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33"/>
  </p:notesMasterIdLst>
  <p:sldIdLst>
    <p:sldId id="345" r:id="rId2"/>
    <p:sldId id="315" r:id="rId3"/>
    <p:sldId id="258" r:id="rId4"/>
    <p:sldId id="259" r:id="rId5"/>
    <p:sldId id="316" r:id="rId6"/>
    <p:sldId id="317" r:id="rId7"/>
    <p:sldId id="264" r:id="rId8"/>
    <p:sldId id="318" r:id="rId9"/>
    <p:sldId id="319" r:id="rId10"/>
    <p:sldId id="320" r:id="rId11"/>
    <p:sldId id="321" r:id="rId12"/>
    <p:sldId id="322" r:id="rId13"/>
    <p:sldId id="323" r:id="rId14"/>
    <p:sldId id="324" r:id="rId15"/>
    <p:sldId id="325" r:id="rId16"/>
    <p:sldId id="263" r:id="rId17"/>
    <p:sldId id="265" r:id="rId18"/>
    <p:sldId id="266" r:id="rId19"/>
    <p:sldId id="268" r:id="rId20"/>
    <p:sldId id="269" r:id="rId21"/>
    <p:sldId id="270" r:id="rId22"/>
    <p:sldId id="338" r:id="rId23"/>
    <p:sldId id="334" r:id="rId24"/>
    <p:sldId id="343" r:id="rId25"/>
    <p:sldId id="344" r:id="rId26"/>
    <p:sldId id="335" r:id="rId27"/>
    <p:sldId id="329" r:id="rId28"/>
    <p:sldId id="341" r:id="rId29"/>
    <p:sldId id="342" r:id="rId30"/>
    <p:sldId id="337" r:id="rId31"/>
    <p:sldId id="31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30" autoAdjust="0"/>
  </p:normalViewPr>
  <p:slideViewPr>
    <p:cSldViewPr>
      <p:cViewPr>
        <p:scale>
          <a:sx n="100" d="100"/>
          <a:sy n="100" d="100"/>
        </p:scale>
        <p:origin x="202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218018855198693E-2"/>
          <c:y val="0.12482208077704"/>
          <c:w val="0.923859652062895"/>
          <c:h val="0.65064066136892595"/>
        </c:manualLayout>
      </c:layout>
      <c:barChart>
        <c:barDir val="col"/>
        <c:grouping val="clustered"/>
        <c:varyColors val="0"/>
        <c:ser>
          <c:idx val="0"/>
          <c:order val="0"/>
          <c:tx>
            <c:strRef>
              <c:f>Sheet1!$B$1</c:f>
              <c:strCache>
                <c:ptCount val="1"/>
                <c:pt idx="0">
                  <c:v>Series One</c:v>
                </c:pt>
              </c:strCache>
            </c:strRef>
          </c:tx>
          <c:invertIfNegative val="0"/>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Sheet1!$B$2:$B$13</c:f>
              <c:numCache>
                <c:formatCode>General</c:formatCode>
                <c:ptCount val="12"/>
                <c:pt idx="0">
                  <c:v>40</c:v>
                </c:pt>
                <c:pt idx="1">
                  <c:v>80</c:v>
                </c:pt>
                <c:pt idx="2">
                  <c:v>60</c:v>
                </c:pt>
                <c:pt idx="3">
                  <c:v>70</c:v>
                </c:pt>
                <c:pt idx="4">
                  <c:v>190</c:v>
                </c:pt>
                <c:pt idx="5">
                  <c:v>150</c:v>
                </c:pt>
                <c:pt idx="6">
                  <c:v>145</c:v>
                </c:pt>
                <c:pt idx="7">
                  <c:v>195</c:v>
                </c:pt>
                <c:pt idx="8">
                  <c:v>185</c:v>
                </c:pt>
                <c:pt idx="9">
                  <c:v>320</c:v>
                </c:pt>
                <c:pt idx="10">
                  <c:v>405</c:v>
                </c:pt>
                <c:pt idx="11">
                  <c:v>574</c:v>
                </c:pt>
              </c:numCache>
            </c:numRef>
          </c:val>
        </c:ser>
        <c:ser>
          <c:idx val="1"/>
          <c:order val="1"/>
          <c:tx>
            <c:strRef>
              <c:f>Sheet1!$C$1</c:f>
              <c:strCache>
                <c:ptCount val="1"/>
                <c:pt idx="0">
                  <c:v>Series Two</c:v>
                </c:pt>
              </c:strCache>
            </c:strRef>
          </c:tx>
          <c:invertIfNegative val="0"/>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Sheet1!$C$2:$C$13</c:f>
              <c:numCache>
                <c:formatCode>General</c:formatCode>
                <c:ptCount val="12"/>
                <c:pt idx="0">
                  <c:v>20</c:v>
                </c:pt>
                <c:pt idx="1">
                  <c:v>40</c:v>
                </c:pt>
                <c:pt idx="2">
                  <c:v>20</c:v>
                </c:pt>
                <c:pt idx="3">
                  <c:v>10</c:v>
                </c:pt>
                <c:pt idx="4">
                  <c:v>20</c:v>
                </c:pt>
                <c:pt idx="5">
                  <c:v>80</c:v>
                </c:pt>
                <c:pt idx="6">
                  <c:v>60</c:v>
                </c:pt>
                <c:pt idx="7">
                  <c:v>60</c:v>
                </c:pt>
                <c:pt idx="8">
                  <c:v>90</c:v>
                </c:pt>
                <c:pt idx="9">
                  <c:v>70</c:v>
                </c:pt>
                <c:pt idx="10">
                  <c:v>180</c:v>
                </c:pt>
                <c:pt idx="11">
                  <c:v>229</c:v>
                </c:pt>
              </c:numCache>
            </c:numRef>
          </c:val>
        </c:ser>
        <c:dLbls>
          <c:showLegendKey val="0"/>
          <c:showVal val="0"/>
          <c:showCatName val="0"/>
          <c:showSerName val="0"/>
          <c:showPercent val="0"/>
          <c:showBubbleSize val="0"/>
        </c:dLbls>
        <c:gapWidth val="85"/>
        <c:axId val="70992256"/>
        <c:axId val="70993792"/>
      </c:barChart>
      <c:catAx>
        <c:axId val="70992256"/>
        <c:scaling>
          <c:orientation val="minMax"/>
        </c:scaling>
        <c:delete val="0"/>
        <c:axPos val="b"/>
        <c:majorTickMark val="none"/>
        <c:minorTickMark val="none"/>
        <c:tickLblPos val="nextTo"/>
        <c:spPr>
          <a:ln w="19050">
            <a:solidFill>
              <a:schemeClr val="tx2">
                <a:lumMod val="60000"/>
                <a:lumOff val="40000"/>
              </a:schemeClr>
            </a:solidFill>
          </a:ln>
        </c:spPr>
        <c:crossAx val="70993792"/>
        <c:crosses val="autoZero"/>
        <c:auto val="1"/>
        <c:lblAlgn val="ctr"/>
        <c:lblOffset val="100"/>
        <c:noMultiLvlLbl val="0"/>
      </c:catAx>
      <c:valAx>
        <c:axId val="70993792"/>
        <c:scaling>
          <c:orientation val="minMax"/>
          <c:max val="600"/>
        </c:scaling>
        <c:delete val="0"/>
        <c:axPos val="l"/>
        <c:majorGridlines>
          <c:spPr>
            <a:ln w="3175">
              <a:solidFill>
                <a:schemeClr val="tx2">
                  <a:lumMod val="60000"/>
                  <a:lumOff val="40000"/>
                </a:schemeClr>
              </a:solidFill>
            </a:ln>
          </c:spPr>
        </c:majorGridlines>
        <c:numFmt formatCode="0&quot;%&quot;" sourceLinked="0"/>
        <c:majorTickMark val="none"/>
        <c:minorTickMark val="none"/>
        <c:tickLblPos val="nextTo"/>
        <c:spPr>
          <a:ln w="19050">
            <a:solidFill>
              <a:schemeClr val="tx2">
                <a:lumMod val="60000"/>
                <a:lumOff val="40000"/>
              </a:schemeClr>
            </a:solidFill>
          </a:ln>
        </c:spPr>
        <c:crossAx val="70992256"/>
        <c:crosses val="autoZero"/>
        <c:crossBetween val="between"/>
      </c:valAx>
      <c:spPr>
        <a:ln w="19050">
          <a:solidFill>
            <a:schemeClr val="tx2">
              <a:lumMod val="60000"/>
              <a:lumOff val="40000"/>
            </a:schemeClr>
          </a:solidFill>
        </a:ln>
      </c:spPr>
    </c:plotArea>
    <c:legend>
      <c:legendPos val="l"/>
      <c:layout>
        <c:manualLayout>
          <c:xMode val="edge"/>
          <c:yMode val="edge"/>
          <c:x val="0.70661251693559302"/>
          <c:y val="0.87336794442828003"/>
          <c:w val="0.279523782707641"/>
          <c:h val="8.5262932130059907E-2"/>
        </c:manualLayout>
      </c:layout>
      <c:overlay val="1"/>
    </c:legend>
    <c:plotVisOnly val="1"/>
    <c:dispBlanksAs val="gap"/>
    <c:showDLblsOverMax val="0"/>
  </c:chart>
  <c:txPr>
    <a:bodyPr/>
    <a:lstStyle/>
    <a:p>
      <a:pPr>
        <a:defRPr sz="1200">
          <a:solidFill>
            <a:schemeClr val="bg2"/>
          </a:solidFill>
          <a:latin typeface="Arial" panose="020B0604020202020204" pitchFamily="34" charset="0"/>
          <a:cs typeface="Arial" panose="020B0604020202020204" pitchFamily="34" charset="0"/>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51A032-7BC4-48C2-B09C-8F2478C089FF}" type="datetimeFigureOut">
              <a:rPr lang="en-CA" smtClean="0"/>
              <a:t>05/04/2016</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A8CBAD-9EC7-49C5-9F59-5960FF4334F8}" type="slidenum">
              <a:rPr lang="en-CA" smtClean="0"/>
              <a:t>‹#›</a:t>
            </a:fld>
            <a:endParaRPr lang="en-CA"/>
          </a:p>
        </p:txBody>
      </p:sp>
    </p:spTree>
    <p:extLst>
      <p:ext uri="{BB962C8B-B14F-4D97-AF65-F5344CB8AC3E}">
        <p14:creationId xmlns:p14="http://schemas.microsoft.com/office/powerpoint/2010/main" val="4276027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ccohs.ca/oshanswers/chemicals/chem_profiles/carbon_dioxide.html"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www.ccohs.ca/oshanswers/chemicals/chem_profiles/ethylene_oxide.html" TargetMode="External"/><Relationship Id="rId4" Type="http://schemas.openxmlformats.org/officeDocument/2006/relationships/hyperlink" Target="http://www.ccohs.ca/oshanswers/chemicals/chem_profiles/propane.html"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ccohs.ca/oshanswers/chemicals/chem_profiles/propane.html"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www.ccohs.ca/oshanswers/chemicals/chem_profiles/toluene.html" TargetMode="External"/><Relationship Id="rId4" Type="http://schemas.openxmlformats.org/officeDocument/2006/relationships/hyperlink" Target="http://www.ccohs.ca/oshanswers/chemicals/chem_profiles/acetone.html"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www.ccohs.ca/oshanswers/chemicals/chem_profiles/lead.html" TargetMode="External"/><Relationship Id="rId3" Type="http://schemas.openxmlformats.org/officeDocument/2006/relationships/hyperlink" Target="http://www.ccohs.ca/oshanswers/chemicals/chem_profiles/sulfuric_acid.html" TargetMode="External"/><Relationship Id="rId7" Type="http://schemas.openxmlformats.org/officeDocument/2006/relationships/hyperlink" Target="http://www.ccohs.ca/oshanswers/chemicals/chem_profiles/quartz_silica.html"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www.ccohs.ca/oshanswers/chemicals/chem_profiles/benzene.html" TargetMode="External"/><Relationship Id="rId5" Type="http://schemas.openxmlformats.org/officeDocument/2006/relationships/hyperlink" Target="http://www.ccohs.ca/oshanswers/chemicals/chem_profiles/acetone.html" TargetMode="External"/><Relationship Id="rId10" Type="http://schemas.openxmlformats.org/officeDocument/2006/relationships/hyperlink" Target="http://www.ccohs.ca/oshanswers/diseases/hepatitis_b.html" TargetMode="External"/><Relationship Id="rId4" Type="http://schemas.openxmlformats.org/officeDocument/2006/relationships/hyperlink" Target="http://www.ccohs.ca/oshanswers/chemicals/chem_profiles/mercury.html" TargetMode="External"/><Relationship Id="rId9" Type="http://schemas.openxmlformats.org/officeDocument/2006/relationships/hyperlink" Target="http://www.ccohs.ca/oshanswers/diseases/aids/" TargetMode="Externa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www.ccohs.ca/oshanswers/chemicals/chem_profiles/lead.html" TargetMode="External"/><Relationship Id="rId3" Type="http://schemas.openxmlformats.org/officeDocument/2006/relationships/hyperlink" Target="http://www.ccohs.ca/oshanswers/chemicals/chem_profiles/sulfuric_acid.html" TargetMode="External"/><Relationship Id="rId7" Type="http://schemas.openxmlformats.org/officeDocument/2006/relationships/hyperlink" Target="http://www.ccohs.ca/oshanswers/chemicals/chem_profiles/quartz_silica.html"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www.ccohs.ca/oshanswers/chemicals/chem_profiles/benzene.html" TargetMode="External"/><Relationship Id="rId5" Type="http://schemas.openxmlformats.org/officeDocument/2006/relationships/hyperlink" Target="http://www.ccohs.ca/oshanswers/chemicals/chem_profiles/acetone.html" TargetMode="External"/><Relationship Id="rId10" Type="http://schemas.openxmlformats.org/officeDocument/2006/relationships/hyperlink" Target="http://www.ccohs.ca/oshanswers/diseases/hepatitis_b.html" TargetMode="External"/><Relationship Id="rId4" Type="http://schemas.openxmlformats.org/officeDocument/2006/relationships/hyperlink" Target="http://www.ccohs.ca/oshanswers/chemicals/chem_profiles/mercury.html" TargetMode="External"/><Relationship Id="rId9" Type="http://schemas.openxmlformats.org/officeDocument/2006/relationships/hyperlink" Target="http://www.ccohs.ca/oshanswers/diseases/aids/"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www.ccohs.ca/oshanswers/chemicals/chem_profiles/lead.html" TargetMode="External"/><Relationship Id="rId3" Type="http://schemas.openxmlformats.org/officeDocument/2006/relationships/hyperlink" Target="http://www.ccohs.ca/oshanswers/chemicals/chem_profiles/sulfuric_acid.html" TargetMode="External"/><Relationship Id="rId7" Type="http://schemas.openxmlformats.org/officeDocument/2006/relationships/hyperlink" Target="http://www.ccohs.ca/oshanswers/chemicals/chem_profiles/quartz_silica.html"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www.ccohs.ca/oshanswers/chemicals/chem_profiles/benzene.html" TargetMode="External"/><Relationship Id="rId5" Type="http://schemas.openxmlformats.org/officeDocument/2006/relationships/hyperlink" Target="http://www.ccohs.ca/oshanswers/chemicals/chem_profiles/acetone.html" TargetMode="External"/><Relationship Id="rId10" Type="http://schemas.openxmlformats.org/officeDocument/2006/relationships/hyperlink" Target="http://www.ccohs.ca/oshanswers/diseases/hepatitis_b.html" TargetMode="External"/><Relationship Id="rId4" Type="http://schemas.openxmlformats.org/officeDocument/2006/relationships/hyperlink" Target="http://www.ccohs.ca/oshanswers/chemicals/chem_profiles/mercury.html" TargetMode="External"/><Relationship Id="rId9" Type="http://schemas.openxmlformats.org/officeDocument/2006/relationships/hyperlink" Target="http://www.ccohs.ca/oshanswers/diseases/aids/"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ccohs.ca/oshanswers/chemicals/chem_profiles/sulfuric_acid.html"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www.ccohs.ca/oshanswers/chemicals/chem_profiles/ammonia.html"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ccohs.ca/oshanswers/chemicals/chem_profiles/ethylene_oxide.html"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Any material that is normally a gas which is placed under pressure or chilled, and contained by a cylinder is considered to be a compressed gas. These materials are dangerous because they are under pressure. If the cylinder is broken, the container can 'rocket' or 'torpedo' at great speeds and this is a danger to anyone standing too close. If the cylinder is heated (by fire or rise in temperature), the gas may try to expand and the cylinder will explode. Leaking cylinders are also a danger because the gas that comes out is very cold and it may cause frostbite if it touches your skin (for example: carbon dioxide or propane). Common examples include: compressed air, </a:t>
            </a:r>
            <a:r>
              <a:rPr lang="en-CA" dirty="0" smtClean="0">
                <a:hlinkClick r:id="rId3"/>
              </a:rPr>
              <a:t>carbon dioxide</a:t>
            </a:r>
            <a:r>
              <a:rPr lang="en-CA" dirty="0" smtClean="0"/>
              <a:t>, </a:t>
            </a:r>
            <a:r>
              <a:rPr lang="en-CA" dirty="0" smtClean="0">
                <a:hlinkClick r:id="rId4"/>
              </a:rPr>
              <a:t>propane</a:t>
            </a:r>
            <a:r>
              <a:rPr lang="en-CA" dirty="0" smtClean="0"/>
              <a:t>, oxygen, </a:t>
            </a:r>
            <a:r>
              <a:rPr lang="en-CA" dirty="0" smtClean="0">
                <a:hlinkClick r:id="rId5"/>
              </a:rPr>
              <a:t>ethylene oxide</a:t>
            </a:r>
            <a:r>
              <a:rPr lang="en-CA" dirty="0" smtClean="0"/>
              <a:t>, and welding gases. The hazard symbol is a picture of a cylinder or container of compressed gas surrounded by a circle.</a:t>
            </a:r>
          </a:p>
          <a:p>
            <a:r>
              <a:rPr lang="en-CA" dirty="0" smtClean="0"/>
              <a:t>Additional dangers may be present if the gas has other hazardous properties. For example: propane is both a compressed gas and it will burn easily. Propane would have two hazard symbols - the one for a compressed gas and another to show that it is a flammable material.</a:t>
            </a:r>
          </a:p>
          <a:p>
            <a:endParaRPr lang="en-CA" dirty="0"/>
          </a:p>
        </p:txBody>
      </p:sp>
      <p:sp>
        <p:nvSpPr>
          <p:cNvPr id="4" name="Slide Number Placeholder 3"/>
          <p:cNvSpPr>
            <a:spLocks noGrp="1"/>
          </p:cNvSpPr>
          <p:nvPr>
            <p:ph type="sldNum" sz="quarter" idx="10"/>
          </p:nvPr>
        </p:nvSpPr>
        <p:spPr/>
        <p:txBody>
          <a:bodyPr/>
          <a:lstStyle/>
          <a:p>
            <a:fld id="{E0A8CBAD-9EC7-49C5-9F59-5960FF4334F8}" type="slidenum">
              <a:rPr lang="en-CA" smtClean="0"/>
              <a:t>8</a:t>
            </a:fld>
            <a:endParaRPr lang="en-CA"/>
          </a:p>
        </p:txBody>
      </p:sp>
    </p:spTree>
    <p:extLst>
      <p:ext uri="{BB962C8B-B14F-4D97-AF65-F5344CB8AC3E}">
        <p14:creationId xmlns:p14="http://schemas.microsoft.com/office/powerpoint/2010/main" val="2889139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0A8CBAD-9EC7-49C5-9F59-5960FF4334F8}" type="slidenum">
              <a:rPr lang="en-CA" smtClean="0"/>
              <a:t>22</a:t>
            </a:fld>
            <a:endParaRPr lang="en-CA"/>
          </a:p>
        </p:txBody>
      </p:sp>
    </p:spTree>
    <p:extLst>
      <p:ext uri="{BB962C8B-B14F-4D97-AF65-F5344CB8AC3E}">
        <p14:creationId xmlns:p14="http://schemas.microsoft.com/office/powerpoint/2010/main" val="4259481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0A8CBAD-9EC7-49C5-9F59-5960FF4334F8}" type="slidenum">
              <a:rPr lang="en-CA" smtClean="0"/>
              <a:t>23</a:t>
            </a:fld>
            <a:endParaRPr lang="en-CA"/>
          </a:p>
        </p:txBody>
      </p:sp>
    </p:spTree>
    <p:extLst>
      <p:ext uri="{BB962C8B-B14F-4D97-AF65-F5344CB8AC3E}">
        <p14:creationId xmlns:p14="http://schemas.microsoft.com/office/powerpoint/2010/main" val="42594812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0A8CBAD-9EC7-49C5-9F59-5960FF4334F8}" type="slidenum">
              <a:rPr lang="en-CA" smtClean="0"/>
              <a:t>24</a:t>
            </a:fld>
            <a:endParaRPr lang="en-CA"/>
          </a:p>
        </p:txBody>
      </p:sp>
    </p:spTree>
    <p:extLst>
      <p:ext uri="{BB962C8B-B14F-4D97-AF65-F5344CB8AC3E}">
        <p14:creationId xmlns:p14="http://schemas.microsoft.com/office/powerpoint/2010/main" val="42594812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Each hazard class contains at least one category. The hazard categories are assigned a number (e.g., 1, 2, etc.) Categories may also be called "types". Types are assigned an alphabetical letter (e.g., A, B, etc.). In a few cases, sub-categories are also specified. Subcategories are identified with a number and a letter (e.g., 1A and 1B). </a:t>
            </a:r>
          </a:p>
          <a:p>
            <a:r>
              <a:rPr lang="en-CA" dirty="0" smtClean="0"/>
              <a:t>Some hazard classes have only one category (e.g., corrosive to metals), others may have two categories (e.g., carcinogenicity (cancer)) or three categories (e.g., oxidizing liquids). There are a few hazard classes with five or more categories (e.g., organic peroxides).</a:t>
            </a:r>
          </a:p>
          <a:p>
            <a:r>
              <a:rPr lang="en-CA" dirty="0" smtClean="0"/>
              <a:t>The category tells you about how hazardous the product is (that is, the severity of hazard).</a:t>
            </a:r>
          </a:p>
          <a:p>
            <a:r>
              <a:rPr lang="en-CA" dirty="0" smtClean="0"/>
              <a:t>Category 1 is always the greatest level of hazard (that is, it is the most hazardous within that class). If Category 1 is further divided, Category 1A within the same hazard class is a greater hazard than category 1B.</a:t>
            </a:r>
          </a:p>
          <a:p>
            <a:r>
              <a:rPr lang="en-CA" dirty="0" smtClean="0"/>
              <a:t>Category 2 within the same hazard class is more hazardous than category 3, and so on. </a:t>
            </a:r>
          </a:p>
          <a:p>
            <a:r>
              <a:rPr lang="en-CA" dirty="0" smtClean="0"/>
              <a:t>There are a few exceptions to this rule. For example, for the Gases under pressure hazard class, the hazard categories are "Compressed gas", "Liquefied gas", "Refrigerated liquefied gas" and "Dissolved gas". These classes relate to the physical state of the gas when packaged and do not describe the degree of hazard. </a:t>
            </a:r>
          </a:p>
          <a:p>
            <a:r>
              <a:rPr lang="en-CA" dirty="0" smtClean="0"/>
              <a:t>In addition, the Reproductive Toxicity hazard class has a separate category called "Effects on or via lactation". "Effects on or via lactation" was not assigned a specific numbered category. Reproductive toxicity also has Categories 1 and 2 which relate to effects on fertility and/or the unborn child. Effects on or via lactation is considered a different, but related hazard within the Reproductive toxicity class. </a:t>
            </a:r>
            <a:endParaRPr lang="en-CA" dirty="0"/>
          </a:p>
        </p:txBody>
      </p:sp>
      <p:sp>
        <p:nvSpPr>
          <p:cNvPr id="4" name="Slide Number Placeholder 3"/>
          <p:cNvSpPr>
            <a:spLocks noGrp="1"/>
          </p:cNvSpPr>
          <p:nvPr>
            <p:ph type="sldNum" sz="quarter" idx="10"/>
          </p:nvPr>
        </p:nvSpPr>
        <p:spPr/>
        <p:txBody>
          <a:bodyPr/>
          <a:lstStyle/>
          <a:p>
            <a:fld id="{E0A8CBAD-9EC7-49C5-9F59-5960FF4334F8}" type="slidenum">
              <a:rPr lang="en-CA" smtClean="0"/>
              <a:t>25</a:t>
            </a:fld>
            <a:endParaRPr lang="en-CA"/>
          </a:p>
        </p:txBody>
      </p:sp>
    </p:spTree>
    <p:extLst>
      <p:ext uri="{BB962C8B-B14F-4D97-AF65-F5344CB8AC3E}">
        <p14:creationId xmlns:p14="http://schemas.microsoft.com/office/powerpoint/2010/main" val="4259481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Flammable means that the material will burn or catch on fire easily at normal temperatures (below 37.8 degrees C or 100 </a:t>
            </a:r>
            <a:r>
              <a:rPr lang="en-CA" dirty="0" err="1" smtClean="0"/>
              <a:t>deg</a:t>
            </a:r>
            <a:r>
              <a:rPr lang="en-CA" dirty="0" smtClean="0"/>
              <a:t> F). Combustible materials must usually be heated before they will catch on fire at temperatures above normal (between 37.8 and 93.3 </a:t>
            </a:r>
            <a:r>
              <a:rPr lang="en-CA" dirty="0" err="1" smtClean="0"/>
              <a:t>deg</a:t>
            </a:r>
            <a:r>
              <a:rPr lang="en-CA" dirty="0" smtClean="0"/>
              <a:t> C or 100 and 200 </a:t>
            </a:r>
            <a:r>
              <a:rPr lang="en-CA" dirty="0" err="1" smtClean="0"/>
              <a:t>deg</a:t>
            </a:r>
            <a:r>
              <a:rPr lang="en-CA" dirty="0" smtClean="0"/>
              <a:t> F). Reactive flammable materials are those which may suddenly start burning when it touches air or water, or may react with air or water to make a flammable gas. The material may be a solid, liquid or gas which makes up the different divisions that fall under this class. Common examples include: </a:t>
            </a:r>
            <a:r>
              <a:rPr lang="en-CA" dirty="0" smtClean="0">
                <a:hlinkClick r:id="rId3"/>
              </a:rPr>
              <a:t>propane</a:t>
            </a:r>
            <a:r>
              <a:rPr lang="en-CA" dirty="0" smtClean="0"/>
              <a:t>, butane, acetylene, ethanol, </a:t>
            </a:r>
            <a:r>
              <a:rPr lang="en-CA" dirty="0" smtClean="0">
                <a:hlinkClick r:id="rId4"/>
              </a:rPr>
              <a:t>acetone</a:t>
            </a:r>
            <a:r>
              <a:rPr lang="en-CA" dirty="0" smtClean="0"/>
              <a:t>, turpentine, </a:t>
            </a:r>
            <a:r>
              <a:rPr lang="en-CA" dirty="0" smtClean="0">
                <a:hlinkClick r:id="rId5"/>
              </a:rPr>
              <a:t>toluene</a:t>
            </a:r>
            <a:r>
              <a:rPr lang="en-CA" dirty="0" smtClean="0"/>
              <a:t>, kerosene, Stoddard solvent, spray paints and varnish. The symbol for this class is a flame with a line under it inside a circle.</a:t>
            </a:r>
            <a:endParaRPr lang="en-CA" dirty="0"/>
          </a:p>
        </p:txBody>
      </p:sp>
      <p:sp>
        <p:nvSpPr>
          <p:cNvPr id="4" name="Slide Number Placeholder 3"/>
          <p:cNvSpPr>
            <a:spLocks noGrp="1"/>
          </p:cNvSpPr>
          <p:nvPr>
            <p:ph type="sldNum" sz="quarter" idx="10"/>
          </p:nvPr>
        </p:nvSpPr>
        <p:spPr/>
        <p:txBody>
          <a:bodyPr/>
          <a:lstStyle/>
          <a:p>
            <a:fld id="{E0A8CBAD-9EC7-49C5-9F59-5960FF4334F8}" type="slidenum">
              <a:rPr lang="en-CA" smtClean="0"/>
              <a:t>9</a:t>
            </a:fld>
            <a:endParaRPr lang="en-CA"/>
          </a:p>
        </p:txBody>
      </p:sp>
    </p:spTree>
    <p:extLst>
      <p:ext uri="{BB962C8B-B14F-4D97-AF65-F5344CB8AC3E}">
        <p14:creationId xmlns:p14="http://schemas.microsoft.com/office/powerpoint/2010/main" val="288913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Oxygen is necessary for a fire to occur. Some chemicals can cause other materials to burn by supplying oxygen. Oxidizers do not usually burn themselves but they will either help the fire by providing more oxygen or they may cause materials that normally do not burn to suddenly catch on fire (spontaneous combustion). In some cases, a spark or flame (source of ignition) is not necessary for the material to catch on fire but only the presence of an oxidizer. Oxidizers can also be in the form of gases (oxygen, ozone), liquids (nitric acid, </a:t>
            </a:r>
            <a:r>
              <a:rPr lang="en-CA" dirty="0" err="1" smtClean="0"/>
              <a:t>perchloric</a:t>
            </a:r>
            <a:r>
              <a:rPr lang="en-CA" dirty="0" smtClean="0"/>
              <a:t> acid solutions) and solids (potassium permanganate, sodium chlorite). Some oxidizers such as the organic peroxide family are extremely hazardous because they will burn (they are combustible) as well as they have the ability to provide oxygen for the fire. They can have strong reactions which can result in an explosion. The symbol for oxidizing materials is an "o" with flames on top of it inside a circle.</a:t>
            </a:r>
            <a:endParaRPr lang="en-CA" dirty="0"/>
          </a:p>
        </p:txBody>
      </p:sp>
      <p:sp>
        <p:nvSpPr>
          <p:cNvPr id="4" name="Slide Number Placeholder 3"/>
          <p:cNvSpPr>
            <a:spLocks noGrp="1"/>
          </p:cNvSpPr>
          <p:nvPr>
            <p:ph type="sldNum" sz="quarter" idx="10"/>
          </p:nvPr>
        </p:nvSpPr>
        <p:spPr/>
        <p:txBody>
          <a:bodyPr/>
          <a:lstStyle/>
          <a:p>
            <a:fld id="{E0A8CBAD-9EC7-49C5-9F59-5960FF4334F8}" type="slidenum">
              <a:rPr lang="en-CA" smtClean="0"/>
              <a:t>10</a:t>
            </a:fld>
            <a:endParaRPr lang="en-CA"/>
          </a:p>
        </p:txBody>
      </p:sp>
    </p:spTree>
    <p:extLst>
      <p:ext uri="{BB962C8B-B14F-4D97-AF65-F5344CB8AC3E}">
        <p14:creationId xmlns:p14="http://schemas.microsoft.com/office/powerpoint/2010/main" val="288913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Class D materials are those which can cause harm to your body. They are divided into three major divisions.</a:t>
            </a:r>
          </a:p>
          <a:p>
            <a:r>
              <a:rPr lang="en-CA" b="1" dirty="0" smtClean="0"/>
              <a:t>Division 1: Materials Causing Immediate and Serious Toxic Effects</a:t>
            </a:r>
            <a:endParaRPr lang="en-CA" dirty="0" smtClean="0"/>
          </a:p>
          <a:p>
            <a:r>
              <a:rPr lang="en-CA" dirty="0" smtClean="0"/>
              <a:t>These are materials that are very poisonous and immediately dangerous to life and health. Serious health effects such as burns, loss of consciousness, coma or death within just minutes or hours after exposure are grouped in this category. Most D-1 materials will also cause longer term effects as well (those effects that are not noticed for months or years). Examples of some D-1 materials include carbon monoxide, sodium cyanide, </a:t>
            </a:r>
            <a:r>
              <a:rPr lang="en-CA" dirty="0" smtClean="0">
                <a:hlinkClick r:id="rId3"/>
              </a:rPr>
              <a:t>sulphuric acid</a:t>
            </a:r>
            <a:r>
              <a:rPr lang="en-CA" dirty="0" smtClean="0"/>
              <a:t>, toluene-2,4-diisocyanate (TDI), and acrylonitrile. The symbol for Class D - Division 1 (D-1) is a skull and crossed bones inside a circle.</a:t>
            </a:r>
          </a:p>
          <a:p>
            <a:r>
              <a:rPr lang="en-CA" b="1" dirty="0" smtClean="0"/>
              <a:t>Division 2: Materials Causing Other Toxic Effects</a:t>
            </a:r>
            <a:endParaRPr lang="en-CA" dirty="0" smtClean="0"/>
          </a:p>
          <a:p>
            <a:r>
              <a:rPr lang="en-CA" dirty="0" smtClean="0"/>
              <a:t>These materials are poisonous as well. Their effects are not always quick, or if the effects are immediate but they are only temporary. The materials that do not have immediate effects, however, may still have very serious consequences such as cancer, allergies, reproductive problems or harm to the baby, changes to your genes, or irritation / sensitization which have resulted from small exposures over a long period of time (chronic effects).</a:t>
            </a:r>
          </a:p>
          <a:p>
            <a:r>
              <a:rPr lang="en-CA" dirty="0" smtClean="0"/>
              <a:t>Division 2 of Class D has two subclasses called D2A (very toxic) and D2B (toxic). While it is not a legal requirement for the WHMIS sub-classification to be reported on the Material Safety Data Sheet (MSDS) nor is it a requirement for classes D2A or D2B to be distinguished on the label, it is often possible to make this distinction using the health hazard information on the label and/or the MSDS.</a:t>
            </a:r>
          </a:p>
          <a:p>
            <a:r>
              <a:rPr lang="en-CA" dirty="0" smtClean="0"/>
              <a:t>Products are typically classified as D2A (very toxic) if the chemical has been shown to be carcinogenic, embryo toxic, teratogenic, mutagenic (to reproductive cells), reproductive toxic, sensitizer (to respiratory tract) or chronic (long-term) toxicity (at low doses). Subdivision D2B (toxic) covers mutagenic (to non-reproductive cells), sensitization of the skin, skin or eye irritation, as well as chronic toxic effects.</a:t>
            </a:r>
          </a:p>
          <a:p>
            <a:r>
              <a:rPr lang="en-CA" dirty="0" smtClean="0"/>
              <a:t>Examples include: asbestos fibres, </a:t>
            </a:r>
            <a:r>
              <a:rPr lang="en-CA" dirty="0" smtClean="0">
                <a:hlinkClick r:id="rId4"/>
              </a:rPr>
              <a:t>mercury</a:t>
            </a:r>
            <a:r>
              <a:rPr lang="en-CA" dirty="0" smtClean="0"/>
              <a:t>, </a:t>
            </a:r>
            <a:r>
              <a:rPr lang="en-CA" dirty="0" smtClean="0">
                <a:hlinkClick r:id="rId5"/>
              </a:rPr>
              <a:t>acetone</a:t>
            </a:r>
            <a:r>
              <a:rPr lang="en-CA" dirty="0" smtClean="0"/>
              <a:t>, </a:t>
            </a:r>
            <a:r>
              <a:rPr lang="en-CA" dirty="0" smtClean="0">
                <a:hlinkClick r:id="rId6"/>
              </a:rPr>
              <a:t>benzene</a:t>
            </a:r>
            <a:r>
              <a:rPr lang="en-CA" dirty="0" smtClean="0"/>
              <a:t>, </a:t>
            </a:r>
            <a:r>
              <a:rPr lang="en-CA" dirty="0" smtClean="0">
                <a:hlinkClick r:id="rId7"/>
              </a:rPr>
              <a:t>quartz silica (crystalline)</a:t>
            </a:r>
            <a:r>
              <a:rPr lang="en-CA" dirty="0" smtClean="0"/>
              <a:t>, </a:t>
            </a:r>
            <a:r>
              <a:rPr lang="en-CA" dirty="0" smtClean="0">
                <a:hlinkClick r:id="rId8"/>
              </a:rPr>
              <a:t>lead</a:t>
            </a:r>
            <a:r>
              <a:rPr lang="en-CA" dirty="0" smtClean="0"/>
              <a:t> and cadmium. The symbol for materials causing other toxic effects looks like a "T" with an exclamation point "!" at the bottom inside a circle.</a:t>
            </a:r>
          </a:p>
          <a:p>
            <a:r>
              <a:rPr lang="en-CA" b="1" dirty="0" smtClean="0"/>
              <a:t>Division 3: Biohazardous Infectious Materials</a:t>
            </a:r>
            <a:endParaRPr lang="en-CA" dirty="0" smtClean="0"/>
          </a:p>
          <a:p>
            <a:r>
              <a:rPr lang="en-CA" dirty="0" smtClean="0"/>
              <a:t>These materials are organisms or the toxins they produce that can cause diseases in people or animals. Included in this division are bacteria, viruses, fungi and parasites. As these organisms can live in body tissues and fluids, they should be treated as toxic. Urine and feces should be treated as toxic only if they are visibly contaminated with blood. Biohazardous infectious materials are usually found in a hospital, health care facility, laboratories, veterinary practices and research facilities. Workers in these places do not usually know which tissues or fluids contain dangerous organisms. For this reason, the workers assume that every sample is dangerous and proper protection is used all the time. Examples of biohazardous infectious materials include the </a:t>
            </a:r>
            <a:r>
              <a:rPr lang="en-CA" dirty="0" smtClean="0">
                <a:hlinkClick r:id="rId9"/>
              </a:rPr>
              <a:t>AIDS/HIV virus</a:t>
            </a:r>
            <a:r>
              <a:rPr lang="en-CA" dirty="0" smtClean="0"/>
              <a:t>, </a:t>
            </a:r>
            <a:r>
              <a:rPr lang="en-CA" dirty="0" smtClean="0">
                <a:hlinkClick r:id="rId10"/>
              </a:rPr>
              <a:t>Hepatitis B</a:t>
            </a:r>
            <a:r>
              <a:rPr lang="en-CA" dirty="0" smtClean="0"/>
              <a:t> and salmonella. The symbol for this division looks like three "</a:t>
            </a:r>
            <a:r>
              <a:rPr lang="en-CA" dirty="0" err="1" smtClean="0"/>
              <a:t>c"s</a:t>
            </a:r>
            <a:r>
              <a:rPr lang="en-CA" dirty="0" smtClean="0"/>
              <a:t> joined together with a little circle in the middle all inside a circle. </a:t>
            </a:r>
          </a:p>
          <a:p>
            <a:endParaRPr lang="en-CA" dirty="0"/>
          </a:p>
        </p:txBody>
      </p:sp>
      <p:sp>
        <p:nvSpPr>
          <p:cNvPr id="4" name="Slide Number Placeholder 3"/>
          <p:cNvSpPr>
            <a:spLocks noGrp="1"/>
          </p:cNvSpPr>
          <p:nvPr>
            <p:ph type="sldNum" sz="quarter" idx="10"/>
          </p:nvPr>
        </p:nvSpPr>
        <p:spPr/>
        <p:txBody>
          <a:bodyPr/>
          <a:lstStyle/>
          <a:p>
            <a:fld id="{E0A8CBAD-9EC7-49C5-9F59-5960FF4334F8}" type="slidenum">
              <a:rPr lang="en-CA" smtClean="0"/>
              <a:t>11</a:t>
            </a:fld>
            <a:endParaRPr lang="en-CA"/>
          </a:p>
        </p:txBody>
      </p:sp>
    </p:spTree>
    <p:extLst>
      <p:ext uri="{BB962C8B-B14F-4D97-AF65-F5344CB8AC3E}">
        <p14:creationId xmlns:p14="http://schemas.microsoft.com/office/powerpoint/2010/main" val="288913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Class D materials are those which can cause harm to your body. They are divided into three major divisions.</a:t>
            </a:r>
          </a:p>
          <a:p>
            <a:r>
              <a:rPr lang="en-CA" b="1" dirty="0" smtClean="0"/>
              <a:t>Division 1: Materials Causing Immediate and Serious Toxic Effects</a:t>
            </a:r>
            <a:endParaRPr lang="en-CA" dirty="0" smtClean="0"/>
          </a:p>
          <a:p>
            <a:r>
              <a:rPr lang="en-CA" dirty="0" smtClean="0"/>
              <a:t>These are materials that are very poisonous and immediately dangerous to life and health. Serious health effects such as burns, loss of consciousness, coma or death within just minutes or hours after exposure are grouped in this category. Most D-1 materials will also cause longer term effects as well (those effects that are not noticed for months or years). Examples of some D-1 materials include carbon monoxide, sodium cyanide, </a:t>
            </a:r>
            <a:r>
              <a:rPr lang="en-CA" dirty="0" smtClean="0">
                <a:hlinkClick r:id="rId3"/>
              </a:rPr>
              <a:t>sulphuric acid</a:t>
            </a:r>
            <a:r>
              <a:rPr lang="en-CA" dirty="0" smtClean="0"/>
              <a:t>, toluene-2,4-diisocyanate (TDI), and acrylonitrile. The symbol for Class D - Division 1 (D-1) is a skull and crossed bones inside a circle.</a:t>
            </a:r>
          </a:p>
          <a:p>
            <a:r>
              <a:rPr lang="en-CA" b="1" dirty="0" smtClean="0"/>
              <a:t>Division 2: Materials Causing Other Toxic Effects</a:t>
            </a:r>
            <a:endParaRPr lang="en-CA" dirty="0" smtClean="0"/>
          </a:p>
          <a:p>
            <a:r>
              <a:rPr lang="en-CA" dirty="0" smtClean="0"/>
              <a:t>These materials are poisonous as well. Their effects are not always quick, or if the effects are immediate but they are only temporary. The materials that do not have immediate effects, however, may still have very serious consequences such as cancer, allergies, reproductive problems or harm to the baby, changes to your genes, or irritation / sensitization which have resulted from small exposures over a long period of time (chronic effects).</a:t>
            </a:r>
          </a:p>
          <a:p>
            <a:r>
              <a:rPr lang="en-CA" dirty="0" smtClean="0"/>
              <a:t>Division 2 of Class D has two subclasses called D2A (very toxic) and D2B (toxic). While it is not a legal requirement for the WHMIS sub-classification to be reported on the Material Safety Data Sheet (MSDS) nor is it a requirement for classes D2A or D2B to be distinguished on the label, it is often possible to make this distinction using the health hazard information on the label and/or the MSDS.</a:t>
            </a:r>
          </a:p>
          <a:p>
            <a:r>
              <a:rPr lang="en-CA" dirty="0" smtClean="0"/>
              <a:t>Products are typically classified as D2A (very toxic) if the chemical has been shown to be carcinogenic, embryo toxic, teratogenic, mutagenic (to reproductive cells), reproductive toxic, sensitizer (to respiratory tract) or chronic (long-term) toxicity (at low doses). Subdivision D2B (toxic) covers mutagenic (to non-reproductive cells), sensitization of the skin, skin or eye irritation, as well as chronic toxic effects.</a:t>
            </a:r>
          </a:p>
          <a:p>
            <a:r>
              <a:rPr lang="en-CA" dirty="0" smtClean="0"/>
              <a:t>Examples include: asbestos fibres, </a:t>
            </a:r>
            <a:r>
              <a:rPr lang="en-CA" dirty="0" smtClean="0">
                <a:hlinkClick r:id="rId4"/>
              </a:rPr>
              <a:t>mercury</a:t>
            </a:r>
            <a:r>
              <a:rPr lang="en-CA" dirty="0" smtClean="0"/>
              <a:t>, </a:t>
            </a:r>
            <a:r>
              <a:rPr lang="en-CA" dirty="0" smtClean="0">
                <a:hlinkClick r:id="rId5"/>
              </a:rPr>
              <a:t>acetone</a:t>
            </a:r>
            <a:r>
              <a:rPr lang="en-CA" dirty="0" smtClean="0"/>
              <a:t>, </a:t>
            </a:r>
            <a:r>
              <a:rPr lang="en-CA" dirty="0" smtClean="0">
                <a:hlinkClick r:id="rId6"/>
              </a:rPr>
              <a:t>benzene</a:t>
            </a:r>
            <a:r>
              <a:rPr lang="en-CA" dirty="0" smtClean="0"/>
              <a:t>, </a:t>
            </a:r>
            <a:r>
              <a:rPr lang="en-CA" dirty="0" smtClean="0">
                <a:hlinkClick r:id="rId7"/>
              </a:rPr>
              <a:t>quartz silica (crystalline)</a:t>
            </a:r>
            <a:r>
              <a:rPr lang="en-CA" dirty="0" smtClean="0"/>
              <a:t>, </a:t>
            </a:r>
            <a:r>
              <a:rPr lang="en-CA" dirty="0" smtClean="0">
                <a:hlinkClick r:id="rId8"/>
              </a:rPr>
              <a:t>lead</a:t>
            </a:r>
            <a:r>
              <a:rPr lang="en-CA" dirty="0" smtClean="0"/>
              <a:t> and cadmium. The symbol for materials causing other toxic effects looks like a "T" with an exclamation point "!" at the bottom inside a circle.</a:t>
            </a:r>
          </a:p>
          <a:p>
            <a:r>
              <a:rPr lang="en-CA" b="1" dirty="0" smtClean="0"/>
              <a:t>Division 3: Biohazardous Infectious Materials</a:t>
            </a:r>
            <a:endParaRPr lang="en-CA" dirty="0" smtClean="0"/>
          </a:p>
          <a:p>
            <a:r>
              <a:rPr lang="en-CA" dirty="0" smtClean="0"/>
              <a:t>These materials are organisms or the toxins they produce that can cause diseases in people or animals. Included in this division are bacteria, viruses, fungi and parasites. As these organisms can live in body tissues and fluids, they should be treated as toxic. Urine and feces should be treated as toxic only if they are visibly contaminated with blood. Biohazardous infectious materials are usually found in a hospital, health care facility, laboratories, veterinary practices and research facilities. Workers in these places do not usually know which tissues or fluids contain dangerous organisms. For this reason, the workers assume that every sample is dangerous and proper protection is used all the time. Examples of biohazardous infectious materials include the </a:t>
            </a:r>
            <a:r>
              <a:rPr lang="en-CA" dirty="0" smtClean="0">
                <a:hlinkClick r:id="rId9"/>
              </a:rPr>
              <a:t>AIDS/HIV virus</a:t>
            </a:r>
            <a:r>
              <a:rPr lang="en-CA" dirty="0" smtClean="0"/>
              <a:t>, </a:t>
            </a:r>
            <a:r>
              <a:rPr lang="en-CA" dirty="0" smtClean="0">
                <a:hlinkClick r:id="rId10"/>
              </a:rPr>
              <a:t>Hepatitis B</a:t>
            </a:r>
            <a:r>
              <a:rPr lang="en-CA" dirty="0" smtClean="0"/>
              <a:t> and salmonella. The symbol for this division looks like three "</a:t>
            </a:r>
            <a:r>
              <a:rPr lang="en-CA" dirty="0" err="1" smtClean="0"/>
              <a:t>c"s</a:t>
            </a:r>
            <a:r>
              <a:rPr lang="en-CA" dirty="0" smtClean="0"/>
              <a:t> joined together with a little circle in the middle all inside a circle. </a:t>
            </a:r>
          </a:p>
          <a:p>
            <a:endParaRPr lang="en-CA" dirty="0"/>
          </a:p>
        </p:txBody>
      </p:sp>
      <p:sp>
        <p:nvSpPr>
          <p:cNvPr id="4" name="Slide Number Placeholder 3"/>
          <p:cNvSpPr>
            <a:spLocks noGrp="1"/>
          </p:cNvSpPr>
          <p:nvPr>
            <p:ph type="sldNum" sz="quarter" idx="10"/>
          </p:nvPr>
        </p:nvSpPr>
        <p:spPr/>
        <p:txBody>
          <a:bodyPr/>
          <a:lstStyle/>
          <a:p>
            <a:fld id="{E0A8CBAD-9EC7-49C5-9F59-5960FF4334F8}" type="slidenum">
              <a:rPr lang="en-CA" smtClean="0"/>
              <a:t>12</a:t>
            </a:fld>
            <a:endParaRPr lang="en-CA"/>
          </a:p>
        </p:txBody>
      </p:sp>
    </p:spTree>
    <p:extLst>
      <p:ext uri="{BB962C8B-B14F-4D97-AF65-F5344CB8AC3E}">
        <p14:creationId xmlns:p14="http://schemas.microsoft.com/office/powerpoint/2010/main" val="288913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Class D materials are those which can cause harm to your body. They are divided into three major divisions.</a:t>
            </a:r>
          </a:p>
          <a:p>
            <a:r>
              <a:rPr lang="en-CA" b="1" dirty="0" smtClean="0"/>
              <a:t>Division 1: Materials Causing Immediate and Serious Toxic Effects</a:t>
            </a:r>
            <a:endParaRPr lang="en-CA" dirty="0" smtClean="0"/>
          </a:p>
          <a:p>
            <a:r>
              <a:rPr lang="en-CA" dirty="0" smtClean="0"/>
              <a:t>These are materials that are very poisonous and immediately dangerous to life and health. Serious health effects such as burns, loss of consciousness, coma or death within just minutes or hours after exposure are grouped in this category. Most D-1 materials will also cause longer term effects as well (those effects that are not noticed for months or years). Examples of some D-1 materials include carbon monoxide, sodium cyanide, </a:t>
            </a:r>
            <a:r>
              <a:rPr lang="en-CA" dirty="0" smtClean="0">
                <a:hlinkClick r:id="rId3"/>
              </a:rPr>
              <a:t>sulphuric acid</a:t>
            </a:r>
            <a:r>
              <a:rPr lang="en-CA" dirty="0" smtClean="0"/>
              <a:t>, toluene-2,4-diisocyanate (TDI), and acrylonitrile. The symbol for Class D - Division 1 (D-1) is a skull and crossed bones inside a circle.</a:t>
            </a:r>
          </a:p>
          <a:p>
            <a:r>
              <a:rPr lang="en-CA" b="1" dirty="0" smtClean="0"/>
              <a:t>Division 2: Materials Causing Other Toxic Effects</a:t>
            </a:r>
            <a:endParaRPr lang="en-CA" dirty="0" smtClean="0"/>
          </a:p>
          <a:p>
            <a:r>
              <a:rPr lang="en-CA" dirty="0" smtClean="0"/>
              <a:t>These materials are poisonous as well. Their effects are not always quick, or if the effects are immediate but they are only temporary. The materials that do not have immediate effects, however, may still have very serious consequences such as cancer, allergies, reproductive problems or harm to the baby, changes to your genes, or irritation / sensitization which have resulted from small exposures over a long period of time (chronic effects).</a:t>
            </a:r>
          </a:p>
          <a:p>
            <a:r>
              <a:rPr lang="en-CA" dirty="0" smtClean="0"/>
              <a:t>Division 2 of Class D has two subclasses called D2A (very toxic) and D2B (toxic). While it is not a legal requirement for the WHMIS sub-classification to be reported on the Material Safety Data Sheet (MSDS) nor is it a requirement for classes D2A or D2B to be distinguished on the label, it is often possible to make this distinction using the health hazard information on the label and/or the MSDS.</a:t>
            </a:r>
          </a:p>
          <a:p>
            <a:r>
              <a:rPr lang="en-CA" dirty="0" smtClean="0"/>
              <a:t>Products are typically classified as D2A (very toxic) if the chemical has been shown to be carcinogenic, embryo toxic, teratogenic, mutagenic (to reproductive cells), reproductive toxic, sensitizer (to respiratory tract) or chronic (long-term) toxicity (at low doses). Subdivision D2B (toxic) covers mutagenic (to non-reproductive cells), sensitization of the skin, skin or eye irritation, as well as chronic toxic effects.</a:t>
            </a:r>
          </a:p>
          <a:p>
            <a:r>
              <a:rPr lang="en-CA" dirty="0" smtClean="0"/>
              <a:t>Examples include: asbestos fibres, </a:t>
            </a:r>
            <a:r>
              <a:rPr lang="en-CA" dirty="0" smtClean="0">
                <a:hlinkClick r:id="rId4"/>
              </a:rPr>
              <a:t>mercury</a:t>
            </a:r>
            <a:r>
              <a:rPr lang="en-CA" dirty="0" smtClean="0"/>
              <a:t>, </a:t>
            </a:r>
            <a:r>
              <a:rPr lang="en-CA" dirty="0" smtClean="0">
                <a:hlinkClick r:id="rId5"/>
              </a:rPr>
              <a:t>acetone</a:t>
            </a:r>
            <a:r>
              <a:rPr lang="en-CA" dirty="0" smtClean="0"/>
              <a:t>, </a:t>
            </a:r>
            <a:r>
              <a:rPr lang="en-CA" dirty="0" smtClean="0">
                <a:hlinkClick r:id="rId6"/>
              </a:rPr>
              <a:t>benzene</a:t>
            </a:r>
            <a:r>
              <a:rPr lang="en-CA" dirty="0" smtClean="0"/>
              <a:t>, </a:t>
            </a:r>
            <a:r>
              <a:rPr lang="en-CA" dirty="0" smtClean="0">
                <a:hlinkClick r:id="rId7"/>
              </a:rPr>
              <a:t>quartz silica (crystalline)</a:t>
            </a:r>
            <a:r>
              <a:rPr lang="en-CA" dirty="0" smtClean="0"/>
              <a:t>, </a:t>
            </a:r>
            <a:r>
              <a:rPr lang="en-CA" dirty="0" smtClean="0">
                <a:hlinkClick r:id="rId8"/>
              </a:rPr>
              <a:t>lead</a:t>
            </a:r>
            <a:r>
              <a:rPr lang="en-CA" dirty="0" smtClean="0"/>
              <a:t> and cadmium. The symbol for materials causing other toxic effects looks like a "T" with an exclamation point "!" at the bottom inside a circle.</a:t>
            </a:r>
          </a:p>
          <a:p>
            <a:r>
              <a:rPr lang="en-CA" b="1" dirty="0" smtClean="0"/>
              <a:t>Division 3: Biohazardous Infectious Materials</a:t>
            </a:r>
            <a:endParaRPr lang="en-CA" dirty="0" smtClean="0"/>
          </a:p>
          <a:p>
            <a:r>
              <a:rPr lang="en-CA" dirty="0" smtClean="0"/>
              <a:t>These materials are organisms or the toxins they produce that can cause diseases in people or animals. Included in this division are bacteria, viruses, fungi and parasites. As these organisms can live in body tissues and fluids, they should be treated as toxic. Urine and feces should be treated as toxic only if they are visibly contaminated with blood. Biohazardous infectious materials are usually found in a hospital, health care facility, laboratories, veterinary practices and research facilities. Workers in these places do not usually know which tissues or fluids contain dangerous organisms. For this reason, the workers assume that every sample is dangerous and proper protection is used all the time. Examples of biohazardous infectious materials include the </a:t>
            </a:r>
            <a:r>
              <a:rPr lang="en-CA" dirty="0" smtClean="0">
                <a:hlinkClick r:id="rId9"/>
              </a:rPr>
              <a:t>AIDS/HIV virus</a:t>
            </a:r>
            <a:r>
              <a:rPr lang="en-CA" dirty="0" smtClean="0"/>
              <a:t>, </a:t>
            </a:r>
            <a:r>
              <a:rPr lang="en-CA" dirty="0" smtClean="0">
                <a:hlinkClick r:id="rId10"/>
              </a:rPr>
              <a:t>Hepatitis B</a:t>
            </a:r>
            <a:r>
              <a:rPr lang="en-CA" dirty="0" smtClean="0"/>
              <a:t> and salmonella. The symbol for this division looks like three "</a:t>
            </a:r>
            <a:r>
              <a:rPr lang="en-CA" dirty="0" err="1" smtClean="0"/>
              <a:t>c"s</a:t>
            </a:r>
            <a:r>
              <a:rPr lang="en-CA" dirty="0" smtClean="0"/>
              <a:t> joined together with a little circle in the middle all inside a circle. </a:t>
            </a:r>
          </a:p>
          <a:p>
            <a:endParaRPr lang="en-CA" dirty="0"/>
          </a:p>
        </p:txBody>
      </p:sp>
      <p:sp>
        <p:nvSpPr>
          <p:cNvPr id="4" name="Slide Number Placeholder 3"/>
          <p:cNvSpPr>
            <a:spLocks noGrp="1"/>
          </p:cNvSpPr>
          <p:nvPr>
            <p:ph type="sldNum" sz="quarter" idx="10"/>
          </p:nvPr>
        </p:nvSpPr>
        <p:spPr/>
        <p:txBody>
          <a:bodyPr/>
          <a:lstStyle/>
          <a:p>
            <a:fld id="{E0A8CBAD-9EC7-49C5-9F59-5960FF4334F8}" type="slidenum">
              <a:rPr lang="en-CA" smtClean="0"/>
              <a:t>13</a:t>
            </a:fld>
            <a:endParaRPr lang="en-CA"/>
          </a:p>
        </p:txBody>
      </p:sp>
    </p:spTree>
    <p:extLst>
      <p:ext uri="{BB962C8B-B14F-4D97-AF65-F5344CB8AC3E}">
        <p14:creationId xmlns:p14="http://schemas.microsoft.com/office/powerpoint/2010/main" val="288913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Class D materials are those which can cause harm to your body. They are divided into three major divisions.</a:t>
            </a:r>
          </a:p>
          <a:p>
            <a:r>
              <a:rPr lang="en-CA" b="1" dirty="0" smtClean="0"/>
              <a:t>Division 1: Materials Causing Immediate and Serious Toxic Effects</a:t>
            </a:r>
            <a:endParaRPr lang="en-CA" dirty="0" smtClean="0"/>
          </a:p>
          <a:p>
            <a:r>
              <a:rPr lang="en-CA" dirty="0" smtClean="0"/>
              <a:t>Corrosive is the name given to materials that can cause severe burns to skin and other human tissues such as the eye or lung, and can attack clothes and other materials including metal. Corrosives are grouped in this special class because their effects are permanent (irritants whose effects may be similar but temporary are grouped in Class D-2). Common corrosives include acids such as </a:t>
            </a:r>
            <a:r>
              <a:rPr lang="en-CA" dirty="0" smtClean="0">
                <a:hlinkClick r:id="rId3"/>
              </a:rPr>
              <a:t>sulphuric</a:t>
            </a:r>
            <a:r>
              <a:rPr lang="en-CA" dirty="0" smtClean="0"/>
              <a:t> and nitric acids, bases such as ammonium hydroxide and caustic soda and other materials such as </a:t>
            </a:r>
            <a:r>
              <a:rPr lang="en-CA" dirty="0" smtClean="0">
                <a:hlinkClick r:id="rId4"/>
              </a:rPr>
              <a:t>ammonia</a:t>
            </a:r>
            <a:r>
              <a:rPr lang="en-CA" dirty="0" smtClean="0"/>
              <a:t>, chlorine, and nitrogen dioxide. The symbol for a corrosive is a picture of two test tubes pouring liquid on a bar (piece of metal) and a hand with lines coming off of them inside a circle.</a:t>
            </a:r>
            <a:endParaRPr lang="en-CA" dirty="0"/>
          </a:p>
        </p:txBody>
      </p:sp>
      <p:sp>
        <p:nvSpPr>
          <p:cNvPr id="4" name="Slide Number Placeholder 3"/>
          <p:cNvSpPr>
            <a:spLocks noGrp="1"/>
          </p:cNvSpPr>
          <p:nvPr>
            <p:ph type="sldNum" sz="quarter" idx="10"/>
          </p:nvPr>
        </p:nvSpPr>
        <p:spPr/>
        <p:txBody>
          <a:bodyPr/>
          <a:lstStyle/>
          <a:p>
            <a:fld id="{E0A8CBAD-9EC7-49C5-9F59-5960FF4334F8}" type="slidenum">
              <a:rPr lang="en-CA" smtClean="0"/>
              <a:t>14</a:t>
            </a:fld>
            <a:endParaRPr lang="en-CA"/>
          </a:p>
        </p:txBody>
      </p:sp>
    </p:spTree>
    <p:extLst>
      <p:ext uri="{BB962C8B-B14F-4D97-AF65-F5344CB8AC3E}">
        <p14:creationId xmlns:p14="http://schemas.microsoft.com/office/powerpoint/2010/main" val="288913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 material is considered to be dangerously reactive if it shows three different properties or abilities: first, if it can react very strongly and quickly (called "vigorously") with water to make a toxic gas; second, if it will react with itself when it gets shocked (bumped or dropped) or if the temperature or pressure increases; and thirdly, if it can vigorously join to itself (polymerization), break down (decomposition) or lose extra water such that it is a more dense material (condensation). If a material is dangerously reactive, it will most likely be described as "unstable". Most of these materials can be extremely hazardous if they are not handled properly because they can react in such a quick manner very easily. Examples of these products are ethyl acrylate, vinyl chloride, </a:t>
            </a:r>
            <a:r>
              <a:rPr lang="en-CA" dirty="0" smtClean="0">
                <a:hlinkClick r:id="rId3"/>
              </a:rPr>
              <a:t>ethylene oxide</a:t>
            </a:r>
            <a:r>
              <a:rPr lang="en-CA" dirty="0" smtClean="0"/>
              <a:t>, picric acid and anhydrous aluminum chloride. The symbol for dangerously reactive materials is a picture of a test tube with sparks or lines coming out of the tube surrounded by a letter "R" inside a circle. </a:t>
            </a:r>
            <a:endParaRPr lang="en-CA" dirty="0"/>
          </a:p>
        </p:txBody>
      </p:sp>
      <p:sp>
        <p:nvSpPr>
          <p:cNvPr id="4" name="Slide Number Placeholder 3"/>
          <p:cNvSpPr>
            <a:spLocks noGrp="1"/>
          </p:cNvSpPr>
          <p:nvPr>
            <p:ph type="sldNum" sz="quarter" idx="10"/>
          </p:nvPr>
        </p:nvSpPr>
        <p:spPr/>
        <p:txBody>
          <a:bodyPr/>
          <a:lstStyle/>
          <a:p>
            <a:fld id="{E0A8CBAD-9EC7-49C5-9F59-5960FF4334F8}" type="slidenum">
              <a:rPr lang="en-CA" smtClean="0"/>
              <a:t>15</a:t>
            </a:fld>
            <a:endParaRPr lang="en-CA"/>
          </a:p>
        </p:txBody>
      </p:sp>
    </p:spTree>
    <p:extLst>
      <p:ext uri="{BB962C8B-B14F-4D97-AF65-F5344CB8AC3E}">
        <p14:creationId xmlns:p14="http://schemas.microsoft.com/office/powerpoint/2010/main" val="288913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0A8CBAD-9EC7-49C5-9F59-5960FF4334F8}" type="slidenum">
              <a:rPr lang="en-CA" smtClean="0"/>
              <a:t>21</a:t>
            </a:fld>
            <a:endParaRPr lang="en-CA"/>
          </a:p>
        </p:txBody>
      </p:sp>
    </p:spTree>
    <p:extLst>
      <p:ext uri="{BB962C8B-B14F-4D97-AF65-F5344CB8AC3E}">
        <p14:creationId xmlns:p14="http://schemas.microsoft.com/office/powerpoint/2010/main" val="42594812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1">
    <p:bg>
      <p:bgPr>
        <a:solidFill>
          <a:schemeClr val="accent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85512"/>
            <a:ext cx="10771708" cy="7777813"/>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497" y="487786"/>
            <a:ext cx="1800000" cy="752730"/>
          </a:xfrm>
          <a:prstGeom prst="rect">
            <a:avLst/>
          </a:prstGeom>
        </p:spPr>
      </p:pic>
      <p:sp>
        <p:nvSpPr>
          <p:cNvPr id="13" name="Text Placeholder 12"/>
          <p:cNvSpPr>
            <a:spLocks noGrp="1"/>
          </p:cNvSpPr>
          <p:nvPr>
            <p:ph type="body" sz="quarter" idx="10" hasCustomPrompt="1"/>
          </p:nvPr>
        </p:nvSpPr>
        <p:spPr>
          <a:xfrm>
            <a:off x="3325812" y="4785114"/>
            <a:ext cx="5818187" cy="499402"/>
          </a:xfrm>
        </p:spPr>
        <p:txBody>
          <a:bodyPr/>
          <a:lstStyle>
            <a:lvl1pPr>
              <a:defRPr sz="3600" b="1" spc="0">
                <a:solidFill>
                  <a:schemeClr val="bg1"/>
                </a:solidFill>
              </a:defRPr>
            </a:lvl1pPr>
            <a:lvl3pPr marL="511175" indent="0" algn="l">
              <a:buFontTx/>
              <a:buNone/>
              <a:defRPr sz="3200">
                <a:solidFill>
                  <a:schemeClr val="accent2"/>
                </a:solidFill>
                <a:latin typeface="Klavika Light" pitchFamily="34" charset="0"/>
              </a:defRPr>
            </a:lvl3pPr>
            <a:lvl4pPr marL="741362" indent="0">
              <a:buNone/>
              <a:defRPr/>
            </a:lvl4pPr>
          </a:lstStyle>
          <a:p>
            <a:pPr lvl="0"/>
            <a:r>
              <a:rPr lang="en-US" dirty="0" smtClean="0"/>
              <a:t>HEADLINE</a:t>
            </a:r>
          </a:p>
        </p:txBody>
      </p:sp>
      <p:sp>
        <p:nvSpPr>
          <p:cNvPr id="16" name="Text Placeholder 15"/>
          <p:cNvSpPr>
            <a:spLocks noGrp="1"/>
          </p:cNvSpPr>
          <p:nvPr>
            <p:ph type="body" sz="quarter" idx="11" hasCustomPrompt="1"/>
          </p:nvPr>
        </p:nvSpPr>
        <p:spPr>
          <a:xfrm>
            <a:off x="3325812" y="5328784"/>
            <a:ext cx="5818187" cy="652463"/>
          </a:xfrm>
        </p:spPr>
        <p:txBody>
          <a:bodyPr/>
          <a:lstStyle>
            <a:lvl1pPr algn="l">
              <a:defRPr sz="2400">
                <a:solidFill>
                  <a:schemeClr val="accent2"/>
                </a:solidFill>
              </a:defRPr>
            </a:lvl1pPr>
          </a:lstStyle>
          <a:p>
            <a:pPr algn="l"/>
            <a:r>
              <a:rPr lang="en-CA" sz="3200" dirty="0" smtClean="0">
                <a:solidFill>
                  <a:schemeClr val="accent2"/>
                </a:solidFill>
                <a:latin typeface="Klavika Light" pitchFamily="34" charset="0"/>
                <a:cs typeface="Helvetica Light"/>
              </a:rPr>
              <a:t>Date</a:t>
            </a:r>
          </a:p>
        </p:txBody>
      </p:sp>
    </p:spTree>
    <p:extLst>
      <p:ext uri="{BB962C8B-B14F-4D97-AF65-F5344CB8AC3E}">
        <p14:creationId xmlns:p14="http://schemas.microsoft.com/office/powerpoint/2010/main" val="10155326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nk logo top">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89600"/>
            <a:ext cx="1800000" cy="761247"/>
          </a:xfrm>
          <a:prstGeom prst="rect">
            <a:avLst/>
          </a:prstGeom>
        </p:spPr>
      </p:pic>
    </p:spTree>
    <p:extLst>
      <p:ext uri="{BB962C8B-B14F-4D97-AF65-F5344CB8AC3E}">
        <p14:creationId xmlns:p14="http://schemas.microsoft.com/office/powerpoint/2010/main" val="5750195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logo bottom-blue">
    <p:bg>
      <p:bgPr>
        <a:solidFill>
          <a:schemeClr val="accent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497" y="5853600"/>
            <a:ext cx="1800000" cy="752730"/>
          </a:xfrm>
          <a:prstGeom prst="rect">
            <a:avLst/>
          </a:prstGeom>
        </p:spPr>
      </p:pic>
    </p:spTree>
    <p:extLst>
      <p:ext uri="{BB962C8B-B14F-4D97-AF65-F5344CB8AC3E}">
        <p14:creationId xmlns:p14="http://schemas.microsoft.com/office/powerpoint/2010/main" val="75085873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logo top-blue">
    <p:bg>
      <p:bgPr>
        <a:solidFill>
          <a:schemeClr val="accent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497" y="489600"/>
            <a:ext cx="1800000" cy="752730"/>
          </a:xfrm>
          <a:prstGeom prst="rect">
            <a:avLst/>
          </a:prstGeom>
        </p:spPr>
      </p:pic>
    </p:spTree>
    <p:extLst>
      <p:ext uri="{BB962C8B-B14F-4D97-AF65-F5344CB8AC3E}">
        <p14:creationId xmlns:p14="http://schemas.microsoft.com/office/powerpoint/2010/main" val="94346905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only">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640800" y="748145"/>
            <a:ext cx="7862400" cy="471920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0800" y="5854708"/>
            <a:ext cx="1800000" cy="761247"/>
          </a:xfrm>
          <a:prstGeom prst="rect">
            <a:avLst/>
          </a:prstGeom>
        </p:spPr>
      </p:pic>
    </p:spTree>
    <p:extLst>
      <p:ext uri="{BB962C8B-B14F-4D97-AF65-F5344CB8AC3E}">
        <p14:creationId xmlns:p14="http://schemas.microsoft.com/office/powerpoint/2010/main" val="117607307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40800" y="-1"/>
            <a:ext cx="7862400" cy="972900"/>
          </a:xfrm>
        </p:spPr>
        <p:txBody>
          <a:bodyPr/>
          <a:lstStyle/>
          <a:p>
            <a:r>
              <a:rPr lang="en-US" smtClean="0"/>
              <a:t>Click to edit Master title style</a:t>
            </a:r>
            <a:endParaRPr lang="en-US" dirty="0"/>
          </a:p>
        </p:txBody>
      </p:sp>
      <p:sp>
        <p:nvSpPr>
          <p:cNvPr id="4" name="Content Placeholder 3"/>
          <p:cNvSpPr>
            <a:spLocks noGrp="1"/>
          </p:cNvSpPr>
          <p:nvPr>
            <p:ph sz="half" idx="2"/>
          </p:nvPr>
        </p:nvSpPr>
        <p:spPr>
          <a:xfrm>
            <a:off x="640800" y="1335618"/>
            <a:ext cx="3790949" cy="4141257"/>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3"/>
          <p:cNvSpPr>
            <a:spLocks noGrp="1"/>
          </p:cNvSpPr>
          <p:nvPr>
            <p:ph sz="half" idx="10"/>
          </p:nvPr>
        </p:nvSpPr>
        <p:spPr>
          <a:xfrm>
            <a:off x="4712251" y="1337736"/>
            <a:ext cx="3790949" cy="4141257"/>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0800" y="5854708"/>
            <a:ext cx="1800000" cy="761247"/>
          </a:xfrm>
          <a:prstGeom prst="rect">
            <a:avLst/>
          </a:prstGeom>
        </p:spPr>
      </p:pic>
    </p:spTree>
    <p:extLst>
      <p:ext uri="{BB962C8B-B14F-4D97-AF65-F5344CB8AC3E}">
        <p14:creationId xmlns:p14="http://schemas.microsoft.com/office/powerpoint/2010/main" val="130345533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mns">
    <p:spTree>
      <p:nvGrpSpPr>
        <p:cNvPr id="1" name=""/>
        <p:cNvGrpSpPr/>
        <p:nvPr/>
      </p:nvGrpSpPr>
      <p:grpSpPr>
        <a:xfrm>
          <a:off x="0" y="0"/>
          <a:ext cx="0" cy="0"/>
          <a:chOff x="0" y="0"/>
          <a:chExt cx="0" cy="0"/>
        </a:xfrm>
      </p:grpSpPr>
      <p:sp>
        <p:nvSpPr>
          <p:cNvPr id="2" name="Title 1"/>
          <p:cNvSpPr>
            <a:spLocks noGrp="1"/>
          </p:cNvSpPr>
          <p:nvPr>
            <p:ph type="title"/>
          </p:nvPr>
        </p:nvSpPr>
        <p:spPr>
          <a:xfrm>
            <a:off x="640800" y="-1"/>
            <a:ext cx="7862400" cy="9729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370551" y="1346201"/>
            <a:ext cx="2406314" cy="4214627"/>
          </a:xfrm>
        </p:spPr>
        <p:txBody>
          <a:bodyPr>
            <a:normAutofit/>
          </a:bodyPr>
          <a:lstStyle>
            <a:lvl1pPr marL="0" indent="0">
              <a:lnSpc>
                <a:spcPct val="90000"/>
              </a:lnSpc>
              <a:spcBef>
                <a:spcPts val="1000"/>
              </a:spcBef>
              <a:buNone/>
              <a:defRPr sz="1400" b="1" i="0" baseline="0">
                <a:solidFill>
                  <a:schemeClr val="accent1"/>
                </a:solidFill>
                <a:latin typeface="Arial" panose="020B0604020202020204" pitchFamily="34" charset="0"/>
                <a:cs typeface="Arial" panose="020B0604020202020204" pitchFamily="34" charset="0"/>
              </a:defRPr>
            </a:lvl1pPr>
            <a:lvl2pPr marL="0" indent="0">
              <a:lnSpc>
                <a:spcPct val="104000"/>
              </a:lnSpc>
              <a:spcBef>
                <a:spcPts val="1000"/>
              </a:spcBef>
              <a:buNone/>
              <a:defRPr sz="1400"/>
            </a:lvl2pPr>
            <a:lvl3pPr marL="169863" indent="-169863">
              <a:lnSpc>
                <a:spcPct val="104000"/>
              </a:lnSpc>
              <a:spcBef>
                <a:spcPts val="1000"/>
              </a:spcBef>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654050" y="1346201"/>
            <a:ext cx="2406314" cy="4214627"/>
          </a:xfrm>
        </p:spPr>
        <p:txBody>
          <a:bodyPr>
            <a:normAutofit/>
          </a:bodyPr>
          <a:lstStyle>
            <a:lvl1pPr marL="0" indent="0">
              <a:lnSpc>
                <a:spcPct val="90000"/>
              </a:lnSpc>
              <a:spcBef>
                <a:spcPts val="1000"/>
              </a:spcBef>
              <a:buNone/>
              <a:defRPr sz="1400" b="1" i="0" baseline="0">
                <a:solidFill>
                  <a:schemeClr val="accent1"/>
                </a:solidFill>
                <a:latin typeface="Arial" panose="020B0604020202020204" pitchFamily="34" charset="0"/>
                <a:cs typeface="Arial" panose="020B0604020202020204" pitchFamily="34" charset="0"/>
              </a:defRPr>
            </a:lvl1pPr>
            <a:lvl2pPr marL="0" indent="0">
              <a:lnSpc>
                <a:spcPct val="104000"/>
              </a:lnSpc>
              <a:spcBef>
                <a:spcPts val="1000"/>
              </a:spcBef>
              <a:buNone/>
              <a:defRPr sz="1400"/>
            </a:lvl2pPr>
            <a:lvl3pPr marL="169863" indent="-169863">
              <a:lnSpc>
                <a:spcPct val="104000"/>
              </a:lnSpc>
              <a:spcBef>
                <a:spcPts val="1000"/>
              </a:spcBef>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5" name="Content Placeholder 2"/>
          <p:cNvSpPr>
            <a:spLocks noGrp="1"/>
          </p:cNvSpPr>
          <p:nvPr>
            <p:ph sz="half" idx="10"/>
          </p:nvPr>
        </p:nvSpPr>
        <p:spPr>
          <a:xfrm>
            <a:off x="6087053" y="1346201"/>
            <a:ext cx="2406314" cy="4214627"/>
          </a:xfrm>
        </p:spPr>
        <p:txBody>
          <a:bodyPr>
            <a:normAutofit/>
          </a:bodyPr>
          <a:lstStyle>
            <a:lvl1pPr marL="0" indent="0">
              <a:lnSpc>
                <a:spcPct val="90000"/>
              </a:lnSpc>
              <a:spcBef>
                <a:spcPts val="1000"/>
              </a:spcBef>
              <a:buNone/>
              <a:defRPr sz="1400" b="1" i="0" baseline="0">
                <a:solidFill>
                  <a:schemeClr val="accent1"/>
                </a:solidFill>
                <a:latin typeface="Arial" panose="020B0604020202020204" pitchFamily="34" charset="0"/>
                <a:cs typeface="Arial" panose="020B0604020202020204" pitchFamily="34" charset="0"/>
              </a:defRPr>
            </a:lvl1pPr>
            <a:lvl2pPr marL="0" indent="0">
              <a:lnSpc>
                <a:spcPct val="104000"/>
              </a:lnSpc>
              <a:spcBef>
                <a:spcPts val="1000"/>
              </a:spcBef>
              <a:buNone/>
              <a:defRPr sz="1400"/>
            </a:lvl2pPr>
            <a:lvl3pPr marL="169863" indent="-169863">
              <a:lnSpc>
                <a:spcPct val="104000"/>
              </a:lnSpc>
              <a:spcBef>
                <a:spcPts val="1000"/>
              </a:spcBef>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4050" y="5854708"/>
            <a:ext cx="1800000" cy="761247"/>
          </a:xfrm>
          <a:prstGeom prst="rect">
            <a:avLst/>
          </a:prstGeom>
        </p:spPr>
      </p:pic>
    </p:spTree>
    <p:extLst>
      <p:ext uri="{BB962C8B-B14F-4D97-AF65-F5344CB8AC3E}">
        <p14:creationId xmlns:p14="http://schemas.microsoft.com/office/powerpoint/2010/main" val="368033160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4 columns">
    <p:spTree>
      <p:nvGrpSpPr>
        <p:cNvPr id="1" name=""/>
        <p:cNvGrpSpPr/>
        <p:nvPr/>
      </p:nvGrpSpPr>
      <p:grpSpPr>
        <a:xfrm>
          <a:off x="0" y="0"/>
          <a:ext cx="0" cy="0"/>
          <a:chOff x="0" y="0"/>
          <a:chExt cx="0" cy="0"/>
        </a:xfrm>
      </p:grpSpPr>
      <p:sp>
        <p:nvSpPr>
          <p:cNvPr id="2" name="Title 1"/>
          <p:cNvSpPr>
            <a:spLocks noGrp="1"/>
          </p:cNvSpPr>
          <p:nvPr>
            <p:ph type="title"/>
          </p:nvPr>
        </p:nvSpPr>
        <p:spPr>
          <a:xfrm>
            <a:off x="641359" y="-1"/>
            <a:ext cx="7861283" cy="1081753"/>
          </a:xfrm>
        </p:spPr>
        <p:txBody>
          <a:bodyPr/>
          <a:lstStyle/>
          <a:p>
            <a:r>
              <a:rPr lang="en-US" smtClean="0"/>
              <a:t>Click to edit Master title style</a:t>
            </a:r>
            <a:endParaRPr lang="en-US" dirty="0"/>
          </a:p>
        </p:txBody>
      </p:sp>
      <p:sp>
        <p:nvSpPr>
          <p:cNvPr id="3" name="Picture Placeholder 7"/>
          <p:cNvSpPr>
            <a:spLocks noGrp="1"/>
          </p:cNvSpPr>
          <p:nvPr>
            <p:ph type="pic" sz="quarter" idx="10"/>
          </p:nvPr>
        </p:nvSpPr>
        <p:spPr>
          <a:xfrm>
            <a:off x="641359" y="1408430"/>
            <a:ext cx="1781175" cy="1024128"/>
          </a:xfrm>
          <a:solidFill>
            <a:schemeClr val="bg1"/>
          </a:solidFill>
          <a:ln>
            <a:solidFill>
              <a:schemeClr val="tx2"/>
            </a:solidFill>
          </a:ln>
        </p:spPr>
        <p:txBody>
          <a:bodyPr anchor="ctr" anchorCtr="0"/>
          <a:lstStyle>
            <a:lvl1pPr marL="0" indent="0" algn="ctr">
              <a:buFontTx/>
              <a:buNone/>
              <a:defRPr/>
            </a:lvl1pPr>
          </a:lstStyle>
          <a:p>
            <a:r>
              <a:rPr lang="en-US" smtClean="0"/>
              <a:t>Click icon to add picture</a:t>
            </a:r>
            <a:endParaRPr lang="en-US"/>
          </a:p>
        </p:txBody>
      </p:sp>
      <p:sp>
        <p:nvSpPr>
          <p:cNvPr id="4" name="Picture Placeholder 7"/>
          <p:cNvSpPr>
            <a:spLocks noGrp="1"/>
          </p:cNvSpPr>
          <p:nvPr>
            <p:ph type="pic" sz="quarter" idx="11"/>
          </p:nvPr>
        </p:nvSpPr>
        <p:spPr>
          <a:xfrm>
            <a:off x="2663302" y="1408430"/>
            <a:ext cx="1781175" cy="1024128"/>
          </a:xfrm>
          <a:solidFill>
            <a:schemeClr val="bg1"/>
          </a:solidFill>
          <a:ln>
            <a:solidFill>
              <a:schemeClr val="tx2"/>
            </a:solidFill>
          </a:ln>
        </p:spPr>
        <p:txBody>
          <a:bodyPr anchor="ctr" anchorCtr="0"/>
          <a:lstStyle>
            <a:lvl1pPr marL="0" indent="0" algn="ctr">
              <a:buFontTx/>
              <a:buNone/>
              <a:defRPr/>
            </a:lvl1pPr>
          </a:lstStyle>
          <a:p>
            <a:r>
              <a:rPr lang="en-US" smtClean="0"/>
              <a:t>Click icon to add picture</a:t>
            </a:r>
            <a:endParaRPr lang="en-US"/>
          </a:p>
        </p:txBody>
      </p:sp>
      <p:sp>
        <p:nvSpPr>
          <p:cNvPr id="5" name="Picture Placeholder 7"/>
          <p:cNvSpPr>
            <a:spLocks noGrp="1"/>
          </p:cNvSpPr>
          <p:nvPr>
            <p:ph type="pic" sz="quarter" idx="12"/>
          </p:nvPr>
        </p:nvSpPr>
        <p:spPr>
          <a:xfrm>
            <a:off x="4685245" y="1408430"/>
            <a:ext cx="1781175" cy="1024128"/>
          </a:xfrm>
          <a:solidFill>
            <a:schemeClr val="bg1"/>
          </a:solidFill>
          <a:ln>
            <a:solidFill>
              <a:schemeClr val="tx2"/>
            </a:solidFill>
          </a:ln>
        </p:spPr>
        <p:txBody>
          <a:bodyPr anchor="ctr" anchorCtr="0"/>
          <a:lstStyle>
            <a:lvl1pPr marL="0" indent="0" algn="ctr">
              <a:buFontTx/>
              <a:buNone/>
              <a:defRPr/>
            </a:lvl1pPr>
          </a:lstStyle>
          <a:p>
            <a:r>
              <a:rPr lang="en-US" smtClean="0"/>
              <a:t>Click icon to add picture</a:t>
            </a:r>
            <a:endParaRPr lang="en-US"/>
          </a:p>
        </p:txBody>
      </p:sp>
      <p:sp>
        <p:nvSpPr>
          <p:cNvPr id="6" name="Picture Placeholder 7"/>
          <p:cNvSpPr>
            <a:spLocks noGrp="1"/>
          </p:cNvSpPr>
          <p:nvPr>
            <p:ph type="pic" sz="quarter" idx="13"/>
          </p:nvPr>
        </p:nvSpPr>
        <p:spPr>
          <a:xfrm>
            <a:off x="6707189" y="1408430"/>
            <a:ext cx="1781175" cy="1024128"/>
          </a:xfrm>
          <a:solidFill>
            <a:schemeClr val="bg1"/>
          </a:solidFill>
          <a:ln>
            <a:solidFill>
              <a:schemeClr val="tx2"/>
            </a:solidFill>
          </a:ln>
        </p:spPr>
        <p:txBody>
          <a:bodyPr anchor="ctr" anchorCtr="0"/>
          <a:lstStyle>
            <a:lvl1pPr marL="0" indent="0" algn="ctr">
              <a:buFontTx/>
              <a:buNone/>
              <a:defRPr/>
            </a:lvl1pPr>
          </a:lstStyle>
          <a:p>
            <a:r>
              <a:rPr lang="en-US" smtClean="0"/>
              <a:t>Click icon to add picture</a:t>
            </a:r>
            <a:endParaRPr lang="en-US" dirty="0"/>
          </a:p>
        </p:txBody>
      </p:sp>
      <p:sp>
        <p:nvSpPr>
          <p:cNvPr id="7" name="Text Placeholder 13"/>
          <p:cNvSpPr>
            <a:spLocks noGrp="1"/>
          </p:cNvSpPr>
          <p:nvPr>
            <p:ph type="body" sz="quarter" idx="14"/>
          </p:nvPr>
        </p:nvSpPr>
        <p:spPr>
          <a:xfrm>
            <a:off x="641359" y="2600325"/>
            <a:ext cx="1781175" cy="2943225"/>
          </a:xfrm>
        </p:spPr>
        <p:txBody>
          <a:bodyPr>
            <a:noAutofit/>
          </a:bodyPr>
          <a:lstStyle>
            <a:lvl1pPr marL="0" indent="0">
              <a:lnSpc>
                <a:spcPct val="89000"/>
              </a:lnSpc>
              <a:spcBef>
                <a:spcPts val="600"/>
              </a:spcBef>
              <a:buNone/>
              <a:defRPr sz="1600">
                <a:solidFill>
                  <a:schemeClr val="accent1"/>
                </a:solidFill>
                <a:latin typeface="Arial" panose="020B0604020202020204" pitchFamily="34" charset="0"/>
              </a:defRPr>
            </a:lvl1pPr>
            <a:lvl2pPr marL="0" indent="0">
              <a:lnSpc>
                <a:spcPct val="89000"/>
              </a:lnSpc>
              <a:spcBef>
                <a:spcPts val="600"/>
              </a:spcBef>
              <a:buFont typeface="Arial" panose="020B0604020202020204" pitchFamily="34" charset="0"/>
              <a:buNone/>
              <a:defRPr sz="1600" baseline="0"/>
            </a:lvl2pPr>
            <a:lvl3pPr marL="174625" indent="-174625">
              <a:lnSpc>
                <a:spcPct val="89000"/>
              </a:lnSpc>
              <a:spcBef>
                <a:spcPts val="600"/>
              </a:spcBef>
              <a:defRPr sz="1600" baseline="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p:txBody>
      </p:sp>
      <p:sp>
        <p:nvSpPr>
          <p:cNvPr id="8" name="Text Placeholder 13"/>
          <p:cNvSpPr>
            <a:spLocks noGrp="1"/>
          </p:cNvSpPr>
          <p:nvPr>
            <p:ph type="body" sz="quarter" idx="15"/>
          </p:nvPr>
        </p:nvSpPr>
        <p:spPr>
          <a:xfrm>
            <a:off x="2663302" y="2600325"/>
            <a:ext cx="1781175" cy="2943225"/>
          </a:xfrm>
        </p:spPr>
        <p:txBody>
          <a:bodyPr>
            <a:noAutofit/>
          </a:bodyPr>
          <a:lstStyle>
            <a:lvl1pPr marL="0" indent="0">
              <a:lnSpc>
                <a:spcPct val="89000"/>
              </a:lnSpc>
              <a:spcBef>
                <a:spcPts val="600"/>
              </a:spcBef>
              <a:buNone/>
              <a:defRPr sz="1600">
                <a:solidFill>
                  <a:schemeClr val="accent1"/>
                </a:solidFill>
                <a:latin typeface="Arial" panose="020B0604020202020204" pitchFamily="34" charset="0"/>
              </a:defRPr>
            </a:lvl1pPr>
            <a:lvl2pPr marL="0" indent="0">
              <a:lnSpc>
                <a:spcPct val="89000"/>
              </a:lnSpc>
              <a:spcBef>
                <a:spcPts val="600"/>
              </a:spcBef>
              <a:buFont typeface="Arial" panose="020B0604020202020204" pitchFamily="34" charset="0"/>
              <a:buNone/>
              <a:defRPr sz="1600" baseline="0"/>
            </a:lvl2pPr>
            <a:lvl3pPr marL="174625" indent="-174625">
              <a:lnSpc>
                <a:spcPct val="89000"/>
              </a:lnSpc>
              <a:spcBef>
                <a:spcPts val="600"/>
              </a:spcBef>
              <a:defRPr sz="1600" baseline="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p:txBody>
      </p:sp>
      <p:sp>
        <p:nvSpPr>
          <p:cNvPr id="9" name="Text Placeholder 13"/>
          <p:cNvSpPr>
            <a:spLocks noGrp="1"/>
          </p:cNvSpPr>
          <p:nvPr>
            <p:ph type="body" sz="quarter" idx="16"/>
          </p:nvPr>
        </p:nvSpPr>
        <p:spPr>
          <a:xfrm>
            <a:off x="4685245" y="2600325"/>
            <a:ext cx="1781175" cy="2943225"/>
          </a:xfrm>
        </p:spPr>
        <p:txBody>
          <a:bodyPr>
            <a:noAutofit/>
          </a:bodyPr>
          <a:lstStyle>
            <a:lvl1pPr marL="0" indent="0">
              <a:lnSpc>
                <a:spcPct val="89000"/>
              </a:lnSpc>
              <a:spcBef>
                <a:spcPts val="600"/>
              </a:spcBef>
              <a:buNone/>
              <a:defRPr sz="1600">
                <a:solidFill>
                  <a:schemeClr val="accent1"/>
                </a:solidFill>
                <a:latin typeface="Arial" panose="020B0604020202020204" pitchFamily="34" charset="0"/>
              </a:defRPr>
            </a:lvl1pPr>
            <a:lvl2pPr marL="0" indent="0">
              <a:lnSpc>
                <a:spcPct val="89000"/>
              </a:lnSpc>
              <a:spcBef>
                <a:spcPts val="600"/>
              </a:spcBef>
              <a:buFont typeface="Arial" panose="020B0604020202020204" pitchFamily="34" charset="0"/>
              <a:buNone/>
              <a:defRPr sz="1600" baseline="0"/>
            </a:lvl2pPr>
            <a:lvl3pPr marL="174625" indent="-174625">
              <a:lnSpc>
                <a:spcPct val="89000"/>
              </a:lnSpc>
              <a:spcBef>
                <a:spcPts val="600"/>
              </a:spcBef>
              <a:defRPr sz="1600" baseline="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p:txBody>
      </p:sp>
      <p:sp>
        <p:nvSpPr>
          <p:cNvPr id="10" name="Text Placeholder 13"/>
          <p:cNvSpPr>
            <a:spLocks noGrp="1"/>
          </p:cNvSpPr>
          <p:nvPr>
            <p:ph type="body" sz="quarter" idx="17"/>
          </p:nvPr>
        </p:nvSpPr>
        <p:spPr>
          <a:xfrm>
            <a:off x="6707189" y="2600325"/>
            <a:ext cx="1781175" cy="2943225"/>
          </a:xfrm>
        </p:spPr>
        <p:txBody>
          <a:bodyPr>
            <a:noAutofit/>
          </a:bodyPr>
          <a:lstStyle>
            <a:lvl1pPr marL="0" indent="0">
              <a:lnSpc>
                <a:spcPct val="89000"/>
              </a:lnSpc>
              <a:spcBef>
                <a:spcPts val="600"/>
              </a:spcBef>
              <a:buNone/>
              <a:defRPr sz="1600">
                <a:solidFill>
                  <a:schemeClr val="accent1"/>
                </a:solidFill>
                <a:latin typeface="Arial" panose="020B0604020202020204" pitchFamily="34" charset="0"/>
              </a:defRPr>
            </a:lvl1pPr>
            <a:lvl2pPr marL="0" indent="0">
              <a:lnSpc>
                <a:spcPct val="89000"/>
              </a:lnSpc>
              <a:spcBef>
                <a:spcPts val="600"/>
              </a:spcBef>
              <a:buFont typeface="Arial" panose="020B0604020202020204" pitchFamily="34" charset="0"/>
              <a:buNone/>
              <a:defRPr sz="1600" baseline="0"/>
            </a:lvl2pPr>
            <a:lvl3pPr marL="174625" indent="-174625">
              <a:lnSpc>
                <a:spcPct val="89000"/>
              </a:lnSpc>
              <a:spcBef>
                <a:spcPts val="600"/>
              </a:spcBef>
              <a:defRPr sz="1600" baseline="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1359" y="5854708"/>
            <a:ext cx="1800000" cy="761247"/>
          </a:xfrm>
          <a:prstGeom prst="rect">
            <a:avLst/>
          </a:prstGeom>
        </p:spPr>
      </p:pic>
    </p:spTree>
    <p:extLst>
      <p:ext uri="{BB962C8B-B14F-4D97-AF65-F5344CB8AC3E}">
        <p14:creationId xmlns:p14="http://schemas.microsoft.com/office/powerpoint/2010/main" val="286018580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wo Pictures Light">
    <p:spTree>
      <p:nvGrpSpPr>
        <p:cNvPr id="1" name=""/>
        <p:cNvGrpSpPr/>
        <p:nvPr/>
      </p:nvGrpSpPr>
      <p:grpSpPr>
        <a:xfrm>
          <a:off x="0" y="0"/>
          <a:ext cx="0" cy="0"/>
          <a:chOff x="0" y="0"/>
          <a:chExt cx="0" cy="0"/>
        </a:xfrm>
      </p:grpSpPr>
      <p:sp>
        <p:nvSpPr>
          <p:cNvPr id="9" name="Picture Placeholder 8"/>
          <p:cNvSpPr>
            <a:spLocks noGrp="1"/>
          </p:cNvSpPr>
          <p:nvPr>
            <p:ph type="pic" sz="quarter" idx="14" hasCustomPrompt="1"/>
          </p:nvPr>
        </p:nvSpPr>
        <p:spPr>
          <a:xfrm>
            <a:off x="2036801" y="1390778"/>
            <a:ext cx="1188720" cy="1188720"/>
          </a:xfrm>
          <a:prstGeom prst="ellipse">
            <a:avLst/>
          </a:prstGeom>
          <a:solidFill>
            <a:schemeClr val="accent2"/>
          </a:solidFill>
          <a:ln w="28575">
            <a:solidFill>
              <a:schemeClr val="accent1"/>
            </a:solidFill>
          </a:ln>
          <a:extLst/>
        </p:spPr>
        <p:txBody>
          <a:bodyPr wrap="none" anchor="ctr" anchorCtr="0">
            <a:normAutofit/>
          </a:bodyPr>
          <a:lstStyle>
            <a:lvl1pPr marL="0" indent="0" algn="ctr">
              <a:buFontTx/>
              <a:buNone/>
              <a:defRPr sz="1600">
                <a:solidFill>
                  <a:srgbClr val="FFFFFF"/>
                </a:solidFill>
              </a:defRPr>
            </a:lvl1pPr>
          </a:lstStyle>
          <a:p>
            <a:r>
              <a:rPr lang="en-US" dirty="0" smtClean="0"/>
              <a:t>Picture</a:t>
            </a:r>
            <a:endParaRPr lang="en-US" dirty="0"/>
          </a:p>
        </p:txBody>
      </p:sp>
      <p:sp>
        <p:nvSpPr>
          <p:cNvPr id="11" name="Text Placeholder 10"/>
          <p:cNvSpPr>
            <a:spLocks noGrp="1"/>
          </p:cNvSpPr>
          <p:nvPr>
            <p:ph type="body" sz="quarter" idx="15" hasCustomPrompt="1"/>
          </p:nvPr>
        </p:nvSpPr>
        <p:spPr>
          <a:xfrm>
            <a:off x="4621886" y="2703525"/>
            <a:ext cx="3810000" cy="329184"/>
          </a:xfrm>
        </p:spPr>
        <p:txBody>
          <a:bodyPr anchor="ctr" anchorCtr="0">
            <a:noAutofit/>
          </a:bodyPr>
          <a:lstStyle>
            <a:lvl1pPr marL="0" indent="0" algn="ctr">
              <a:lnSpc>
                <a:spcPct val="100000"/>
              </a:lnSpc>
              <a:buFontTx/>
              <a:buNone/>
              <a:defRPr sz="1700" cap="all" baseline="0">
                <a:solidFill>
                  <a:schemeClr val="tx2"/>
                </a:solidFill>
                <a:latin typeface="Arial" panose="020B0604020202020204" pitchFamily="34" charset="0"/>
                <a:cs typeface="Arial" panose="020B0604020202020204" pitchFamily="34" charset="0"/>
              </a:defRPr>
            </a:lvl1pPr>
          </a:lstStyle>
          <a:p>
            <a:pPr lvl="0"/>
            <a:r>
              <a:rPr lang="en-US" dirty="0" smtClean="0"/>
              <a:t>LOREM IPSUM</a:t>
            </a:r>
          </a:p>
        </p:txBody>
      </p:sp>
      <p:sp>
        <p:nvSpPr>
          <p:cNvPr id="12" name="Text Placeholder 10"/>
          <p:cNvSpPr>
            <a:spLocks noGrp="1"/>
          </p:cNvSpPr>
          <p:nvPr>
            <p:ph type="body" sz="quarter" idx="16" hasCustomPrompt="1"/>
          </p:nvPr>
        </p:nvSpPr>
        <p:spPr>
          <a:xfrm>
            <a:off x="726161" y="3068269"/>
            <a:ext cx="3810000" cy="2313356"/>
          </a:xfrm>
        </p:spPr>
        <p:txBody>
          <a:bodyPr anchor="t" anchorCtr="0">
            <a:normAutofit/>
          </a:bodyPr>
          <a:lstStyle>
            <a:lvl1pPr marL="0" indent="0" algn="ctr">
              <a:lnSpc>
                <a:spcPct val="95000"/>
              </a:lnSpc>
              <a:spcBef>
                <a:spcPts val="600"/>
              </a:spcBef>
              <a:buFontTx/>
              <a:buNone/>
              <a:defRPr sz="1400" cap="none" baseline="0">
                <a:solidFill>
                  <a:schemeClr val="tx2"/>
                </a:solidFill>
                <a:latin typeface="Arial" panose="020B0604020202020204" pitchFamily="34" charset="0"/>
                <a:cs typeface="Arial" panose="020B0604020202020204" pitchFamily="34" charset="0"/>
              </a:defRPr>
            </a:lvl1pPr>
          </a:lstStyle>
          <a:p>
            <a:pPr lvl="0"/>
            <a:r>
              <a:rPr lang="en-US" dirty="0" smtClean="0"/>
              <a:t>Body copy goes here</a:t>
            </a:r>
          </a:p>
        </p:txBody>
      </p:sp>
      <p:sp>
        <p:nvSpPr>
          <p:cNvPr id="13" name="Picture Placeholder 8"/>
          <p:cNvSpPr>
            <a:spLocks noGrp="1"/>
          </p:cNvSpPr>
          <p:nvPr>
            <p:ph type="pic" sz="quarter" idx="17" hasCustomPrompt="1"/>
          </p:nvPr>
        </p:nvSpPr>
        <p:spPr>
          <a:xfrm>
            <a:off x="5932526" y="1390778"/>
            <a:ext cx="1188720" cy="1188720"/>
          </a:xfrm>
          <a:prstGeom prst="ellipse">
            <a:avLst/>
          </a:prstGeom>
          <a:solidFill>
            <a:schemeClr val="accent2"/>
          </a:solidFill>
          <a:ln w="28575">
            <a:solidFill>
              <a:schemeClr val="accent1"/>
            </a:solidFill>
          </a:ln>
          <a:extLst/>
        </p:spPr>
        <p:txBody>
          <a:bodyPr wrap="none" anchor="ctr" anchorCtr="0">
            <a:normAutofit/>
          </a:bodyPr>
          <a:lstStyle>
            <a:lvl1pPr marL="0" indent="0" algn="ctr">
              <a:buFontTx/>
              <a:buNone/>
              <a:defRPr sz="1600">
                <a:solidFill>
                  <a:srgbClr val="FFFFFF"/>
                </a:solidFill>
              </a:defRPr>
            </a:lvl1pPr>
          </a:lstStyle>
          <a:p>
            <a:r>
              <a:rPr lang="en-US" dirty="0" smtClean="0"/>
              <a:t>Picture</a:t>
            </a:r>
            <a:endParaRPr lang="en-US" dirty="0"/>
          </a:p>
        </p:txBody>
      </p:sp>
      <p:sp>
        <p:nvSpPr>
          <p:cNvPr id="22" name="Title Placeholder 1"/>
          <p:cNvSpPr>
            <a:spLocks noGrp="1"/>
          </p:cNvSpPr>
          <p:nvPr>
            <p:ph type="title"/>
          </p:nvPr>
        </p:nvSpPr>
        <p:spPr>
          <a:xfrm>
            <a:off x="640436" y="-1"/>
            <a:ext cx="7863128" cy="972900"/>
          </a:xfrm>
          <a:prstGeom prst="rect">
            <a:avLst/>
          </a:prstGeom>
        </p:spPr>
        <p:txBody>
          <a:bodyPr vert="horz" lIns="0" tIns="0" rIns="0" bIns="0" rtlCol="0" anchor="b" anchorCtr="0">
            <a:normAutofit/>
          </a:bodyPr>
          <a:lstStyle/>
          <a:p>
            <a:r>
              <a:rPr lang="en-US" smtClean="0"/>
              <a:t>Click to edit Master title style</a:t>
            </a:r>
            <a:endParaRPr lang="en-US" dirty="0"/>
          </a:p>
        </p:txBody>
      </p:sp>
      <p:sp>
        <p:nvSpPr>
          <p:cNvPr id="10" name="Text Placeholder 10"/>
          <p:cNvSpPr>
            <a:spLocks noGrp="1"/>
          </p:cNvSpPr>
          <p:nvPr>
            <p:ph type="body" sz="quarter" idx="18" hasCustomPrompt="1"/>
          </p:nvPr>
        </p:nvSpPr>
        <p:spPr>
          <a:xfrm>
            <a:off x="726161" y="2703525"/>
            <a:ext cx="3810000" cy="329184"/>
          </a:xfrm>
        </p:spPr>
        <p:txBody>
          <a:bodyPr anchor="ctr" anchorCtr="0">
            <a:noAutofit/>
          </a:bodyPr>
          <a:lstStyle>
            <a:lvl1pPr marL="0" indent="0" algn="ctr">
              <a:lnSpc>
                <a:spcPct val="100000"/>
              </a:lnSpc>
              <a:buFontTx/>
              <a:buNone/>
              <a:defRPr sz="1700" cap="all" baseline="0">
                <a:solidFill>
                  <a:schemeClr val="tx2"/>
                </a:solidFill>
                <a:latin typeface="Arial" panose="020B0604020202020204" pitchFamily="34" charset="0"/>
                <a:cs typeface="Arial" panose="020B0604020202020204" pitchFamily="34" charset="0"/>
              </a:defRPr>
            </a:lvl1pPr>
          </a:lstStyle>
          <a:p>
            <a:pPr lvl="0"/>
            <a:r>
              <a:rPr lang="en-US" dirty="0" smtClean="0"/>
              <a:t>LOREM IPSUM</a:t>
            </a:r>
          </a:p>
        </p:txBody>
      </p:sp>
      <p:sp>
        <p:nvSpPr>
          <p:cNvPr id="16" name="Text Placeholder 10"/>
          <p:cNvSpPr>
            <a:spLocks noGrp="1"/>
          </p:cNvSpPr>
          <p:nvPr>
            <p:ph type="body" sz="quarter" idx="19" hasCustomPrompt="1"/>
          </p:nvPr>
        </p:nvSpPr>
        <p:spPr>
          <a:xfrm>
            <a:off x="4621886" y="3068269"/>
            <a:ext cx="3810000" cy="2313356"/>
          </a:xfrm>
        </p:spPr>
        <p:txBody>
          <a:bodyPr anchor="t" anchorCtr="0">
            <a:normAutofit/>
          </a:bodyPr>
          <a:lstStyle>
            <a:lvl1pPr marL="0" indent="0" algn="ctr">
              <a:lnSpc>
                <a:spcPct val="95000"/>
              </a:lnSpc>
              <a:spcBef>
                <a:spcPts val="600"/>
              </a:spcBef>
              <a:buFontTx/>
              <a:buNone/>
              <a:defRPr sz="1400" cap="none" baseline="0">
                <a:solidFill>
                  <a:schemeClr val="tx2"/>
                </a:solidFill>
                <a:latin typeface="Arial" panose="020B0604020202020204" pitchFamily="34" charset="0"/>
                <a:cs typeface="Arial" panose="020B0604020202020204" pitchFamily="34" charset="0"/>
              </a:defRPr>
            </a:lvl1pPr>
          </a:lstStyle>
          <a:p>
            <a:pPr lvl="0"/>
            <a:r>
              <a:rPr lang="en-US" dirty="0" smtClean="0"/>
              <a:t>Body copy goes here</a:t>
            </a: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9200" y="5854708"/>
            <a:ext cx="1800000" cy="761247"/>
          </a:xfrm>
          <a:prstGeom prst="rect">
            <a:avLst/>
          </a:prstGeom>
        </p:spPr>
      </p:pic>
    </p:spTree>
    <p:extLst>
      <p:ext uri="{BB962C8B-B14F-4D97-AF65-F5344CB8AC3E}">
        <p14:creationId xmlns:p14="http://schemas.microsoft.com/office/powerpoint/2010/main" val="235113020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hree Pictures Light">
    <p:spTree>
      <p:nvGrpSpPr>
        <p:cNvPr id="1" name=""/>
        <p:cNvGrpSpPr/>
        <p:nvPr/>
      </p:nvGrpSpPr>
      <p:grpSpPr>
        <a:xfrm>
          <a:off x="0" y="0"/>
          <a:ext cx="0" cy="0"/>
          <a:chOff x="0" y="0"/>
          <a:chExt cx="0" cy="0"/>
        </a:xfrm>
      </p:grpSpPr>
      <p:sp>
        <p:nvSpPr>
          <p:cNvPr id="9" name="Picture Placeholder 8"/>
          <p:cNvSpPr>
            <a:spLocks noGrp="1"/>
          </p:cNvSpPr>
          <p:nvPr>
            <p:ph type="pic" sz="quarter" idx="14" hasCustomPrompt="1"/>
          </p:nvPr>
        </p:nvSpPr>
        <p:spPr>
          <a:xfrm>
            <a:off x="1304617" y="1575635"/>
            <a:ext cx="1188720" cy="1188720"/>
          </a:xfrm>
          <a:prstGeom prst="ellipse">
            <a:avLst/>
          </a:prstGeom>
          <a:solidFill>
            <a:schemeClr val="accent2"/>
          </a:solidFill>
          <a:ln w="28575">
            <a:solidFill>
              <a:schemeClr val="accent1"/>
            </a:solidFill>
          </a:ln>
          <a:extLst/>
        </p:spPr>
        <p:txBody>
          <a:bodyPr wrap="none" anchor="ctr" anchorCtr="0">
            <a:normAutofit/>
          </a:bodyPr>
          <a:lstStyle>
            <a:lvl1pPr marL="0" indent="0" algn="ctr">
              <a:buFontTx/>
              <a:buNone/>
              <a:defRPr sz="1600">
                <a:solidFill>
                  <a:srgbClr val="FFFFFF"/>
                </a:solidFill>
              </a:defRPr>
            </a:lvl1pPr>
          </a:lstStyle>
          <a:p>
            <a:r>
              <a:rPr lang="en-US" dirty="0" smtClean="0"/>
              <a:t>Picture</a:t>
            </a:r>
            <a:endParaRPr lang="en-US" dirty="0"/>
          </a:p>
        </p:txBody>
      </p:sp>
      <p:sp>
        <p:nvSpPr>
          <p:cNvPr id="11" name="Text Placeholder 10"/>
          <p:cNvSpPr>
            <a:spLocks noGrp="1"/>
          </p:cNvSpPr>
          <p:nvPr>
            <p:ph type="body" sz="quarter" idx="15" hasCustomPrompt="1"/>
          </p:nvPr>
        </p:nvSpPr>
        <p:spPr>
          <a:xfrm>
            <a:off x="711201" y="3028669"/>
            <a:ext cx="2375553" cy="329184"/>
          </a:xfrm>
        </p:spPr>
        <p:txBody>
          <a:bodyPr anchor="ctr" anchorCtr="0">
            <a:noAutofit/>
          </a:bodyPr>
          <a:lstStyle>
            <a:lvl1pPr marL="0" indent="0" algn="ctr">
              <a:lnSpc>
                <a:spcPct val="100000"/>
              </a:lnSpc>
              <a:buFontTx/>
              <a:buNone/>
              <a:defRPr sz="1700" cap="all" baseline="0">
                <a:solidFill>
                  <a:schemeClr val="tx2"/>
                </a:solidFill>
                <a:latin typeface="Arial" panose="020B0604020202020204" pitchFamily="34" charset="0"/>
                <a:cs typeface="Arial" panose="020B0604020202020204" pitchFamily="34" charset="0"/>
              </a:defRPr>
            </a:lvl1pPr>
          </a:lstStyle>
          <a:p>
            <a:pPr lvl="0"/>
            <a:r>
              <a:rPr lang="en-US" dirty="0" smtClean="0"/>
              <a:t>LOREM IPSUM</a:t>
            </a:r>
          </a:p>
        </p:txBody>
      </p:sp>
      <p:sp>
        <p:nvSpPr>
          <p:cNvPr id="12" name="Text Placeholder 10"/>
          <p:cNvSpPr>
            <a:spLocks noGrp="1"/>
          </p:cNvSpPr>
          <p:nvPr>
            <p:ph type="body" sz="quarter" idx="16" hasCustomPrompt="1"/>
          </p:nvPr>
        </p:nvSpPr>
        <p:spPr>
          <a:xfrm>
            <a:off x="711201" y="3393413"/>
            <a:ext cx="2375553" cy="2191512"/>
          </a:xfrm>
        </p:spPr>
        <p:txBody>
          <a:bodyPr anchor="t" anchorCtr="0">
            <a:normAutofit/>
          </a:bodyPr>
          <a:lstStyle>
            <a:lvl1pPr marL="0" indent="0" algn="ctr">
              <a:lnSpc>
                <a:spcPct val="95000"/>
              </a:lnSpc>
              <a:spcBef>
                <a:spcPts val="600"/>
              </a:spcBef>
              <a:buFontTx/>
              <a:buNone/>
              <a:defRPr sz="1400" cap="none" baseline="0">
                <a:solidFill>
                  <a:schemeClr val="tx2"/>
                </a:solidFill>
                <a:latin typeface="Arial" panose="020B0604020202020204" pitchFamily="34" charset="0"/>
                <a:cs typeface="Arial" panose="020B0604020202020204" pitchFamily="34" charset="0"/>
              </a:defRPr>
            </a:lvl1pPr>
          </a:lstStyle>
          <a:p>
            <a:pPr lvl="0"/>
            <a:r>
              <a:rPr lang="en-US" dirty="0" smtClean="0"/>
              <a:t>Body copy goes here</a:t>
            </a:r>
          </a:p>
        </p:txBody>
      </p:sp>
      <p:sp>
        <p:nvSpPr>
          <p:cNvPr id="13" name="Picture Placeholder 8"/>
          <p:cNvSpPr>
            <a:spLocks noGrp="1"/>
          </p:cNvSpPr>
          <p:nvPr>
            <p:ph type="pic" sz="quarter" idx="17" hasCustomPrompt="1"/>
          </p:nvPr>
        </p:nvSpPr>
        <p:spPr>
          <a:xfrm>
            <a:off x="3987959" y="1575635"/>
            <a:ext cx="1188720" cy="1188720"/>
          </a:xfrm>
          <a:prstGeom prst="ellipse">
            <a:avLst/>
          </a:prstGeom>
          <a:solidFill>
            <a:schemeClr val="accent2"/>
          </a:solidFill>
          <a:ln w="28575">
            <a:solidFill>
              <a:schemeClr val="accent1"/>
            </a:solidFill>
          </a:ln>
          <a:extLst/>
        </p:spPr>
        <p:txBody>
          <a:bodyPr wrap="none" anchor="ctr" anchorCtr="0">
            <a:normAutofit/>
          </a:bodyPr>
          <a:lstStyle>
            <a:lvl1pPr marL="0" indent="0" algn="ctr">
              <a:buFontTx/>
              <a:buNone/>
              <a:defRPr sz="1600">
                <a:solidFill>
                  <a:srgbClr val="FFFFFF"/>
                </a:solidFill>
              </a:defRPr>
            </a:lvl1pPr>
          </a:lstStyle>
          <a:p>
            <a:r>
              <a:rPr lang="en-US" dirty="0" smtClean="0"/>
              <a:t>Picture</a:t>
            </a:r>
            <a:endParaRPr lang="en-US" dirty="0"/>
          </a:p>
        </p:txBody>
      </p:sp>
      <p:sp>
        <p:nvSpPr>
          <p:cNvPr id="14" name="Text Placeholder 10"/>
          <p:cNvSpPr>
            <a:spLocks noGrp="1"/>
          </p:cNvSpPr>
          <p:nvPr>
            <p:ph type="body" sz="quarter" idx="18" hasCustomPrompt="1"/>
          </p:nvPr>
        </p:nvSpPr>
        <p:spPr>
          <a:xfrm>
            <a:off x="3394543" y="3028669"/>
            <a:ext cx="2375553" cy="329184"/>
          </a:xfrm>
        </p:spPr>
        <p:txBody>
          <a:bodyPr anchor="ctr" anchorCtr="0">
            <a:noAutofit/>
          </a:bodyPr>
          <a:lstStyle>
            <a:lvl1pPr marL="0" indent="0" algn="ctr">
              <a:lnSpc>
                <a:spcPct val="100000"/>
              </a:lnSpc>
              <a:buFontTx/>
              <a:buNone/>
              <a:defRPr sz="1700" cap="all" baseline="0">
                <a:solidFill>
                  <a:schemeClr val="tx2"/>
                </a:solidFill>
                <a:latin typeface="Arial" panose="020B0604020202020204" pitchFamily="34" charset="0"/>
                <a:cs typeface="Arial" panose="020B0604020202020204" pitchFamily="34" charset="0"/>
              </a:defRPr>
            </a:lvl1pPr>
          </a:lstStyle>
          <a:p>
            <a:pPr lvl="0"/>
            <a:r>
              <a:rPr lang="en-US" dirty="0" smtClean="0"/>
              <a:t>LOREM IPSUM</a:t>
            </a:r>
          </a:p>
        </p:txBody>
      </p:sp>
      <p:sp>
        <p:nvSpPr>
          <p:cNvPr id="15" name="Text Placeholder 10"/>
          <p:cNvSpPr>
            <a:spLocks noGrp="1"/>
          </p:cNvSpPr>
          <p:nvPr>
            <p:ph type="body" sz="quarter" idx="19" hasCustomPrompt="1"/>
          </p:nvPr>
        </p:nvSpPr>
        <p:spPr>
          <a:xfrm>
            <a:off x="3394543" y="3393413"/>
            <a:ext cx="2375553"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400" cap="none" baseline="0">
                <a:solidFill>
                  <a:schemeClr val="tx2"/>
                </a:solidFill>
                <a:latin typeface="Arial" panose="020B0604020202020204" pitchFamily="34" charset="0"/>
                <a:cs typeface="Arial" panose="020B0604020202020204" pitchFamily="34" charset="0"/>
              </a:defRPr>
            </a:lvl1pPr>
          </a:lstStyle>
          <a:p>
            <a:pPr lvl="0"/>
            <a:r>
              <a:rPr lang="en-US" dirty="0" smtClean="0"/>
              <a:t>Body copy goes here</a:t>
            </a:r>
          </a:p>
        </p:txBody>
      </p:sp>
      <p:sp>
        <p:nvSpPr>
          <p:cNvPr id="16" name="Picture Placeholder 8"/>
          <p:cNvSpPr>
            <a:spLocks noGrp="1"/>
          </p:cNvSpPr>
          <p:nvPr>
            <p:ph type="pic" sz="quarter" idx="20" hasCustomPrompt="1"/>
          </p:nvPr>
        </p:nvSpPr>
        <p:spPr>
          <a:xfrm>
            <a:off x="6671302" y="1575635"/>
            <a:ext cx="1188720" cy="1188720"/>
          </a:xfrm>
          <a:prstGeom prst="ellipse">
            <a:avLst/>
          </a:prstGeom>
          <a:solidFill>
            <a:schemeClr val="accent2"/>
          </a:solidFill>
          <a:ln w="28575">
            <a:solidFill>
              <a:schemeClr val="accent1"/>
            </a:solidFill>
          </a:ln>
          <a:extLst/>
        </p:spPr>
        <p:txBody>
          <a:bodyPr wrap="none" anchor="ctr" anchorCtr="0">
            <a:normAutofit/>
          </a:bodyPr>
          <a:lstStyle>
            <a:lvl1pPr marL="0" indent="0" algn="ctr">
              <a:buFontTx/>
              <a:buNone/>
              <a:defRPr sz="1600">
                <a:solidFill>
                  <a:srgbClr val="FFFFFF"/>
                </a:solidFill>
              </a:defRPr>
            </a:lvl1pPr>
          </a:lstStyle>
          <a:p>
            <a:r>
              <a:rPr lang="en-US" dirty="0" smtClean="0"/>
              <a:t>Picture</a:t>
            </a:r>
            <a:endParaRPr lang="en-US" dirty="0"/>
          </a:p>
        </p:txBody>
      </p:sp>
      <p:sp>
        <p:nvSpPr>
          <p:cNvPr id="17" name="Text Placeholder 10"/>
          <p:cNvSpPr>
            <a:spLocks noGrp="1"/>
          </p:cNvSpPr>
          <p:nvPr>
            <p:ph type="body" sz="quarter" idx="21" hasCustomPrompt="1"/>
          </p:nvPr>
        </p:nvSpPr>
        <p:spPr>
          <a:xfrm>
            <a:off x="6077886" y="3028669"/>
            <a:ext cx="2375553" cy="329184"/>
          </a:xfrm>
        </p:spPr>
        <p:txBody>
          <a:bodyPr anchor="ctr" anchorCtr="0">
            <a:noAutofit/>
          </a:bodyPr>
          <a:lstStyle>
            <a:lvl1pPr marL="0" indent="0" algn="ctr">
              <a:lnSpc>
                <a:spcPct val="100000"/>
              </a:lnSpc>
              <a:buFontTx/>
              <a:buNone/>
              <a:defRPr sz="1700" cap="all" baseline="0">
                <a:solidFill>
                  <a:schemeClr val="tx2"/>
                </a:solidFill>
                <a:latin typeface="Arial" panose="020B0604020202020204" pitchFamily="34" charset="0"/>
                <a:cs typeface="Arial" panose="020B0604020202020204" pitchFamily="34" charset="0"/>
              </a:defRPr>
            </a:lvl1pPr>
          </a:lstStyle>
          <a:p>
            <a:pPr lvl="0"/>
            <a:r>
              <a:rPr lang="en-US" dirty="0" err="1" smtClean="0"/>
              <a:t>Lorem</a:t>
            </a:r>
            <a:r>
              <a:rPr lang="en-US" dirty="0" smtClean="0"/>
              <a:t> </a:t>
            </a:r>
            <a:r>
              <a:rPr lang="en-US" dirty="0" err="1" smtClean="0"/>
              <a:t>ipsum</a:t>
            </a:r>
            <a:endParaRPr lang="en-US" dirty="0" smtClean="0"/>
          </a:p>
        </p:txBody>
      </p:sp>
      <p:sp>
        <p:nvSpPr>
          <p:cNvPr id="18" name="Text Placeholder 10"/>
          <p:cNvSpPr>
            <a:spLocks noGrp="1"/>
          </p:cNvSpPr>
          <p:nvPr>
            <p:ph type="body" sz="quarter" idx="22" hasCustomPrompt="1"/>
          </p:nvPr>
        </p:nvSpPr>
        <p:spPr>
          <a:xfrm>
            <a:off x="6077886" y="3393413"/>
            <a:ext cx="2375553" cy="2191512"/>
          </a:xfrm>
        </p:spPr>
        <p:txBody>
          <a:bodyPr anchor="t" anchorCtr="0">
            <a:normAutofit/>
          </a:bodyPr>
          <a:lstStyle>
            <a:lvl1pPr marL="0" indent="0" algn="ctr">
              <a:lnSpc>
                <a:spcPct val="95000"/>
              </a:lnSpc>
              <a:spcBef>
                <a:spcPts val="600"/>
              </a:spcBef>
              <a:buFontTx/>
              <a:buNone/>
              <a:defRPr sz="1400" cap="none" baseline="0">
                <a:solidFill>
                  <a:schemeClr val="tx2"/>
                </a:solidFill>
                <a:latin typeface="Arial" panose="020B0604020202020204" pitchFamily="34" charset="0"/>
                <a:cs typeface="Arial" panose="020B0604020202020204" pitchFamily="34" charset="0"/>
              </a:defRPr>
            </a:lvl1pPr>
          </a:lstStyle>
          <a:p>
            <a:pPr lvl="0"/>
            <a:r>
              <a:rPr lang="en-US" dirty="0" smtClean="0"/>
              <a:t>Body copy goes here</a:t>
            </a:r>
          </a:p>
        </p:txBody>
      </p:sp>
      <p:sp>
        <p:nvSpPr>
          <p:cNvPr id="22" name="Title Placeholder 1"/>
          <p:cNvSpPr>
            <a:spLocks noGrp="1"/>
          </p:cNvSpPr>
          <p:nvPr>
            <p:ph type="title"/>
          </p:nvPr>
        </p:nvSpPr>
        <p:spPr>
          <a:xfrm>
            <a:off x="640800" y="-1"/>
            <a:ext cx="7862400" cy="972900"/>
          </a:xfrm>
          <a:prstGeom prst="rect">
            <a:avLst/>
          </a:prstGeom>
        </p:spPr>
        <p:txBody>
          <a:bodyPr vert="horz" lIns="0" tIns="0" rIns="0" bIns="0" rtlCol="0" anchor="b" anchorCtr="0">
            <a:normAutofit/>
          </a:bodyPr>
          <a:lstStyle/>
          <a:p>
            <a:r>
              <a:rPr lang="en-US" smtClean="0"/>
              <a:t>Click to edit Master title style</a:t>
            </a:r>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9200" y="5854708"/>
            <a:ext cx="1800000" cy="761247"/>
          </a:xfrm>
          <a:prstGeom prst="rect">
            <a:avLst/>
          </a:prstGeom>
        </p:spPr>
      </p:pic>
    </p:spTree>
    <p:extLst>
      <p:ext uri="{BB962C8B-B14F-4D97-AF65-F5344CB8AC3E}">
        <p14:creationId xmlns:p14="http://schemas.microsoft.com/office/powerpoint/2010/main" val="208237018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reative layout">
    <p:spTree>
      <p:nvGrpSpPr>
        <p:cNvPr id="1" name=""/>
        <p:cNvGrpSpPr/>
        <p:nvPr/>
      </p:nvGrpSpPr>
      <p:grpSpPr>
        <a:xfrm>
          <a:off x="0" y="0"/>
          <a:ext cx="0" cy="0"/>
          <a:chOff x="0" y="0"/>
          <a:chExt cx="0" cy="0"/>
        </a:xfrm>
      </p:grpSpPr>
      <p:sp>
        <p:nvSpPr>
          <p:cNvPr id="3" name="Rectangle 2"/>
          <p:cNvSpPr/>
          <p:nvPr/>
        </p:nvSpPr>
        <p:spPr>
          <a:xfrm>
            <a:off x="-5539" y="0"/>
            <a:ext cx="9149539" cy="3409461"/>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849628" y="1924561"/>
            <a:ext cx="2884172" cy="2880360"/>
          </a:xfrm>
          <a:prstGeom prst="ellipse">
            <a:avLst/>
          </a:prstGeom>
          <a:solidFill>
            <a:schemeClr val="accent2"/>
          </a:solidFill>
          <a:ln w="76200">
            <a:noFill/>
          </a:ln>
        </p:spPr>
        <p:txBody>
          <a:bodyPr wrap="none" tIns="0" bIns="45720" rtlCol="0" anchor="ctr" anchorCtr="0">
            <a:noAutofit/>
          </a:bodyPr>
          <a:lstStyle/>
          <a:p>
            <a:pPr algn="ctr">
              <a:lnSpc>
                <a:spcPct val="70000"/>
              </a:lnSpc>
            </a:pPr>
            <a:endParaRPr lang="en-US" sz="1300" dirty="0" smtClean="0">
              <a:solidFill>
                <a:schemeClr val="bg1"/>
              </a:solidFill>
              <a:latin typeface="Arial" panose="020B0604020202020204" pitchFamily="34" charset="0"/>
              <a:cs typeface="Arial" panose="020B0604020202020204" pitchFamily="34" charset="0"/>
            </a:endParaRPr>
          </a:p>
        </p:txBody>
      </p:sp>
      <p:sp>
        <p:nvSpPr>
          <p:cNvPr id="6" name="Text Placeholder 5"/>
          <p:cNvSpPr>
            <a:spLocks noGrp="1"/>
          </p:cNvSpPr>
          <p:nvPr>
            <p:ph type="body" sz="quarter" idx="10" hasCustomPrompt="1"/>
          </p:nvPr>
        </p:nvSpPr>
        <p:spPr>
          <a:xfrm>
            <a:off x="3962400" y="3594100"/>
            <a:ext cx="4679950" cy="2120900"/>
          </a:xfrm>
        </p:spPr>
        <p:txBody>
          <a:bodyPr/>
          <a:lstStyle>
            <a:lvl1pPr marL="0" indent="0">
              <a:buNone/>
              <a:defRPr/>
            </a:lvl1pPr>
          </a:lstStyle>
          <a:p>
            <a:pPr lvl="0"/>
            <a:r>
              <a:rPr lang="en-US" dirty="0" smtClean="0"/>
              <a:t>Text here….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9200" y="5854708"/>
            <a:ext cx="1800000" cy="761247"/>
          </a:xfrm>
          <a:prstGeom prst="rect">
            <a:avLst/>
          </a:prstGeom>
        </p:spPr>
      </p:pic>
      <p:sp>
        <p:nvSpPr>
          <p:cNvPr id="7" name="Text Placeholder 6"/>
          <p:cNvSpPr>
            <a:spLocks noGrp="1"/>
          </p:cNvSpPr>
          <p:nvPr>
            <p:ph type="body" sz="quarter" idx="11" hasCustomPrompt="1"/>
          </p:nvPr>
        </p:nvSpPr>
        <p:spPr>
          <a:xfrm>
            <a:off x="849628" y="3074988"/>
            <a:ext cx="2884172" cy="914400"/>
          </a:xfrm>
        </p:spPr>
        <p:txBody>
          <a:bodyPr>
            <a:normAutofit/>
          </a:bodyPr>
          <a:lstStyle>
            <a:lvl1pPr algn="ctr">
              <a:defRPr sz="4000">
                <a:solidFill>
                  <a:schemeClr val="bg1"/>
                </a:solidFill>
              </a:defRPr>
            </a:lvl1pPr>
          </a:lstStyle>
          <a:p>
            <a:pPr lvl="0"/>
            <a:r>
              <a:rPr lang="en-US" dirty="0" smtClean="0"/>
              <a:t>TEXT HERE</a:t>
            </a:r>
            <a:endParaRPr lang="en-CA" dirty="0"/>
          </a:p>
        </p:txBody>
      </p:sp>
    </p:spTree>
    <p:extLst>
      <p:ext uri="{BB962C8B-B14F-4D97-AF65-F5344CB8AC3E}">
        <p14:creationId xmlns:p14="http://schemas.microsoft.com/office/powerpoint/2010/main" val="400175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eams">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 Placeholder 6"/>
          <p:cNvSpPr>
            <a:spLocks noGrp="1"/>
          </p:cNvSpPr>
          <p:nvPr>
            <p:ph type="body" sz="quarter" idx="10" hasCustomPrompt="1"/>
          </p:nvPr>
        </p:nvSpPr>
        <p:spPr>
          <a:xfrm>
            <a:off x="2446338" y="2350575"/>
            <a:ext cx="4251325" cy="2173288"/>
          </a:xfrm>
        </p:spPr>
        <p:txBody>
          <a:bodyPr>
            <a:normAutofit/>
          </a:bodyPr>
          <a:lstStyle>
            <a:lvl1pPr algn="ctr">
              <a:defRPr sz="6000" b="0">
                <a:solidFill>
                  <a:schemeClr val="bg1"/>
                </a:solidFill>
                <a:latin typeface="Klavika Regular"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algn="ctr"/>
            <a:r>
              <a:rPr lang="en-CA" sz="6000" b="1" dirty="0" smtClean="0">
                <a:solidFill>
                  <a:schemeClr val="bg1"/>
                </a:solidFill>
                <a:latin typeface="Klavika Regular" pitchFamily="34" charset="0"/>
              </a:rPr>
              <a:t>TEXT</a:t>
            </a:r>
            <a:r>
              <a:rPr lang="en-CA" sz="6000" b="1" baseline="0" dirty="0" smtClean="0">
                <a:solidFill>
                  <a:schemeClr val="bg1"/>
                </a:solidFill>
                <a:latin typeface="Klavika Regular" pitchFamily="34" charset="0"/>
              </a:rPr>
              <a:t> 1</a:t>
            </a:r>
          </a:p>
          <a:p>
            <a:pPr algn="ctr"/>
            <a:r>
              <a:rPr lang="en-CA" sz="6000" b="1" baseline="0" dirty="0" smtClean="0">
                <a:solidFill>
                  <a:schemeClr val="bg1"/>
                </a:solidFill>
                <a:latin typeface="Klavika Regular" pitchFamily="34" charset="0"/>
              </a:rPr>
              <a:t>TEXT 2 </a:t>
            </a:r>
            <a:endParaRPr lang="en-US" sz="6000" b="1" dirty="0">
              <a:solidFill>
                <a:schemeClr val="bg1"/>
              </a:solidFill>
              <a:latin typeface="Klavika Regular" pitchFamily="34" charset="0"/>
            </a:endParaRPr>
          </a:p>
        </p:txBody>
      </p:sp>
    </p:spTree>
    <p:extLst>
      <p:ext uri="{BB962C8B-B14F-4D97-AF65-F5344CB8AC3E}">
        <p14:creationId xmlns:p14="http://schemas.microsoft.com/office/powerpoint/2010/main" val="213644606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ext in circle">
    <p:spTree>
      <p:nvGrpSpPr>
        <p:cNvPr id="1" name=""/>
        <p:cNvGrpSpPr/>
        <p:nvPr/>
      </p:nvGrpSpPr>
      <p:grpSpPr>
        <a:xfrm>
          <a:off x="0" y="0"/>
          <a:ext cx="0" cy="0"/>
          <a:chOff x="0" y="0"/>
          <a:chExt cx="0" cy="0"/>
        </a:xfrm>
      </p:grpSpPr>
      <p:sp>
        <p:nvSpPr>
          <p:cNvPr id="3" name="TextBox 2"/>
          <p:cNvSpPr txBox="1"/>
          <p:nvPr/>
        </p:nvSpPr>
        <p:spPr>
          <a:xfrm>
            <a:off x="4514812" y="-151316"/>
            <a:ext cx="4219575" cy="4219575"/>
          </a:xfrm>
          <a:prstGeom prst="ellipse">
            <a:avLst/>
          </a:prstGeom>
          <a:solidFill>
            <a:schemeClr val="accent2"/>
          </a:solidFill>
          <a:ln w="76200">
            <a:noFill/>
          </a:ln>
        </p:spPr>
        <p:txBody>
          <a:bodyPr wrap="none" tIns="45720" bIns="0" rtlCol="0" anchor="ctr" anchorCtr="0">
            <a:noAutofit/>
          </a:bodyPr>
          <a:lstStyle/>
          <a:p>
            <a:pPr algn="ctr">
              <a:lnSpc>
                <a:spcPct val="60000"/>
              </a:lnSpc>
            </a:pPr>
            <a:endParaRPr lang="en-US" sz="2100" dirty="0" smtClean="0">
              <a:solidFill>
                <a:schemeClr val="bg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9200" y="5854708"/>
            <a:ext cx="1800000" cy="761247"/>
          </a:xfrm>
          <a:prstGeom prst="rect">
            <a:avLst/>
          </a:prstGeom>
        </p:spPr>
      </p:pic>
      <p:sp>
        <p:nvSpPr>
          <p:cNvPr id="9" name="Text Placeholder 8"/>
          <p:cNvSpPr>
            <a:spLocks noGrp="1"/>
          </p:cNvSpPr>
          <p:nvPr>
            <p:ph type="body" sz="quarter" idx="10" hasCustomPrompt="1"/>
          </p:nvPr>
        </p:nvSpPr>
        <p:spPr>
          <a:xfrm>
            <a:off x="4515185" y="949813"/>
            <a:ext cx="4218828" cy="962128"/>
          </a:xfrm>
        </p:spPr>
        <p:txBody>
          <a:bodyPr>
            <a:normAutofit/>
          </a:bodyPr>
          <a:lstStyle>
            <a:lvl1pPr algn="ctr">
              <a:defRPr sz="6000" baseline="0">
                <a:solidFill>
                  <a:schemeClr val="bg1"/>
                </a:solidFill>
              </a:defRPr>
            </a:lvl1pPr>
            <a:lvl3pPr marL="511175" indent="0">
              <a:buNone/>
              <a:defRPr/>
            </a:lvl3pPr>
            <a:lvl4pPr marL="741362" indent="0">
              <a:buNone/>
              <a:defRPr/>
            </a:lvl4pPr>
            <a:lvl5pPr marL="1031875" indent="0">
              <a:buNone/>
              <a:defRPr/>
            </a:lvl5pPr>
          </a:lstStyle>
          <a:p>
            <a:pPr lvl="0"/>
            <a:r>
              <a:rPr lang="en-US" dirty="0" smtClean="0"/>
              <a:t>TEXT HERE</a:t>
            </a:r>
          </a:p>
        </p:txBody>
      </p:sp>
    </p:spTree>
    <p:extLst>
      <p:ext uri="{BB962C8B-B14F-4D97-AF65-F5344CB8AC3E}">
        <p14:creationId xmlns:p14="http://schemas.microsoft.com/office/powerpoint/2010/main" val="54193678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able - light">
    <p:spTree>
      <p:nvGrpSpPr>
        <p:cNvPr id="1" name=""/>
        <p:cNvGrpSpPr/>
        <p:nvPr/>
      </p:nvGrpSpPr>
      <p:grpSpPr>
        <a:xfrm>
          <a:off x="0" y="0"/>
          <a:ext cx="0" cy="0"/>
          <a:chOff x="0" y="0"/>
          <a:chExt cx="0" cy="0"/>
        </a:xfrm>
      </p:grpSpPr>
      <p:sp>
        <p:nvSpPr>
          <p:cNvPr id="4" name="Title 6"/>
          <p:cNvSpPr txBox="1">
            <a:spLocks/>
          </p:cNvSpPr>
          <p:nvPr/>
        </p:nvSpPr>
        <p:spPr>
          <a:xfrm>
            <a:off x="857924" y="-1"/>
            <a:ext cx="7428153" cy="972900"/>
          </a:xfrm>
          <a:prstGeom prst="rect">
            <a:avLst/>
          </a:prstGeom>
        </p:spPr>
        <p:txBody>
          <a:bodyPr vert="horz" lIns="0" tIns="0" rIns="0" bIns="0" rtlCol="0" anchor="b" anchorCtr="0">
            <a:normAutofit/>
          </a:bodyPr>
          <a:lstStyle>
            <a:lvl1pPr algn="l" defTabSz="457200" rtl="0" eaLnBrk="1" latinLnBrk="0" hangingPunct="1">
              <a:lnSpc>
                <a:spcPct val="90000"/>
              </a:lnSpc>
              <a:spcBef>
                <a:spcPts val="0"/>
              </a:spcBef>
              <a:buNone/>
              <a:defRPr sz="2700" b="0" i="0" kern="1200" spc="-10" baseline="0">
                <a:solidFill>
                  <a:schemeClr val="bg2"/>
                </a:solidFill>
                <a:latin typeface="Arial" panose="020B0604020202020204" pitchFamily="34" charset="0"/>
                <a:ea typeface="+mj-ea"/>
                <a:cs typeface="Arial" panose="020B0604020202020204" pitchFamily="34" charset="0"/>
              </a:defRPr>
            </a:lvl1pPr>
          </a:lstStyle>
          <a:p>
            <a:r>
              <a:rPr lang="en-US" dirty="0" smtClean="0"/>
              <a:t>You Can Easily Add or Subtract Table Cells</a:t>
            </a:r>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1629494367"/>
              </p:ext>
            </p:extLst>
          </p:nvPr>
        </p:nvGraphicFramePr>
        <p:xfrm>
          <a:off x="792576" y="1354667"/>
          <a:ext cx="7558849" cy="3882576"/>
        </p:xfrm>
        <a:graphic>
          <a:graphicData uri="http://schemas.openxmlformats.org/drawingml/2006/table">
            <a:tbl>
              <a:tblPr firstRow="1" bandRow="1">
                <a:tableStyleId>{5C22544A-7EE6-4342-B048-85BDC9FD1C3A}</a:tableStyleId>
              </a:tblPr>
              <a:tblGrid>
                <a:gridCol w="1681373"/>
                <a:gridCol w="1469369"/>
                <a:gridCol w="1469369"/>
                <a:gridCol w="1469369"/>
                <a:gridCol w="1469369"/>
              </a:tblGrid>
              <a:tr h="647096">
                <a:tc>
                  <a:txBody>
                    <a:bodyPr/>
                    <a:lstStyle/>
                    <a:p>
                      <a:endParaRPr lang="en-US" sz="2000" b="0" cap="none" spc="-20" dirty="0">
                        <a:solidFill>
                          <a:schemeClr val="tx1"/>
                        </a:solidFill>
                        <a:latin typeface="Arial" panose="020B0604020202020204" pitchFamily="34" charset="0"/>
                        <a:ea typeface="Open Sans Semibold"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28575" cap="flat" cmpd="sng" algn="ctr">
                      <a:solidFill>
                        <a:srgbClr val="898B90"/>
                      </a:solidFill>
                      <a:prstDash val="solid"/>
                      <a:round/>
                      <a:headEnd type="none" w="med" len="med"/>
                      <a:tailEnd type="none" w="med" len="med"/>
                    </a:lnB>
                    <a:solidFill>
                      <a:schemeClr val="accent2"/>
                    </a:solidFill>
                  </a:tcPr>
                </a:tc>
                <a:tc>
                  <a:txBody>
                    <a:bodyPr/>
                    <a:lstStyle/>
                    <a:p>
                      <a:pPr algn="ctr"/>
                      <a:r>
                        <a:rPr lang="en-US" sz="2000" b="0" cap="none" spc="-20" baseline="0" dirty="0" smtClean="0">
                          <a:solidFill>
                            <a:schemeClr val="tx1"/>
                          </a:solidFill>
                          <a:latin typeface="Arial" panose="020B0604020202020204" pitchFamily="34" charset="0"/>
                          <a:ea typeface="Open Sans Semibold" pitchFamily="34" charset="0"/>
                          <a:cs typeface="Arial" panose="020B0604020202020204" pitchFamily="34" charset="0"/>
                        </a:rPr>
                        <a:t>Column 1</a:t>
                      </a:r>
                      <a:endParaRPr lang="en-US" sz="2000" b="0" cap="none" spc="-20" baseline="0" dirty="0">
                        <a:solidFill>
                          <a:schemeClr val="tx1"/>
                        </a:solidFill>
                        <a:latin typeface="Arial" panose="020B0604020202020204" pitchFamily="34" charset="0"/>
                        <a:ea typeface="Open Sans Semibold"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28575" cap="flat" cmpd="sng" algn="ctr">
                      <a:solidFill>
                        <a:srgbClr val="898B90"/>
                      </a:solidFill>
                      <a:prstDash val="solid"/>
                      <a:round/>
                      <a:headEnd type="none" w="med" len="med"/>
                      <a:tailEnd type="none" w="med" len="med"/>
                    </a:lnB>
                    <a:solidFill>
                      <a:schemeClr val="accent2"/>
                    </a:solidFill>
                  </a:tcPr>
                </a:tc>
                <a:tc>
                  <a:txBody>
                    <a:bodyPr/>
                    <a:lstStyle/>
                    <a:p>
                      <a:pPr algn="ctr"/>
                      <a:r>
                        <a:rPr lang="en-US" sz="2000" b="0" cap="none" spc="-20" baseline="0" dirty="0" smtClean="0">
                          <a:solidFill>
                            <a:schemeClr val="tx1"/>
                          </a:solidFill>
                          <a:latin typeface="Arial" panose="020B0604020202020204" pitchFamily="34" charset="0"/>
                          <a:ea typeface="Open Sans Semibold" pitchFamily="34" charset="0"/>
                          <a:cs typeface="Arial" panose="020B0604020202020204" pitchFamily="34" charset="0"/>
                        </a:rPr>
                        <a:t>Column 2</a:t>
                      </a:r>
                      <a:endParaRPr lang="en-US" sz="2000" b="0" cap="none" spc="-20" baseline="0" dirty="0">
                        <a:solidFill>
                          <a:schemeClr val="tx1"/>
                        </a:solidFill>
                        <a:latin typeface="Arial" panose="020B0604020202020204" pitchFamily="34" charset="0"/>
                        <a:ea typeface="Open Sans Semibold"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28575" cap="flat" cmpd="sng" algn="ctr">
                      <a:solidFill>
                        <a:srgbClr val="898B90"/>
                      </a:solidFill>
                      <a:prstDash val="solid"/>
                      <a:round/>
                      <a:headEnd type="none" w="med" len="med"/>
                      <a:tailEnd type="none" w="med" len="med"/>
                    </a:lnB>
                    <a:solidFill>
                      <a:schemeClr val="accent2"/>
                    </a:solidFill>
                  </a:tcPr>
                </a:tc>
                <a:tc>
                  <a:txBody>
                    <a:bodyPr/>
                    <a:lstStyle/>
                    <a:p>
                      <a:pPr algn="ctr"/>
                      <a:r>
                        <a:rPr lang="en-US" sz="2000" b="0" cap="none" spc="-20" baseline="0" dirty="0" smtClean="0">
                          <a:solidFill>
                            <a:schemeClr val="tx1"/>
                          </a:solidFill>
                          <a:latin typeface="Arial" panose="020B0604020202020204" pitchFamily="34" charset="0"/>
                          <a:ea typeface="Open Sans Semibold" pitchFamily="34" charset="0"/>
                          <a:cs typeface="Arial" panose="020B0604020202020204" pitchFamily="34" charset="0"/>
                        </a:rPr>
                        <a:t>Column 3</a:t>
                      </a:r>
                      <a:endParaRPr lang="en-US" sz="2000" b="0" cap="none" spc="-20" baseline="0" dirty="0">
                        <a:solidFill>
                          <a:schemeClr val="tx1"/>
                        </a:solidFill>
                        <a:latin typeface="Arial" panose="020B0604020202020204" pitchFamily="34" charset="0"/>
                        <a:ea typeface="Open Sans Semibold"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28575" cap="flat" cmpd="sng" algn="ctr">
                      <a:solidFill>
                        <a:srgbClr val="898B90"/>
                      </a:solidFill>
                      <a:prstDash val="solid"/>
                      <a:round/>
                      <a:headEnd type="none" w="med" len="med"/>
                      <a:tailEnd type="none" w="med" len="med"/>
                    </a:lnB>
                    <a:solidFill>
                      <a:schemeClr val="accent2"/>
                    </a:solidFill>
                  </a:tcPr>
                </a:tc>
                <a:tc>
                  <a:txBody>
                    <a:bodyPr/>
                    <a:lstStyle/>
                    <a:p>
                      <a:pPr algn="ctr"/>
                      <a:r>
                        <a:rPr lang="en-US" sz="2000" b="0" cap="none" spc="-20" baseline="0" dirty="0" smtClean="0">
                          <a:solidFill>
                            <a:schemeClr val="tx1"/>
                          </a:solidFill>
                          <a:latin typeface="Arial" panose="020B0604020202020204" pitchFamily="34" charset="0"/>
                          <a:ea typeface="Open Sans Semibold" pitchFamily="34" charset="0"/>
                          <a:cs typeface="Arial" panose="020B0604020202020204" pitchFamily="34" charset="0"/>
                        </a:rPr>
                        <a:t>Column 4</a:t>
                      </a:r>
                      <a:endParaRPr lang="en-US" sz="2000" b="0" cap="none" spc="-20" baseline="0" dirty="0">
                        <a:solidFill>
                          <a:schemeClr val="tx1"/>
                        </a:solidFill>
                        <a:latin typeface="Arial" panose="020B0604020202020204" pitchFamily="34" charset="0"/>
                        <a:ea typeface="Open Sans Semibold"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28575" cap="flat" cmpd="sng" algn="ctr">
                      <a:solidFill>
                        <a:srgbClr val="898B90"/>
                      </a:solidFill>
                      <a:prstDash val="solid"/>
                      <a:round/>
                      <a:headEnd type="none" w="med" len="med"/>
                      <a:tailEnd type="none" w="med" len="med"/>
                    </a:lnB>
                    <a:solidFill>
                      <a:schemeClr val="accent2"/>
                    </a:solidFill>
                  </a:tcPr>
                </a:tc>
              </a:tr>
              <a:tr h="647096">
                <a:tc>
                  <a:txBody>
                    <a:bodyPr/>
                    <a:lstStyle/>
                    <a:p>
                      <a:r>
                        <a:rPr lang="en-US" sz="2000" spc="-20" dirty="0" smtClean="0">
                          <a:solidFill>
                            <a:schemeClr val="bg2"/>
                          </a:solidFill>
                          <a:latin typeface="Arial" panose="020B0604020202020204" pitchFamily="34" charset="0"/>
                          <a:ea typeface="Open Sans Semibold" pitchFamily="34" charset="0"/>
                          <a:cs typeface="Arial" panose="020B0604020202020204" pitchFamily="34" charset="0"/>
                        </a:rPr>
                        <a:t>Row One</a:t>
                      </a:r>
                      <a:endParaRPr lang="en-US" sz="2000" spc="-20" dirty="0">
                        <a:solidFill>
                          <a:schemeClr val="bg2"/>
                        </a:solidFill>
                        <a:latin typeface="Arial" panose="020B0604020202020204" pitchFamily="34" charset="0"/>
                        <a:ea typeface="Open Sans Semibold"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285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accent2"/>
                    </a:solidFill>
                  </a:tcPr>
                </a:tc>
                <a:tc>
                  <a:txBody>
                    <a:bodyPr/>
                    <a:lstStyle/>
                    <a:p>
                      <a:pPr algn="ctr"/>
                      <a:r>
                        <a:rPr lang="en-US" sz="2000" spc="-20" dirty="0" smtClean="0">
                          <a:solidFill>
                            <a:schemeClr val="bg2"/>
                          </a:solidFill>
                          <a:latin typeface="Arial" panose="020B0604020202020204" pitchFamily="34" charset="0"/>
                          <a:cs typeface="Arial" panose="020B0604020202020204" pitchFamily="34" charset="0"/>
                        </a:rPr>
                        <a:t>48</a:t>
                      </a:r>
                      <a:endParaRPr lang="en-US" sz="2000" spc="-20" dirty="0">
                        <a:solidFill>
                          <a:schemeClr val="bg2"/>
                        </a:solidFill>
                        <a:latin typeface="Arial" panose="020B0604020202020204"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285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smtClean="0">
                          <a:solidFill>
                            <a:schemeClr val="bg2"/>
                          </a:solidFill>
                          <a:latin typeface="Arial" panose="020B0604020202020204" pitchFamily="34" charset="0"/>
                          <a:cs typeface="Arial" panose="020B0604020202020204" pitchFamily="34" charset="0"/>
                        </a:rPr>
                        <a:t>66</a:t>
                      </a:r>
                      <a:endParaRPr lang="en-US" sz="2000" spc="-20" dirty="0">
                        <a:solidFill>
                          <a:schemeClr val="bg2"/>
                        </a:solidFill>
                        <a:latin typeface="Arial" panose="020B0604020202020204"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285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smtClean="0">
                          <a:solidFill>
                            <a:schemeClr val="bg2"/>
                          </a:solidFill>
                          <a:latin typeface="Arial" panose="020B0604020202020204" pitchFamily="34" charset="0"/>
                          <a:ea typeface="Open Sans Semibold" pitchFamily="34" charset="0"/>
                          <a:cs typeface="Arial" panose="020B0604020202020204" pitchFamily="34" charset="0"/>
                        </a:rPr>
                        <a:t>75</a:t>
                      </a:r>
                      <a:endParaRPr lang="en-US" sz="2000" spc="-20" dirty="0">
                        <a:solidFill>
                          <a:schemeClr val="bg2"/>
                        </a:solidFill>
                        <a:latin typeface="Arial" panose="020B0604020202020204" pitchFamily="34" charset="0"/>
                        <a:ea typeface="Open Sans Semibold"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285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smtClean="0">
                          <a:solidFill>
                            <a:schemeClr val="bg2"/>
                          </a:solidFill>
                          <a:latin typeface="Arial" panose="020B0604020202020204" pitchFamily="34" charset="0"/>
                          <a:cs typeface="Arial" panose="020B0604020202020204" pitchFamily="34" charset="0"/>
                        </a:rPr>
                        <a:t>45</a:t>
                      </a:r>
                      <a:endParaRPr lang="en-US" sz="2000" spc="-20" dirty="0">
                        <a:solidFill>
                          <a:schemeClr val="bg2"/>
                        </a:solidFill>
                        <a:latin typeface="Arial" panose="020B0604020202020204"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285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r>
              <a:tr h="647096">
                <a:tc>
                  <a:txBody>
                    <a:bodyPr/>
                    <a:lstStyle/>
                    <a:p>
                      <a:r>
                        <a:rPr lang="en-US" sz="2000" spc="-20" dirty="0" smtClean="0">
                          <a:solidFill>
                            <a:schemeClr val="bg2"/>
                          </a:solidFill>
                          <a:latin typeface="Arial" panose="020B0604020202020204" pitchFamily="34" charset="0"/>
                          <a:ea typeface="Open Sans Semibold" pitchFamily="34" charset="0"/>
                          <a:cs typeface="Arial" panose="020B0604020202020204" pitchFamily="34" charset="0"/>
                        </a:rPr>
                        <a:t>Row Two</a:t>
                      </a:r>
                      <a:endParaRPr lang="en-US" sz="2000" spc="-20" dirty="0">
                        <a:solidFill>
                          <a:schemeClr val="bg2"/>
                        </a:solidFill>
                        <a:latin typeface="Arial" panose="020B0604020202020204" pitchFamily="34" charset="0"/>
                        <a:ea typeface="Open Sans Semibold"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accent2"/>
                    </a:solidFill>
                  </a:tcPr>
                </a:tc>
                <a:tc>
                  <a:txBody>
                    <a:bodyPr/>
                    <a:lstStyle/>
                    <a:p>
                      <a:pPr algn="ctr"/>
                      <a:r>
                        <a:rPr lang="en-US" sz="2000" spc="-20" dirty="0" smtClean="0">
                          <a:solidFill>
                            <a:schemeClr val="bg2"/>
                          </a:solidFill>
                          <a:latin typeface="Arial" panose="020B0604020202020204" pitchFamily="34" charset="0"/>
                          <a:cs typeface="Arial" panose="020B0604020202020204" pitchFamily="34" charset="0"/>
                        </a:rPr>
                        <a:t>35</a:t>
                      </a:r>
                      <a:endParaRPr lang="en-US" sz="2000" spc="-20" dirty="0">
                        <a:solidFill>
                          <a:schemeClr val="bg2"/>
                        </a:solidFill>
                        <a:latin typeface="Arial" panose="020B0604020202020204"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smtClean="0">
                          <a:solidFill>
                            <a:schemeClr val="bg2"/>
                          </a:solidFill>
                          <a:latin typeface="Arial" panose="020B0604020202020204" pitchFamily="34" charset="0"/>
                          <a:cs typeface="Arial" panose="020B0604020202020204" pitchFamily="34" charset="0"/>
                        </a:rPr>
                        <a:t>75</a:t>
                      </a:r>
                      <a:endParaRPr lang="en-US" sz="2000" spc="-20" dirty="0">
                        <a:solidFill>
                          <a:schemeClr val="bg2"/>
                        </a:solidFill>
                        <a:latin typeface="Arial" panose="020B0604020202020204"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smtClean="0">
                          <a:solidFill>
                            <a:schemeClr val="bg2"/>
                          </a:solidFill>
                          <a:latin typeface="Arial" panose="020B0604020202020204" pitchFamily="34" charset="0"/>
                          <a:ea typeface="Open Sans Semibold" pitchFamily="34" charset="0"/>
                          <a:cs typeface="Arial" panose="020B0604020202020204" pitchFamily="34" charset="0"/>
                        </a:rPr>
                        <a:t>89</a:t>
                      </a:r>
                      <a:endParaRPr lang="en-US" sz="2000" spc="-20" dirty="0">
                        <a:solidFill>
                          <a:schemeClr val="bg2"/>
                        </a:solidFill>
                        <a:latin typeface="Arial" panose="020B0604020202020204" pitchFamily="34" charset="0"/>
                        <a:ea typeface="Open Sans Semibold"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smtClean="0">
                          <a:solidFill>
                            <a:schemeClr val="bg2"/>
                          </a:solidFill>
                          <a:latin typeface="Arial" panose="020B0604020202020204" pitchFamily="34" charset="0"/>
                          <a:cs typeface="Arial" panose="020B0604020202020204" pitchFamily="34" charset="0"/>
                        </a:rPr>
                        <a:t>58</a:t>
                      </a:r>
                      <a:endParaRPr lang="en-US" sz="2000" spc="-20" dirty="0">
                        <a:solidFill>
                          <a:schemeClr val="bg2"/>
                        </a:solidFill>
                        <a:latin typeface="Arial" panose="020B0604020202020204"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r>
              <a:tr h="647096">
                <a:tc>
                  <a:txBody>
                    <a:bodyPr/>
                    <a:lstStyle/>
                    <a:p>
                      <a:r>
                        <a:rPr lang="en-US" sz="2000" spc="-20" dirty="0" smtClean="0">
                          <a:solidFill>
                            <a:schemeClr val="bg2"/>
                          </a:solidFill>
                          <a:latin typeface="Arial" panose="020B0604020202020204" pitchFamily="34" charset="0"/>
                          <a:ea typeface="Open Sans Semibold" pitchFamily="34" charset="0"/>
                          <a:cs typeface="Arial" panose="020B0604020202020204" pitchFamily="34" charset="0"/>
                        </a:rPr>
                        <a:t>Row</a:t>
                      </a:r>
                      <a:r>
                        <a:rPr lang="en-US" sz="2000" spc="-20" baseline="0" dirty="0" smtClean="0">
                          <a:solidFill>
                            <a:schemeClr val="bg2"/>
                          </a:solidFill>
                          <a:latin typeface="Arial" panose="020B0604020202020204" pitchFamily="34" charset="0"/>
                          <a:ea typeface="Open Sans Semibold" pitchFamily="34" charset="0"/>
                          <a:cs typeface="Arial" panose="020B0604020202020204" pitchFamily="34" charset="0"/>
                        </a:rPr>
                        <a:t> Three</a:t>
                      </a:r>
                      <a:endParaRPr lang="en-US" sz="2000" spc="-20" dirty="0">
                        <a:solidFill>
                          <a:schemeClr val="bg2"/>
                        </a:solidFill>
                        <a:latin typeface="Arial" panose="020B0604020202020204" pitchFamily="34" charset="0"/>
                        <a:ea typeface="Open Sans Semibold"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accent2"/>
                    </a:solidFill>
                  </a:tcPr>
                </a:tc>
                <a:tc>
                  <a:txBody>
                    <a:bodyPr/>
                    <a:lstStyle/>
                    <a:p>
                      <a:pPr algn="ctr"/>
                      <a:r>
                        <a:rPr lang="en-US" sz="2000" spc="-20" dirty="0" smtClean="0">
                          <a:solidFill>
                            <a:schemeClr val="bg2"/>
                          </a:solidFill>
                          <a:latin typeface="Arial" panose="020B0604020202020204" pitchFamily="34" charset="0"/>
                          <a:cs typeface="Arial" panose="020B0604020202020204" pitchFamily="34" charset="0"/>
                        </a:rPr>
                        <a:t>66</a:t>
                      </a:r>
                      <a:endParaRPr lang="en-US" sz="2000" spc="-20" dirty="0">
                        <a:solidFill>
                          <a:schemeClr val="bg2"/>
                        </a:solidFill>
                        <a:latin typeface="Arial" panose="020B0604020202020204"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smtClean="0">
                          <a:solidFill>
                            <a:schemeClr val="bg2"/>
                          </a:solidFill>
                          <a:latin typeface="Arial" panose="020B0604020202020204" pitchFamily="34" charset="0"/>
                          <a:cs typeface="Arial" panose="020B0604020202020204" pitchFamily="34" charset="0"/>
                        </a:rPr>
                        <a:t>34</a:t>
                      </a:r>
                      <a:endParaRPr lang="en-US" sz="2000" spc="-20" dirty="0">
                        <a:solidFill>
                          <a:schemeClr val="bg2"/>
                        </a:solidFill>
                        <a:latin typeface="Arial" panose="020B0604020202020204"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smtClean="0">
                          <a:solidFill>
                            <a:schemeClr val="bg2"/>
                          </a:solidFill>
                          <a:latin typeface="Arial" panose="020B0604020202020204" pitchFamily="34" charset="0"/>
                          <a:ea typeface="Open Sans Semibold" pitchFamily="34" charset="0"/>
                          <a:cs typeface="Arial" panose="020B0604020202020204" pitchFamily="34" charset="0"/>
                        </a:rPr>
                        <a:t>55</a:t>
                      </a:r>
                      <a:endParaRPr lang="en-US" sz="2000" spc="-20" dirty="0">
                        <a:solidFill>
                          <a:schemeClr val="bg2"/>
                        </a:solidFill>
                        <a:latin typeface="Arial" panose="020B0604020202020204" pitchFamily="34" charset="0"/>
                        <a:ea typeface="Open Sans Semibold"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smtClean="0">
                          <a:solidFill>
                            <a:schemeClr val="bg2"/>
                          </a:solidFill>
                          <a:latin typeface="Arial" panose="020B0604020202020204" pitchFamily="34" charset="0"/>
                          <a:cs typeface="Arial" panose="020B0604020202020204" pitchFamily="34" charset="0"/>
                        </a:rPr>
                        <a:t>35</a:t>
                      </a:r>
                      <a:endParaRPr lang="en-US" sz="2000" spc="-20" dirty="0">
                        <a:solidFill>
                          <a:schemeClr val="bg2"/>
                        </a:solidFill>
                        <a:latin typeface="Arial" panose="020B0604020202020204"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r>
              <a:tr h="647096">
                <a:tc>
                  <a:txBody>
                    <a:bodyPr/>
                    <a:lstStyle/>
                    <a:p>
                      <a:r>
                        <a:rPr lang="en-US" sz="2000" spc="-20" dirty="0" smtClean="0">
                          <a:solidFill>
                            <a:schemeClr val="bg2"/>
                          </a:solidFill>
                          <a:latin typeface="Arial" panose="020B0604020202020204" pitchFamily="34" charset="0"/>
                          <a:ea typeface="Open Sans Semibold" pitchFamily="34" charset="0"/>
                          <a:cs typeface="Arial" panose="020B0604020202020204" pitchFamily="34" charset="0"/>
                        </a:rPr>
                        <a:t>Row Four</a:t>
                      </a:r>
                      <a:endParaRPr lang="en-US" sz="2000" spc="-20" dirty="0">
                        <a:solidFill>
                          <a:schemeClr val="bg2"/>
                        </a:solidFill>
                        <a:latin typeface="Arial" panose="020B0604020202020204" pitchFamily="34" charset="0"/>
                        <a:ea typeface="Open Sans Semibold"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accent2"/>
                    </a:solidFill>
                  </a:tcPr>
                </a:tc>
                <a:tc>
                  <a:txBody>
                    <a:bodyPr/>
                    <a:lstStyle/>
                    <a:p>
                      <a:pPr algn="ctr"/>
                      <a:r>
                        <a:rPr lang="en-US" sz="2000" spc="-20" dirty="0" smtClean="0">
                          <a:solidFill>
                            <a:schemeClr val="bg2"/>
                          </a:solidFill>
                          <a:latin typeface="Arial" panose="020B0604020202020204" pitchFamily="34" charset="0"/>
                          <a:cs typeface="Arial" panose="020B0604020202020204" pitchFamily="34" charset="0"/>
                        </a:rPr>
                        <a:t>55</a:t>
                      </a:r>
                      <a:endParaRPr lang="en-US" sz="2000" spc="-20" dirty="0">
                        <a:solidFill>
                          <a:schemeClr val="bg2"/>
                        </a:solidFill>
                        <a:latin typeface="Arial" panose="020B0604020202020204"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smtClean="0">
                          <a:solidFill>
                            <a:schemeClr val="bg2"/>
                          </a:solidFill>
                          <a:latin typeface="Arial" panose="020B0604020202020204" pitchFamily="34" charset="0"/>
                          <a:cs typeface="Arial" panose="020B0604020202020204" pitchFamily="34" charset="0"/>
                        </a:rPr>
                        <a:t>70</a:t>
                      </a:r>
                      <a:endParaRPr lang="en-US" sz="2000" spc="-20" dirty="0">
                        <a:solidFill>
                          <a:schemeClr val="bg2"/>
                        </a:solidFill>
                        <a:latin typeface="Arial" panose="020B0604020202020204"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smtClean="0">
                          <a:solidFill>
                            <a:schemeClr val="bg2"/>
                          </a:solidFill>
                          <a:latin typeface="Arial" panose="020B0604020202020204" pitchFamily="34" charset="0"/>
                          <a:ea typeface="Open Sans Semibold" pitchFamily="34" charset="0"/>
                          <a:cs typeface="Arial" panose="020B0604020202020204" pitchFamily="34" charset="0"/>
                        </a:rPr>
                        <a:t>84</a:t>
                      </a:r>
                      <a:endParaRPr lang="en-US" sz="2000" spc="-20" dirty="0">
                        <a:solidFill>
                          <a:schemeClr val="bg2"/>
                        </a:solidFill>
                        <a:latin typeface="Arial" panose="020B0604020202020204" pitchFamily="34" charset="0"/>
                        <a:ea typeface="Open Sans Semibold"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smtClean="0">
                          <a:solidFill>
                            <a:schemeClr val="bg2"/>
                          </a:solidFill>
                          <a:latin typeface="Arial" panose="020B0604020202020204" pitchFamily="34" charset="0"/>
                          <a:cs typeface="Arial" panose="020B0604020202020204" pitchFamily="34" charset="0"/>
                        </a:rPr>
                        <a:t>52</a:t>
                      </a:r>
                      <a:endParaRPr lang="en-US" sz="2000" spc="-20" dirty="0">
                        <a:solidFill>
                          <a:schemeClr val="bg2"/>
                        </a:solidFill>
                        <a:latin typeface="Arial" panose="020B0604020202020204"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3175" cap="flat" cmpd="sng" algn="ctr">
                      <a:solidFill>
                        <a:srgbClr val="898B90"/>
                      </a:solidFill>
                      <a:prstDash val="solid"/>
                      <a:round/>
                      <a:headEnd type="none" w="med" len="med"/>
                      <a:tailEnd type="none" w="med" len="med"/>
                    </a:lnB>
                    <a:solidFill>
                      <a:schemeClr val="bg1"/>
                    </a:solidFill>
                  </a:tcPr>
                </a:tc>
              </a:tr>
              <a:tr h="647096">
                <a:tc>
                  <a:txBody>
                    <a:bodyPr/>
                    <a:lstStyle/>
                    <a:p>
                      <a:r>
                        <a:rPr lang="en-US" sz="2000" spc="-20" dirty="0" smtClean="0">
                          <a:solidFill>
                            <a:schemeClr val="bg2"/>
                          </a:solidFill>
                          <a:latin typeface="Arial" panose="020B0604020202020204" pitchFamily="34" charset="0"/>
                          <a:ea typeface="Open Sans Semibold" pitchFamily="34" charset="0"/>
                          <a:cs typeface="Arial" panose="020B0604020202020204" pitchFamily="34" charset="0"/>
                        </a:rPr>
                        <a:t>Row</a:t>
                      </a:r>
                      <a:r>
                        <a:rPr lang="en-US" sz="2000" spc="-20" baseline="0" dirty="0" smtClean="0">
                          <a:solidFill>
                            <a:schemeClr val="bg2"/>
                          </a:solidFill>
                          <a:latin typeface="Arial" panose="020B0604020202020204" pitchFamily="34" charset="0"/>
                          <a:ea typeface="Open Sans Semibold" pitchFamily="34" charset="0"/>
                          <a:cs typeface="Arial" panose="020B0604020202020204" pitchFamily="34" charset="0"/>
                        </a:rPr>
                        <a:t> Five</a:t>
                      </a:r>
                      <a:endParaRPr lang="en-US" sz="2000" spc="-20" dirty="0">
                        <a:solidFill>
                          <a:schemeClr val="bg2"/>
                        </a:solidFill>
                        <a:latin typeface="Arial" panose="020B0604020202020204" pitchFamily="34" charset="0"/>
                        <a:ea typeface="Open Sans Semibold"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28575" cap="flat" cmpd="sng" algn="ctr">
                      <a:solidFill>
                        <a:srgbClr val="898B90"/>
                      </a:solidFill>
                      <a:prstDash val="solid"/>
                      <a:round/>
                      <a:headEnd type="none" w="med" len="med"/>
                      <a:tailEnd type="none" w="med" len="med"/>
                    </a:lnB>
                    <a:solidFill>
                      <a:schemeClr val="accent2"/>
                    </a:solidFill>
                  </a:tcPr>
                </a:tc>
                <a:tc>
                  <a:txBody>
                    <a:bodyPr/>
                    <a:lstStyle/>
                    <a:p>
                      <a:pPr algn="ctr"/>
                      <a:r>
                        <a:rPr lang="en-US" sz="2000" spc="-20" dirty="0" smtClean="0">
                          <a:solidFill>
                            <a:schemeClr val="bg2"/>
                          </a:solidFill>
                          <a:latin typeface="Arial" panose="020B0604020202020204" pitchFamily="34" charset="0"/>
                          <a:cs typeface="Arial" panose="020B0604020202020204" pitchFamily="34" charset="0"/>
                        </a:rPr>
                        <a:t>75</a:t>
                      </a:r>
                      <a:endParaRPr lang="en-US" sz="2000" spc="-20" dirty="0">
                        <a:solidFill>
                          <a:schemeClr val="bg2"/>
                        </a:solidFill>
                        <a:latin typeface="Arial" panose="020B0604020202020204"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285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smtClean="0">
                          <a:solidFill>
                            <a:schemeClr val="bg2"/>
                          </a:solidFill>
                          <a:latin typeface="Arial" panose="020B0604020202020204" pitchFamily="34" charset="0"/>
                          <a:ea typeface="Open Sans Semibold" pitchFamily="34" charset="0"/>
                          <a:cs typeface="Arial" panose="020B0604020202020204" pitchFamily="34" charset="0"/>
                        </a:rPr>
                        <a:t>89</a:t>
                      </a:r>
                      <a:endParaRPr lang="en-US" sz="2000" spc="-20" dirty="0">
                        <a:solidFill>
                          <a:schemeClr val="bg2"/>
                        </a:solidFill>
                        <a:latin typeface="Arial" panose="020B0604020202020204" pitchFamily="34" charset="0"/>
                        <a:ea typeface="Open Sans Semibold"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28575" cap="flat" cmpd="sng" algn="ctr">
                      <a:solidFill>
                        <a:srgbClr val="898B90"/>
                      </a:solidFill>
                      <a:prstDash val="solid"/>
                      <a:round/>
                      <a:headEnd type="none" w="med" len="med"/>
                      <a:tailEnd type="none" w="med" len="med"/>
                    </a:lnB>
                    <a:solidFill>
                      <a:schemeClr val="bg1"/>
                    </a:solidFill>
                  </a:tcPr>
                </a:tc>
                <a:tc>
                  <a:txBody>
                    <a:bodyPr/>
                    <a:lstStyle/>
                    <a:p>
                      <a:pPr algn="ctr"/>
                      <a:r>
                        <a:rPr lang="en-US" sz="2000" spc="-20" dirty="0" smtClean="0">
                          <a:solidFill>
                            <a:schemeClr val="bg2"/>
                          </a:solidFill>
                          <a:latin typeface="Arial" panose="020B0604020202020204" pitchFamily="34" charset="0"/>
                          <a:cs typeface="Arial" panose="020B0604020202020204" pitchFamily="34" charset="0"/>
                        </a:rPr>
                        <a:t>58</a:t>
                      </a:r>
                      <a:endParaRPr lang="en-US" sz="2000" spc="-20" dirty="0">
                        <a:solidFill>
                          <a:schemeClr val="bg2"/>
                        </a:solidFill>
                        <a:latin typeface="Arial" panose="020B0604020202020204" pitchFamily="34" charset="0"/>
                        <a:cs typeface="Arial" panose="020B0604020202020204" pitchFamily="34" charset="0"/>
                      </a:endParaRP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28575" cap="flat" cmpd="sng" algn="ctr">
                      <a:solidFill>
                        <a:srgbClr val="898B90"/>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spc="-20" dirty="0" smtClean="0">
                          <a:solidFill>
                            <a:schemeClr val="bg2"/>
                          </a:solidFill>
                          <a:latin typeface="Arial" panose="020B0604020202020204" pitchFamily="34" charset="0"/>
                          <a:cs typeface="Arial" panose="020B0604020202020204" pitchFamily="34" charset="0"/>
                        </a:rPr>
                        <a:t>34</a:t>
                      </a:r>
                    </a:p>
                  </a:txBody>
                  <a:tcPr marL="123590" marR="123590" marT="109728" marB="109728" anchor="ctr">
                    <a:lnL w="3175" cap="flat" cmpd="sng" algn="ctr">
                      <a:solidFill>
                        <a:srgbClr val="898B90"/>
                      </a:solidFill>
                      <a:prstDash val="solid"/>
                      <a:round/>
                      <a:headEnd type="none" w="med" len="med"/>
                      <a:tailEnd type="none" w="med" len="med"/>
                    </a:lnL>
                    <a:lnR w="3175" cap="flat" cmpd="sng" algn="ctr">
                      <a:solidFill>
                        <a:srgbClr val="898B90"/>
                      </a:solidFill>
                      <a:prstDash val="solid"/>
                      <a:round/>
                      <a:headEnd type="none" w="med" len="med"/>
                      <a:tailEnd type="none" w="med" len="med"/>
                    </a:lnR>
                    <a:lnT w="3175" cap="flat" cmpd="sng" algn="ctr">
                      <a:solidFill>
                        <a:srgbClr val="898B90"/>
                      </a:solidFill>
                      <a:prstDash val="solid"/>
                      <a:round/>
                      <a:headEnd type="none" w="med" len="med"/>
                      <a:tailEnd type="none" w="med" len="med"/>
                    </a:lnT>
                    <a:lnB w="28575" cap="flat" cmpd="sng" algn="ctr">
                      <a:solidFill>
                        <a:srgbClr val="898B90"/>
                      </a:solidFill>
                      <a:prstDash val="solid"/>
                      <a:round/>
                      <a:headEnd type="none" w="med" len="med"/>
                      <a:tailEnd type="none" w="med" len="med"/>
                    </a:lnB>
                    <a:solidFill>
                      <a:schemeClr val="bg1"/>
                    </a:solidFill>
                  </a:tcPr>
                </a:tc>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9200" y="5854708"/>
            <a:ext cx="1800000" cy="761247"/>
          </a:xfrm>
          <a:prstGeom prst="rect">
            <a:avLst/>
          </a:prstGeom>
        </p:spPr>
      </p:pic>
    </p:spTree>
    <p:extLst>
      <p:ext uri="{BB962C8B-B14F-4D97-AF65-F5344CB8AC3E}">
        <p14:creationId xmlns:p14="http://schemas.microsoft.com/office/powerpoint/2010/main" val="407296097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ar graph - light">
    <p:spTree>
      <p:nvGrpSpPr>
        <p:cNvPr id="1" name=""/>
        <p:cNvGrpSpPr/>
        <p:nvPr/>
      </p:nvGrpSpPr>
      <p:grpSpPr>
        <a:xfrm>
          <a:off x="0" y="0"/>
          <a:ext cx="0" cy="0"/>
          <a:chOff x="0" y="0"/>
          <a:chExt cx="0" cy="0"/>
        </a:xfrm>
      </p:grpSpPr>
      <p:sp>
        <p:nvSpPr>
          <p:cNvPr id="3" name="Title 1"/>
          <p:cNvSpPr txBox="1">
            <a:spLocks/>
          </p:cNvSpPr>
          <p:nvPr/>
        </p:nvSpPr>
        <p:spPr>
          <a:xfrm>
            <a:off x="857924" y="-1"/>
            <a:ext cx="7428153" cy="972900"/>
          </a:xfrm>
          <a:prstGeom prst="rect">
            <a:avLst/>
          </a:prstGeom>
        </p:spPr>
        <p:txBody>
          <a:bodyPr vert="horz" lIns="0" tIns="0" rIns="0" bIns="0" rtlCol="0" anchor="b" anchorCtr="0">
            <a:normAutofit/>
          </a:bodyPr>
          <a:lstStyle>
            <a:lvl1pPr algn="l" defTabSz="457200" rtl="0" eaLnBrk="1" latinLnBrk="0" hangingPunct="1">
              <a:lnSpc>
                <a:spcPct val="90000"/>
              </a:lnSpc>
              <a:spcBef>
                <a:spcPts val="0"/>
              </a:spcBef>
              <a:buNone/>
              <a:defRPr sz="2700" b="0" i="0" kern="1200" spc="-10" baseline="0">
                <a:solidFill>
                  <a:schemeClr val="bg2"/>
                </a:solidFill>
                <a:latin typeface="Arial" panose="020B0604020202020204" pitchFamily="34" charset="0"/>
                <a:ea typeface="+mj-ea"/>
                <a:cs typeface="Arial" panose="020B0604020202020204" pitchFamily="34" charset="0"/>
              </a:defRPr>
            </a:lvl1pPr>
          </a:lstStyle>
          <a:p>
            <a:r>
              <a:rPr lang="en-US" dirty="0" smtClean="0"/>
              <a:t>Next Twelve Months </a:t>
            </a:r>
            <a:r>
              <a:rPr lang="en-US" b="1" dirty="0" smtClean="0"/>
              <a:t>Projected Growth</a:t>
            </a:r>
            <a:endParaRPr lang="en-US" b="1" dirty="0"/>
          </a:p>
        </p:txBody>
      </p:sp>
      <p:graphicFrame>
        <p:nvGraphicFramePr>
          <p:cNvPr id="4" name="Content Placeholder 5"/>
          <p:cNvGraphicFramePr>
            <a:graphicFrameLocks/>
          </p:cNvGraphicFramePr>
          <p:nvPr>
            <p:extLst>
              <p:ext uri="{D42A27DB-BD31-4B8C-83A1-F6EECF244321}">
                <p14:modId xmlns:p14="http://schemas.microsoft.com/office/powerpoint/2010/main" val="3918715067"/>
              </p:ext>
            </p:extLst>
          </p:nvPr>
        </p:nvGraphicFramePr>
        <p:xfrm>
          <a:off x="798512" y="1126067"/>
          <a:ext cx="7546975" cy="4474633"/>
        </p:xfrm>
        <a:graphic>
          <a:graphicData uri="http://schemas.openxmlformats.org/drawingml/2006/chart">
            <c:chart xmlns:c="http://schemas.openxmlformats.org/drawingml/2006/chart" xmlns:r="http://schemas.openxmlformats.org/officeDocument/2006/relationships" r:id="rId2"/>
          </a:graphicData>
        </a:graphic>
      </p:graphicFrame>
      <p:sp>
        <p:nvSpPr>
          <p:cNvPr id="5" name="Oval 4"/>
          <p:cNvSpPr/>
          <p:nvPr/>
        </p:nvSpPr>
        <p:spPr>
          <a:xfrm>
            <a:off x="5751977" y="1447800"/>
            <a:ext cx="1487024" cy="1526617"/>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tIns="27432" rtlCol="0" anchor="ctr">
            <a:noAutofit/>
          </a:bodyPr>
          <a:lstStyle/>
          <a:p>
            <a:pPr algn="ctr"/>
            <a:r>
              <a:rPr lang="en-US" sz="2400" dirty="0" smtClean="0">
                <a:solidFill>
                  <a:schemeClr val="bg1"/>
                </a:solidFill>
                <a:latin typeface="Arial" panose="020B0604020202020204" pitchFamily="34" charset="0"/>
                <a:cs typeface="Arial" panose="020B0604020202020204" pitchFamily="34" charset="0"/>
              </a:rPr>
              <a:t>+300%</a:t>
            </a:r>
          </a:p>
          <a:p>
            <a:pPr algn="ctr"/>
            <a:r>
              <a:rPr lang="en-US" sz="1100" dirty="0" smtClean="0">
                <a:solidFill>
                  <a:schemeClr val="bg1"/>
                </a:solidFill>
                <a:latin typeface="Arial" panose="020B0604020202020204" pitchFamily="34" charset="0"/>
                <a:cs typeface="Arial" panose="020B0604020202020204" pitchFamily="34" charset="0"/>
              </a:rPr>
              <a:t>Oct 7, 2015</a:t>
            </a:r>
            <a:endParaRPr lang="en-US" sz="1100" dirty="0">
              <a:solidFill>
                <a:schemeClr val="bg1"/>
              </a:solidFill>
              <a:latin typeface="Arial" panose="020B0604020202020204" pitchFamily="34" charset="0"/>
              <a:cs typeface="Arial" panose="020B0604020202020204" pitchFamily="34" charset="0"/>
            </a:endParaRPr>
          </a:p>
        </p:txBody>
      </p:sp>
      <p:sp>
        <p:nvSpPr>
          <p:cNvPr id="6" name="Rectangle 5"/>
          <p:cNvSpPr/>
          <p:nvPr/>
        </p:nvSpPr>
        <p:spPr>
          <a:xfrm>
            <a:off x="1363663" y="1319513"/>
            <a:ext cx="1649491" cy="215444"/>
          </a:xfrm>
          <a:prstGeom prst="rect">
            <a:avLst/>
          </a:prstGeom>
          <a:ln>
            <a:noFill/>
          </a:ln>
        </p:spPr>
        <p:txBody>
          <a:bodyPr wrap="none" lIns="0" tIns="0" rIns="0" bIns="0">
            <a:spAutoFit/>
          </a:bodyPr>
          <a:lstStyle/>
          <a:p>
            <a:r>
              <a:rPr lang="en-US" sz="1400" dirty="0" smtClean="0">
                <a:solidFill>
                  <a:schemeClr val="bg2">
                    <a:lumMod val="50000"/>
                  </a:schemeClr>
                </a:solidFill>
                <a:latin typeface="Arial" panose="020B0604020202020204" pitchFamily="34" charset="0"/>
                <a:ea typeface="Open Sans Semibold" pitchFamily="34" charset="0"/>
                <a:cs typeface="Arial" panose="020B0604020202020204" pitchFamily="34" charset="0"/>
              </a:rPr>
              <a:t>Net Growth Rate (%)</a:t>
            </a:r>
            <a:endParaRPr lang="en-US" sz="1400" dirty="0">
              <a:solidFill>
                <a:schemeClr val="bg2">
                  <a:lumMod val="50000"/>
                </a:schemeClr>
              </a:solidFill>
              <a:latin typeface="Arial" panose="020B0604020202020204" pitchFamily="34" charset="0"/>
              <a:ea typeface="Open Sans Semibold" pitchFamily="34" charset="0"/>
              <a:cs typeface="Arial" panose="020B0604020202020204" pitchFamily="34" charset="0"/>
            </a:endParaRPr>
          </a:p>
        </p:txBody>
      </p:sp>
      <p:sp>
        <p:nvSpPr>
          <p:cNvPr id="7" name="Isosceles Triangle 6"/>
          <p:cNvSpPr/>
          <p:nvPr/>
        </p:nvSpPr>
        <p:spPr>
          <a:xfrm rot="9022012">
            <a:off x="6791258" y="2725001"/>
            <a:ext cx="217715" cy="634288"/>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8512" y="5854708"/>
            <a:ext cx="1800000" cy="761247"/>
          </a:xfrm>
          <a:prstGeom prst="rect">
            <a:avLst/>
          </a:prstGeom>
        </p:spPr>
      </p:pic>
    </p:spTree>
    <p:extLst>
      <p:ext uri="{BB962C8B-B14F-4D97-AF65-F5344CB8AC3E}">
        <p14:creationId xmlns:p14="http://schemas.microsoft.com/office/powerpoint/2010/main" val="1247603013"/>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fld id="{40614D21-B262-4DC8-ACD2-325EF59084C9}" type="datetimeFigureOut">
              <a:rPr lang="en-CA" smtClean="0"/>
              <a:t>05/04/2016</a:t>
            </a:fld>
            <a:endParaRPr lang="en-CA"/>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en-CA"/>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9F0EE1BE-EEDA-4632-8D27-2059E371DF57}"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White background with beams">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85512"/>
            <a:ext cx="10771708" cy="7777813"/>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6100" y="664933"/>
            <a:ext cx="2160000" cy="913498"/>
          </a:xfrm>
          <a:prstGeom prst="rect">
            <a:avLst/>
          </a:prstGeom>
        </p:spPr>
      </p:pic>
      <p:sp>
        <p:nvSpPr>
          <p:cNvPr id="5" name="Text Placeholder 12"/>
          <p:cNvSpPr>
            <a:spLocks noGrp="1"/>
          </p:cNvSpPr>
          <p:nvPr>
            <p:ph type="body" sz="quarter" idx="10" hasCustomPrompt="1"/>
          </p:nvPr>
        </p:nvSpPr>
        <p:spPr>
          <a:xfrm>
            <a:off x="3325812" y="4785113"/>
            <a:ext cx="5818187" cy="1532559"/>
          </a:xfrm>
        </p:spPr>
        <p:txBody>
          <a:bodyPr/>
          <a:lstStyle>
            <a:lvl1pPr>
              <a:defRPr sz="3600" b="1" spc="0">
                <a:solidFill>
                  <a:schemeClr val="accent1"/>
                </a:solidFill>
              </a:defRPr>
            </a:lvl1pPr>
            <a:lvl3pPr marL="511175" indent="0" algn="l">
              <a:buFontTx/>
              <a:buNone/>
              <a:defRPr sz="3200">
                <a:solidFill>
                  <a:schemeClr val="accent2"/>
                </a:solidFill>
                <a:latin typeface="Klavika Light" pitchFamily="34" charset="0"/>
              </a:defRPr>
            </a:lvl3pPr>
            <a:lvl4pPr marL="741362" indent="0">
              <a:buNone/>
              <a:defRPr/>
            </a:lvl4pPr>
          </a:lstStyle>
          <a:p>
            <a:pPr lvl="0"/>
            <a:r>
              <a:rPr lang="en-US" dirty="0" smtClean="0"/>
              <a:t>TEXT HERE</a:t>
            </a:r>
          </a:p>
        </p:txBody>
      </p:sp>
    </p:spTree>
    <p:extLst>
      <p:ext uri="{BB962C8B-B14F-4D97-AF65-F5344CB8AC3E}">
        <p14:creationId xmlns:p14="http://schemas.microsoft.com/office/powerpoint/2010/main" val="33775457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lide 2">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46100" y="2093951"/>
            <a:ext cx="8042865" cy="1024191"/>
          </a:xfrm>
        </p:spPr>
        <p:txBody>
          <a:bodyPr anchor="ctr" anchorCtr="0"/>
          <a:lstStyle>
            <a:lvl1pPr algn="ctr">
              <a:defRPr spc="-10" baseline="0">
                <a:solidFill>
                  <a:schemeClr val="bg2"/>
                </a:solidFill>
              </a:defRPr>
            </a:lvl1pPr>
          </a:lstStyle>
          <a:p>
            <a:r>
              <a:rPr lang="en-US" dirty="0" smtClean="0"/>
              <a:t>TITLE GOES HERE</a:t>
            </a:r>
            <a:endParaRPr lang="en-US" dirty="0"/>
          </a:p>
        </p:txBody>
      </p:sp>
      <p:sp>
        <p:nvSpPr>
          <p:cNvPr id="3" name="Subtitle 2"/>
          <p:cNvSpPr>
            <a:spLocks noGrp="1"/>
          </p:cNvSpPr>
          <p:nvPr>
            <p:ph type="subTitle" idx="1" hasCustomPrompt="1"/>
          </p:nvPr>
        </p:nvSpPr>
        <p:spPr>
          <a:xfrm>
            <a:off x="546101" y="3173333"/>
            <a:ext cx="8042864" cy="840495"/>
          </a:xfrm>
        </p:spPr>
        <p:txBody>
          <a:bodyPr anchor="ctr">
            <a:normAutofit/>
          </a:bodyPr>
          <a:lstStyle>
            <a:lvl1pPr marL="0" indent="0" algn="ctr">
              <a:lnSpc>
                <a:spcPct val="90000"/>
              </a:lnSpc>
              <a:spcBef>
                <a:spcPts val="0"/>
              </a:spcBef>
              <a:buNone/>
              <a:defRPr sz="2000" spc="-1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This is the subtitle of your cover page</a:t>
            </a:r>
            <a:endParaRPr lang="en-US" dirty="0"/>
          </a:p>
        </p:txBody>
      </p:sp>
      <p:sp>
        <p:nvSpPr>
          <p:cNvPr id="5" name="Text Placeholder 4"/>
          <p:cNvSpPr>
            <a:spLocks noGrp="1"/>
          </p:cNvSpPr>
          <p:nvPr>
            <p:ph type="body" sz="quarter" idx="10"/>
          </p:nvPr>
        </p:nvSpPr>
        <p:spPr>
          <a:xfrm>
            <a:off x="3106739" y="5490628"/>
            <a:ext cx="5481637" cy="982133"/>
          </a:xfrm>
        </p:spPr>
        <p:txBody>
          <a:bodyPr anchor="b" anchorCtr="0">
            <a:normAutofit/>
          </a:bodyPr>
          <a:lstStyle>
            <a:lvl1pPr marL="0" indent="0" algn="l">
              <a:lnSpc>
                <a:spcPct val="92000"/>
              </a:lnSpc>
              <a:spcBef>
                <a:spcPts val="600"/>
              </a:spcBef>
              <a:buNone/>
              <a:defRPr sz="1400" spc="-10" baseline="0">
                <a:solidFill>
                  <a:srgbClr val="5E5E5E"/>
                </a:solidFill>
              </a:defRPr>
            </a:lvl1pPr>
          </a:lstStyle>
          <a:p>
            <a:pPr lvl="0"/>
            <a:r>
              <a:rPr lang="en-US" smtClean="0"/>
              <a:t>Click to edit Master text styles</a:t>
            </a:r>
          </a:p>
        </p:txBody>
      </p:sp>
      <p:sp>
        <p:nvSpPr>
          <p:cNvPr id="13" name="Text Placeholder 4"/>
          <p:cNvSpPr>
            <a:spLocks noGrp="1"/>
          </p:cNvSpPr>
          <p:nvPr>
            <p:ph type="body" sz="quarter" idx="11" hasCustomPrompt="1"/>
          </p:nvPr>
        </p:nvSpPr>
        <p:spPr>
          <a:xfrm>
            <a:off x="546101" y="5490628"/>
            <a:ext cx="1968500" cy="982133"/>
          </a:xfrm>
        </p:spPr>
        <p:txBody>
          <a:bodyPr anchor="b" anchorCtr="0">
            <a:normAutofit/>
          </a:bodyPr>
          <a:lstStyle>
            <a:lvl1pPr marL="0" indent="0" algn="r">
              <a:lnSpc>
                <a:spcPct val="92000"/>
              </a:lnSpc>
              <a:spcBef>
                <a:spcPts val="600"/>
              </a:spcBef>
              <a:buNone/>
              <a:defRPr sz="1400" spc="-10" baseline="0">
                <a:solidFill>
                  <a:srgbClr val="5E5E5E"/>
                </a:solidFill>
              </a:defRPr>
            </a:lvl1pPr>
          </a:lstStyle>
          <a:p>
            <a:pPr lvl="0"/>
            <a:r>
              <a:rPr lang="en-US" dirty="0" smtClean="0"/>
              <a:t>Enter the Date</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6100" y="664933"/>
            <a:ext cx="2160000" cy="913498"/>
          </a:xfrm>
          <a:prstGeom prst="rect">
            <a:avLst/>
          </a:prstGeom>
        </p:spPr>
      </p:pic>
    </p:spTree>
    <p:extLst>
      <p:ext uri="{BB962C8B-B14F-4D97-AF65-F5344CB8AC3E}">
        <p14:creationId xmlns:p14="http://schemas.microsoft.com/office/powerpoint/2010/main" val="332051942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3">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0225"/>
            <a:ext cx="7772400" cy="1470025"/>
          </a:xfrm>
        </p:spPr>
        <p:txBody>
          <a:bodyPr anchor="ctr"/>
          <a:lstStyle>
            <a:lvl1pPr algn="ctr">
              <a:defRPr spc="-10" baseline="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66813" y="3958762"/>
            <a:ext cx="6810375" cy="1272458"/>
          </a:xfrm>
        </p:spPr>
        <p:txBody>
          <a:bodyPr/>
          <a:lstStyle>
            <a:lvl1pPr marL="0" indent="0" algn="ctr">
              <a:buNone/>
              <a:defRPr spc="-10" baseline="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Rectangle 6"/>
          <p:cNvSpPr/>
          <p:nvPr/>
        </p:nvSpPr>
        <p:spPr>
          <a:xfrm>
            <a:off x="3962400" y="14"/>
            <a:ext cx="1219200" cy="21303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p:nvSpPr>
        <p:spPr>
          <a:xfrm>
            <a:off x="3962400" y="1560834"/>
            <a:ext cx="1219200" cy="365125"/>
          </a:xfrm>
          <a:prstGeom prst="rect">
            <a:avLst/>
          </a:prstGeom>
        </p:spPr>
        <p:txBody>
          <a:bodyPr vert="horz" lIns="0" tIns="0" rIns="0" bIns="0" rtlCol="0" anchor="b" anchorCtr="0"/>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ts val="0"/>
              </a:spcBef>
            </a:pPr>
            <a:fld id="{ED38AA95-462B-3543-A864-6C49272CDC35}" type="slidenum">
              <a:rPr lang="en-US" sz="4000" smtClean="0">
                <a:solidFill>
                  <a:schemeClr val="bg1"/>
                </a:solidFill>
                <a:latin typeface="Arial" panose="020B0604020202020204" pitchFamily="34" charset="0"/>
                <a:cs typeface="Arial" panose="020B0604020202020204" pitchFamily="34" charset="0"/>
              </a:rPr>
              <a:pPr algn="ctr">
                <a:lnSpc>
                  <a:spcPct val="90000"/>
                </a:lnSpc>
                <a:spcBef>
                  <a:spcPts val="0"/>
                </a:spcBef>
              </a:pPr>
              <a:t>‹#›</a:t>
            </a:fld>
            <a:endParaRPr lang="en-US" sz="4000" dirty="0">
              <a:solidFill>
                <a:schemeClr val="bg1"/>
              </a:solidFill>
              <a:latin typeface="Arial" panose="020B0604020202020204" pitchFamily="34" charset="0"/>
              <a:cs typeface="Arial" panose="020B0604020202020204" pitchFamily="34" charset="0"/>
            </a:endParaRPr>
          </a:p>
        </p:txBody>
      </p:sp>
      <p:sp>
        <p:nvSpPr>
          <p:cNvPr id="9" name="Rectangle 8"/>
          <p:cNvSpPr/>
          <p:nvPr/>
        </p:nvSpPr>
        <p:spPr>
          <a:xfrm>
            <a:off x="0" y="1"/>
            <a:ext cx="1371600" cy="14272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5854708"/>
            <a:ext cx="1800000" cy="761247"/>
          </a:xfrm>
          <a:prstGeom prst="rect">
            <a:avLst/>
          </a:prstGeom>
        </p:spPr>
      </p:pic>
    </p:spTree>
    <p:extLst>
      <p:ext uri="{BB962C8B-B14F-4D97-AF65-F5344CB8AC3E}">
        <p14:creationId xmlns:p14="http://schemas.microsoft.com/office/powerpoint/2010/main" val="93260807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4">
    <p:spTree>
      <p:nvGrpSpPr>
        <p:cNvPr id="1" name=""/>
        <p:cNvGrpSpPr/>
        <p:nvPr/>
      </p:nvGrpSpPr>
      <p:grpSpPr>
        <a:xfrm>
          <a:off x="0" y="0"/>
          <a:ext cx="0" cy="0"/>
          <a:chOff x="0" y="0"/>
          <a:chExt cx="0" cy="0"/>
        </a:xfrm>
      </p:grpSpPr>
      <p:sp>
        <p:nvSpPr>
          <p:cNvPr id="2" name="Title 1"/>
          <p:cNvSpPr>
            <a:spLocks noGrp="1"/>
          </p:cNvSpPr>
          <p:nvPr>
            <p:ph type="ctrTitle"/>
          </p:nvPr>
        </p:nvSpPr>
        <p:spPr>
          <a:xfrm>
            <a:off x="1798320" y="1510242"/>
            <a:ext cx="6659880" cy="1470025"/>
          </a:xfrm>
        </p:spPr>
        <p:txBody>
          <a:bodyPr anchor="b" anchorCtr="0"/>
          <a:lstStyle>
            <a:lvl1pPr algn="l">
              <a:defRPr spc="-10" baseline="0">
                <a:solidFill>
                  <a:srgbClr val="5E5E5E"/>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98320" y="3048000"/>
            <a:ext cx="6400800" cy="1752600"/>
          </a:xfrm>
        </p:spPr>
        <p:txBody>
          <a:bodyPr/>
          <a:lstStyle>
            <a:lvl1pPr marL="0" indent="0" algn="l">
              <a:buNone/>
              <a:defRPr spc="-10" baseline="0">
                <a:solidFill>
                  <a:srgbClr val="5E5E5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Rectangle 6"/>
          <p:cNvSpPr/>
          <p:nvPr/>
        </p:nvSpPr>
        <p:spPr>
          <a:xfrm>
            <a:off x="247400" y="13"/>
            <a:ext cx="1219200" cy="30886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p:nvSpPr>
        <p:spPr>
          <a:xfrm>
            <a:off x="247400" y="2615142"/>
            <a:ext cx="1219200" cy="365125"/>
          </a:xfrm>
          <a:prstGeom prst="rect">
            <a:avLst/>
          </a:prstGeom>
        </p:spPr>
        <p:txBody>
          <a:bodyPr vert="horz" lIns="0" tIns="0" rIns="0" bIns="0" rtlCol="0" anchor="b" anchorCtr="0"/>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ts val="0"/>
              </a:spcBef>
            </a:pPr>
            <a:fld id="{ED38AA95-462B-3543-A864-6C49272CDC35}" type="slidenum">
              <a:rPr lang="en-US" sz="2700" smtClean="0">
                <a:solidFill>
                  <a:schemeClr val="bg1"/>
                </a:solidFill>
                <a:latin typeface="Arial" panose="020B0604020202020204" pitchFamily="34" charset="0"/>
                <a:cs typeface="Arial" panose="020B0604020202020204" pitchFamily="34" charset="0"/>
              </a:rPr>
              <a:pPr algn="ctr">
                <a:lnSpc>
                  <a:spcPct val="90000"/>
                </a:lnSpc>
                <a:spcBef>
                  <a:spcPts val="0"/>
                </a:spcBef>
              </a:pPr>
              <a:t>‹#›</a:t>
            </a:fld>
            <a:endParaRPr lang="en-US" sz="2700" dirty="0">
              <a:solidFill>
                <a:schemeClr val="bg1"/>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00" y="5854708"/>
            <a:ext cx="1800000" cy="761247"/>
          </a:xfrm>
          <a:prstGeom prst="rect">
            <a:avLst/>
          </a:prstGeom>
        </p:spPr>
      </p:pic>
    </p:spTree>
    <p:extLst>
      <p:ext uri="{BB962C8B-B14F-4D97-AF65-F5344CB8AC3E}">
        <p14:creationId xmlns:p14="http://schemas.microsoft.com/office/powerpoint/2010/main" val="19842587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
            <a:ext cx="7862400" cy="1054101"/>
          </a:xfrm>
        </p:spPr>
        <p:txBody>
          <a:bodyPr/>
          <a:lstStyle/>
          <a:p>
            <a:r>
              <a:rPr lang="en-US" smtClean="0"/>
              <a:t>Click to edit Master title style</a:t>
            </a:r>
            <a:endParaRPr lang="en-US" dirty="0"/>
          </a:p>
        </p:txBody>
      </p:sp>
      <p:sp>
        <p:nvSpPr>
          <p:cNvPr id="4" name="Content Placeholder 3"/>
          <p:cNvSpPr>
            <a:spLocks noGrp="1"/>
          </p:cNvSpPr>
          <p:nvPr>
            <p:ph sz="quarter" idx="10"/>
          </p:nvPr>
        </p:nvSpPr>
        <p:spPr>
          <a:xfrm>
            <a:off x="762000" y="1346200"/>
            <a:ext cx="7862400" cy="4264025"/>
          </a:xfrm>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5854708"/>
            <a:ext cx="1800000" cy="761247"/>
          </a:xfrm>
          <a:prstGeom prst="rect">
            <a:avLst/>
          </a:prstGeom>
        </p:spPr>
      </p:pic>
    </p:spTree>
    <p:extLst>
      <p:ext uri="{BB962C8B-B14F-4D97-AF65-F5344CB8AC3E}">
        <p14:creationId xmlns:p14="http://schemas.microsoft.com/office/powerpoint/2010/main" val="13478943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136079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logo bottom">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5854708"/>
            <a:ext cx="1800000" cy="761247"/>
          </a:xfrm>
          <a:prstGeom prst="rect">
            <a:avLst/>
          </a:prstGeom>
        </p:spPr>
      </p:pic>
    </p:spTree>
    <p:extLst>
      <p:ext uri="{BB962C8B-B14F-4D97-AF65-F5344CB8AC3E}">
        <p14:creationId xmlns:p14="http://schemas.microsoft.com/office/powerpoint/2010/main" val="379645752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81565" y="-1"/>
            <a:ext cx="7861283" cy="1081753"/>
          </a:xfrm>
          <a:prstGeom prst="rect">
            <a:avLst/>
          </a:prstGeom>
        </p:spPr>
        <p:txBody>
          <a:bodyPr vert="horz" lIns="0" tIns="0" rIns="0" bIns="0" rtlCol="0" anchor="b" anchorCtr="0">
            <a:normAutofit/>
          </a:bodyPr>
          <a:lstStyle/>
          <a:p>
            <a:endParaRPr lang="en-US" dirty="0"/>
          </a:p>
        </p:txBody>
      </p:sp>
      <p:sp>
        <p:nvSpPr>
          <p:cNvPr id="3" name="Text Placeholder 2"/>
          <p:cNvSpPr>
            <a:spLocks noGrp="1"/>
          </p:cNvSpPr>
          <p:nvPr>
            <p:ph type="body" idx="1"/>
          </p:nvPr>
        </p:nvSpPr>
        <p:spPr>
          <a:xfrm>
            <a:off x="781565" y="1349376"/>
            <a:ext cx="7861283" cy="4090728"/>
          </a:xfrm>
          <a:prstGeom prst="rect">
            <a:avLst/>
          </a:prstGeom>
        </p:spPr>
        <p:txBody>
          <a:bodyPr vert="horz" lIns="0" tIns="0" rIns="0" bIns="0" rtlCol="0">
            <a:normAutofit/>
          </a:bodyPr>
          <a:lstStyle/>
          <a:p>
            <a:pPr lvl="0"/>
            <a:endParaRPr lang="en-US" dirty="0"/>
          </a:p>
        </p:txBody>
      </p:sp>
    </p:spTree>
    <p:extLst>
      <p:ext uri="{BB962C8B-B14F-4D97-AF65-F5344CB8AC3E}">
        <p14:creationId xmlns:p14="http://schemas.microsoft.com/office/powerpoint/2010/main" val="260394488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 id="2147483996" r:id="rId12"/>
    <p:sldLayoutId id="2147483997" r:id="rId13"/>
    <p:sldLayoutId id="2147483998" r:id="rId14"/>
    <p:sldLayoutId id="2147483999" r:id="rId15"/>
    <p:sldLayoutId id="2147484000" r:id="rId16"/>
    <p:sldLayoutId id="2147484001" r:id="rId17"/>
    <p:sldLayoutId id="2147484002" r:id="rId18"/>
    <p:sldLayoutId id="2147484003" r:id="rId19"/>
    <p:sldLayoutId id="2147484004" r:id="rId20"/>
    <p:sldLayoutId id="2147484005" r:id="rId21"/>
    <p:sldLayoutId id="2147484006" r:id="rId22"/>
    <p:sldLayoutId id="2147484007" r:id="rId23"/>
  </p:sldLayoutIdLst>
  <p:timing>
    <p:tnLst>
      <p:par>
        <p:cTn id="1" dur="indefinite" restart="never" nodeType="tmRoot"/>
      </p:par>
    </p:tnLst>
  </p:timing>
  <p:txStyles>
    <p:titleStyle>
      <a:lvl1pPr algn="l" defTabSz="457200" rtl="0" eaLnBrk="1" latinLnBrk="0" hangingPunct="1">
        <a:lnSpc>
          <a:spcPct val="90000"/>
        </a:lnSpc>
        <a:spcBef>
          <a:spcPts val="0"/>
        </a:spcBef>
        <a:buNone/>
        <a:defRPr sz="2700" b="0" i="0" kern="1200" spc="-10" baseline="0">
          <a:solidFill>
            <a:schemeClr val="accent1"/>
          </a:solidFill>
          <a:latin typeface="Klavika Regular" pitchFamily="34" charset="0"/>
          <a:ea typeface="+mj-ea"/>
          <a:cs typeface="Arial" panose="020B0604020202020204" pitchFamily="34" charset="0"/>
        </a:defRPr>
      </a:lvl1pPr>
    </p:titleStyle>
    <p:bodyStyle>
      <a:lvl1pPr marL="0" indent="0" algn="l" defTabSz="457200" rtl="0" eaLnBrk="1" latinLnBrk="0" hangingPunct="1">
        <a:spcBef>
          <a:spcPct val="20000"/>
        </a:spcBef>
        <a:buClr>
          <a:schemeClr val="accent1"/>
        </a:buClr>
        <a:buFont typeface="Arial"/>
        <a:buNone/>
        <a:defRPr sz="2200" b="0" i="0" kern="1200" spc="-10" baseline="0">
          <a:solidFill>
            <a:schemeClr val="bg2"/>
          </a:solidFill>
          <a:latin typeface="Klavika Regular" pitchFamily="34" charset="0"/>
          <a:ea typeface="+mn-ea"/>
          <a:cs typeface="Arial" panose="020B0604020202020204" pitchFamily="34" charset="0"/>
        </a:defRPr>
      </a:lvl1pPr>
      <a:lvl2pPr marL="511175" indent="-282575" algn="l" defTabSz="457200" rtl="0" eaLnBrk="1" latinLnBrk="0" hangingPunct="1">
        <a:spcBef>
          <a:spcPct val="20000"/>
        </a:spcBef>
        <a:buClr>
          <a:schemeClr val="accent1"/>
        </a:buClr>
        <a:buFont typeface="Arial"/>
        <a:buChar char="–"/>
        <a:defRPr sz="1800" b="0" i="0" kern="1200" spc="-10" baseline="0">
          <a:solidFill>
            <a:schemeClr val="bg2"/>
          </a:solidFill>
          <a:latin typeface="Arial" panose="020B0604020202020204" pitchFamily="34" charset="0"/>
          <a:ea typeface="+mn-ea"/>
          <a:cs typeface="Arial" panose="020B0604020202020204" pitchFamily="34" charset="0"/>
        </a:defRPr>
      </a:lvl2pPr>
      <a:lvl3pPr marL="741363" indent="-230188" algn="l" defTabSz="457200" rtl="0" eaLnBrk="1" latinLnBrk="0" hangingPunct="1">
        <a:spcBef>
          <a:spcPct val="20000"/>
        </a:spcBef>
        <a:buClr>
          <a:schemeClr val="accent1"/>
        </a:buClr>
        <a:buFont typeface="Arial"/>
        <a:buChar char="•"/>
        <a:defRPr sz="1800" b="0" i="0" kern="1200" spc="-10" baseline="0">
          <a:solidFill>
            <a:schemeClr val="bg2"/>
          </a:solidFill>
          <a:latin typeface="Arial" panose="020B0604020202020204" pitchFamily="34" charset="0"/>
          <a:ea typeface="+mn-ea"/>
          <a:cs typeface="Arial" panose="020B0604020202020204" pitchFamily="34" charset="0"/>
        </a:defRPr>
      </a:lvl3pPr>
      <a:lvl4pPr marL="1031875" indent="-290513" algn="l" defTabSz="457200" rtl="0" eaLnBrk="1" latinLnBrk="0" hangingPunct="1">
        <a:spcBef>
          <a:spcPct val="20000"/>
        </a:spcBef>
        <a:buClr>
          <a:schemeClr val="accent1"/>
        </a:buClr>
        <a:buFont typeface="Arial"/>
        <a:buChar char="–"/>
        <a:defRPr sz="1800" b="0" i="0" kern="1200" spc="-10" baseline="0">
          <a:solidFill>
            <a:schemeClr val="bg2"/>
          </a:solidFill>
          <a:latin typeface="Arial" panose="020B0604020202020204" pitchFamily="34" charset="0"/>
          <a:ea typeface="+mn-ea"/>
          <a:cs typeface="Arial" panose="020B0604020202020204" pitchFamily="34" charset="0"/>
        </a:defRPr>
      </a:lvl4pPr>
      <a:lvl5pPr marL="1314450" indent="-282575" algn="l" defTabSz="457200" rtl="0" eaLnBrk="1" latinLnBrk="0" hangingPunct="1">
        <a:spcBef>
          <a:spcPct val="20000"/>
        </a:spcBef>
        <a:buClr>
          <a:schemeClr val="accent1"/>
        </a:buClr>
        <a:buFont typeface="Arial"/>
        <a:buChar char="»"/>
        <a:defRPr sz="1800" b="0" i="0" kern="1200" spc="-10" baseline="0">
          <a:solidFill>
            <a:schemeClr val="bg2"/>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a/url?sa=i&amp;rct=j&amp;q=&amp;esrc=s&amp;frm=1&amp;source=images&amp;cd=&amp;cad=rja&amp;uact=8&amp;ved=0CAcQjRxqFQoTCPeN1fqng8cCFYWWiAodQ-ULzA&amp;url=http://healthandsafety.rccdsb.edu.on.ca/whmismsds/&amp;ei=xlW6VfeSI4WtogTDyq_gDA&amp;bvm=bv.99028883,d.cGU&amp;psig=AFQjCNFoVjd9U6CHo7r5ezlnucQ_nq0GDQ&amp;ust=1438361376553088"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msdsfetch.vsb.bc.ca/"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openxmlformats.org/officeDocument/2006/relationships/image" Target="../media/image27.emf"/><Relationship Id="rId3" Type="http://schemas.openxmlformats.org/officeDocument/2006/relationships/image" Target="../media/image22.emf"/><Relationship Id="rId7" Type="http://schemas.openxmlformats.org/officeDocument/2006/relationships/image" Target="../media/image26.emf"/><Relationship Id="rId2" Type="http://schemas.openxmlformats.org/officeDocument/2006/relationships/image" Target="../media/image21.emf"/><Relationship Id="rId1" Type="http://schemas.openxmlformats.org/officeDocument/2006/relationships/slideLayout" Target="../slideLayouts/slideLayout7.xml"/><Relationship Id="rId6" Type="http://schemas.openxmlformats.org/officeDocument/2006/relationships/image" Target="../media/image25.emf"/><Relationship Id="rId11" Type="http://schemas.openxmlformats.org/officeDocument/2006/relationships/image" Target="../media/image30.emf"/><Relationship Id="rId5" Type="http://schemas.openxmlformats.org/officeDocument/2006/relationships/image" Target="../media/image24.emf"/><Relationship Id="rId10" Type="http://schemas.openxmlformats.org/officeDocument/2006/relationships/image" Target="../media/image29.emf"/><Relationship Id="rId4" Type="http://schemas.openxmlformats.org/officeDocument/2006/relationships/image" Target="../media/image23.emf"/><Relationship Id="rId9" Type="http://schemas.openxmlformats.org/officeDocument/2006/relationships/image" Target="../media/image28.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file:///C:\Users\axyu777\Desktop\SDS%20Example.pdf"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 Id="rId9"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Autofit/>
          </a:bodyPr>
          <a:lstStyle/>
          <a:p>
            <a:r>
              <a:rPr lang="en-CA" sz="3200" dirty="0">
                <a:ea typeface="Tahoma" panose="020B0604030504040204" pitchFamily="34" charset="0"/>
                <a:cs typeface="Tahoma" panose="020B0604030504040204" pitchFamily="34" charset="0"/>
              </a:rPr>
              <a:t>Workplace Hazardous Materials Information System (WHMIS)</a:t>
            </a:r>
            <a:endParaRPr lang="en-CA" sz="3200" dirty="0"/>
          </a:p>
        </p:txBody>
      </p:sp>
      <p:sp>
        <p:nvSpPr>
          <p:cNvPr id="3" name="Text Placeholder 2"/>
          <p:cNvSpPr>
            <a:spLocks noGrp="1"/>
          </p:cNvSpPr>
          <p:nvPr>
            <p:ph type="body" sz="quarter" idx="11"/>
          </p:nvPr>
        </p:nvSpPr>
        <p:spPr/>
        <p:txBody>
          <a:bodyPr/>
          <a:lstStyle/>
          <a:p>
            <a:endParaRPr lang="en-CA"/>
          </a:p>
        </p:txBody>
      </p:sp>
    </p:spTree>
    <p:extLst>
      <p:ext uri="{BB962C8B-B14F-4D97-AF65-F5344CB8AC3E}">
        <p14:creationId xmlns:p14="http://schemas.microsoft.com/office/powerpoint/2010/main" val="2072357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ctr"/>
            <a:r>
              <a:rPr lang="en-CA" sz="3800" dirty="0" smtClean="0">
                <a:latin typeface="Klavika Regular" pitchFamily="34" charset="0"/>
              </a:rPr>
              <a:t>Class C: Oxidizing Material</a:t>
            </a:r>
            <a:endParaRPr lang="en-CA" sz="3800" dirty="0">
              <a:latin typeface="Klavika Regular" pitchFamily="34" charset="0"/>
            </a:endParaRPr>
          </a:p>
        </p:txBody>
      </p:sp>
      <p:sp>
        <p:nvSpPr>
          <p:cNvPr id="3" name="Content Placeholder 2"/>
          <p:cNvSpPr>
            <a:spLocks noGrp="1"/>
          </p:cNvSpPr>
          <p:nvPr>
            <p:ph sz="quarter" idx="10"/>
          </p:nvPr>
        </p:nvSpPr>
        <p:spPr/>
        <p:txBody>
          <a:bodyPr>
            <a:normAutofit fontScale="92500" lnSpcReduction="10000"/>
          </a:bodyPr>
          <a:lstStyle/>
          <a:p>
            <a:r>
              <a:rPr lang="en-CA" altLang="en-US" sz="1500" dirty="0">
                <a:latin typeface="Klavika Regular" pitchFamily="34" charset="0"/>
              </a:rPr>
              <a:t>Characteristics</a:t>
            </a:r>
          </a:p>
          <a:p>
            <a:pPr lvl="1"/>
            <a:r>
              <a:rPr lang="en-CA" altLang="en-US" sz="1500" dirty="0">
                <a:latin typeface="Klavika Regular" pitchFamily="34" charset="0"/>
              </a:rPr>
              <a:t>Can promote burning or explosions of other materials by providing an oxygen source for </a:t>
            </a:r>
            <a:r>
              <a:rPr lang="en-CA" altLang="en-US" sz="1500" dirty="0" smtClean="0">
                <a:latin typeface="Klavika Regular" pitchFamily="34" charset="0"/>
              </a:rPr>
              <a:t>combustion</a:t>
            </a:r>
          </a:p>
          <a:p>
            <a:pPr lvl="1"/>
            <a:endParaRPr lang="en-CA" altLang="en-US" sz="1500" dirty="0">
              <a:latin typeface="Klavika Regular" pitchFamily="34" charset="0"/>
            </a:endParaRPr>
          </a:p>
          <a:p>
            <a:r>
              <a:rPr lang="en-CA" altLang="en-US" sz="1500" dirty="0">
                <a:latin typeface="Klavika Regular" pitchFamily="34" charset="0"/>
              </a:rPr>
              <a:t>Hazards</a:t>
            </a:r>
          </a:p>
          <a:p>
            <a:pPr lvl="1"/>
            <a:r>
              <a:rPr lang="en-CA" altLang="en-US" sz="1500" dirty="0">
                <a:latin typeface="Klavika Regular" pitchFamily="34" charset="0"/>
              </a:rPr>
              <a:t>May burn skin and eyes on contact</a:t>
            </a:r>
          </a:p>
          <a:p>
            <a:pPr lvl="1"/>
            <a:r>
              <a:rPr lang="en-CA" altLang="en-US" sz="1500" dirty="0">
                <a:latin typeface="Klavika Regular" pitchFamily="34" charset="0"/>
              </a:rPr>
              <a:t>Increase fire and explosion hazard</a:t>
            </a:r>
          </a:p>
          <a:p>
            <a:pPr lvl="1"/>
            <a:r>
              <a:rPr lang="en-CA" altLang="en-US" sz="1500" dirty="0">
                <a:latin typeface="Klavika Regular" pitchFamily="34" charset="0"/>
              </a:rPr>
              <a:t>May cause combustibles to explode or react </a:t>
            </a:r>
            <a:r>
              <a:rPr lang="en-CA" altLang="en-US" sz="1500" dirty="0" smtClean="0">
                <a:latin typeface="Klavika Regular" pitchFamily="34" charset="0"/>
              </a:rPr>
              <a:t>violently</a:t>
            </a:r>
          </a:p>
          <a:p>
            <a:pPr lvl="1"/>
            <a:endParaRPr lang="en-CA" altLang="en-US" sz="1500" dirty="0" smtClean="0">
              <a:latin typeface="Klavika Regular" pitchFamily="34" charset="0"/>
            </a:endParaRPr>
          </a:p>
          <a:p>
            <a:r>
              <a:rPr lang="en-CA" altLang="en-US" sz="1500" dirty="0">
                <a:latin typeface="Klavika Regular" pitchFamily="34" charset="0"/>
              </a:rPr>
              <a:t>Handling and Use</a:t>
            </a:r>
          </a:p>
          <a:p>
            <a:pPr lvl="1"/>
            <a:r>
              <a:rPr lang="en-CA" altLang="en-US" sz="1500" dirty="0">
                <a:latin typeface="Klavika Regular" pitchFamily="34" charset="0"/>
              </a:rPr>
              <a:t>Transport and store separately from flammables and organics</a:t>
            </a:r>
          </a:p>
          <a:p>
            <a:pPr lvl="1"/>
            <a:r>
              <a:rPr lang="en-CA" altLang="en-US" sz="1500" dirty="0">
                <a:latin typeface="Klavika Regular" pitchFamily="34" charset="0"/>
              </a:rPr>
              <a:t>Store in non-corroding containers</a:t>
            </a:r>
          </a:p>
          <a:p>
            <a:pPr lvl="1"/>
            <a:r>
              <a:rPr lang="en-CA" altLang="en-US" sz="1500" dirty="0">
                <a:latin typeface="Klavika Regular" pitchFamily="34" charset="0"/>
              </a:rPr>
              <a:t>Store away from sources of heat and ignition</a:t>
            </a:r>
          </a:p>
          <a:p>
            <a:pPr lvl="1"/>
            <a:r>
              <a:rPr lang="en-CA" altLang="en-US" sz="1500" dirty="0">
                <a:latin typeface="Klavika Regular" pitchFamily="34" charset="0"/>
              </a:rPr>
              <a:t>Wear proper personal protective </a:t>
            </a:r>
            <a:r>
              <a:rPr lang="en-CA" altLang="en-US" sz="1500" dirty="0" smtClean="0">
                <a:latin typeface="Klavika Regular" pitchFamily="34" charset="0"/>
              </a:rPr>
              <a:t>equipment</a:t>
            </a:r>
          </a:p>
          <a:p>
            <a:pPr lvl="1"/>
            <a:endParaRPr lang="en-CA" altLang="en-US" sz="1500" dirty="0">
              <a:latin typeface="Klavika Regular" pitchFamily="34" charset="0"/>
            </a:endParaRPr>
          </a:p>
          <a:p>
            <a:r>
              <a:rPr lang="en-CA" altLang="en-US" sz="1500" dirty="0">
                <a:latin typeface="Klavika Regular" pitchFamily="34" charset="0"/>
              </a:rPr>
              <a:t>Examples</a:t>
            </a:r>
          </a:p>
          <a:p>
            <a:pPr lvl="1"/>
            <a:r>
              <a:rPr lang="en-CA" altLang="en-US" sz="1500" dirty="0">
                <a:latin typeface="Klavika Regular" pitchFamily="34" charset="0"/>
              </a:rPr>
              <a:t>Hydrogen peroxide</a:t>
            </a:r>
          </a:p>
          <a:p>
            <a:pPr lvl="1"/>
            <a:r>
              <a:rPr lang="en-CA" altLang="en-US" sz="1500" dirty="0">
                <a:latin typeface="Klavika Regular" pitchFamily="34" charset="0"/>
              </a:rPr>
              <a:t>Bleach</a:t>
            </a:r>
          </a:p>
          <a:p>
            <a:pPr lvl="1"/>
            <a:r>
              <a:rPr lang="en-CA" altLang="en-US" sz="1500" dirty="0" smtClean="0">
                <a:latin typeface="Klavika Regular" pitchFamily="34" charset="0"/>
              </a:rPr>
              <a:t>Nitrates</a:t>
            </a:r>
            <a:endParaRPr lang="en-CA" altLang="en-US" sz="1500" dirty="0"/>
          </a:p>
          <a:p>
            <a:pPr marL="0" indent="0">
              <a:buNone/>
            </a:pPr>
            <a:endParaRPr lang="en-CA" dirty="0" smtClean="0">
              <a:effectLst/>
              <a:latin typeface="Klavika Regular" pitchFamily="34" charset="0"/>
            </a:endParaRPr>
          </a:p>
          <a:p>
            <a:endParaRPr lang="en-CA" dirty="0">
              <a:latin typeface="Klavika Regular" pitchFamily="34" charset="0"/>
            </a:endParaRPr>
          </a:p>
        </p:txBody>
      </p:sp>
      <p:pic>
        <p:nvPicPr>
          <p:cNvPr id="6" name="Picture 5" descr="C:\Documents and Settings\Reineke\My Documents\Occupational Hygiene Resources\Risk Analysis\WHMIS\Class 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5085184"/>
            <a:ext cx="1224136"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9012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ctr"/>
            <a:r>
              <a:rPr lang="en-CA" sz="3800" dirty="0" smtClean="0">
                <a:latin typeface="Klavika Regular" pitchFamily="34" charset="0"/>
              </a:rPr>
              <a:t>Class D-1: Poisonous and Infectious </a:t>
            </a:r>
            <a:endParaRPr lang="en-CA" sz="3800" dirty="0">
              <a:latin typeface="Klavika Regular" pitchFamily="34" charset="0"/>
            </a:endParaRPr>
          </a:p>
        </p:txBody>
      </p:sp>
      <p:sp>
        <p:nvSpPr>
          <p:cNvPr id="3" name="Content Placeholder 2"/>
          <p:cNvSpPr>
            <a:spLocks noGrp="1"/>
          </p:cNvSpPr>
          <p:nvPr>
            <p:ph sz="quarter" idx="10"/>
          </p:nvPr>
        </p:nvSpPr>
        <p:spPr/>
        <p:txBody>
          <a:bodyPr>
            <a:normAutofit fontScale="55000" lnSpcReduction="20000"/>
          </a:bodyPr>
          <a:lstStyle/>
          <a:p>
            <a:pPr>
              <a:defRPr/>
            </a:pPr>
            <a:r>
              <a:rPr lang="en-CA" sz="2500" dirty="0">
                <a:latin typeface="Klavika Regular" pitchFamily="34" charset="0"/>
              </a:rPr>
              <a:t>Division 1: Materials causing immediate and serious toxic effects (acute)</a:t>
            </a:r>
          </a:p>
          <a:p>
            <a:pPr lvl="1">
              <a:defRPr/>
            </a:pPr>
            <a:r>
              <a:rPr lang="en-CA" sz="2500" dirty="0">
                <a:latin typeface="Klavika Regular" pitchFamily="34" charset="0"/>
              </a:rPr>
              <a:t>Subdivision A: Very toxic material</a:t>
            </a:r>
          </a:p>
          <a:p>
            <a:pPr lvl="1">
              <a:defRPr/>
            </a:pPr>
            <a:r>
              <a:rPr lang="en-CA" sz="2500" dirty="0">
                <a:latin typeface="Klavika Regular" pitchFamily="34" charset="0"/>
              </a:rPr>
              <a:t>Subdivision B: Toxic </a:t>
            </a:r>
            <a:r>
              <a:rPr lang="en-CA" sz="2500" dirty="0" smtClean="0">
                <a:latin typeface="Klavika Regular" pitchFamily="34" charset="0"/>
              </a:rPr>
              <a:t>material</a:t>
            </a:r>
          </a:p>
          <a:p>
            <a:pPr lvl="1">
              <a:defRPr/>
            </a:pPr>
            <a:endParaRPr lang="en-CA" sz="2500" dirty="0">
              <a:latin typeface="Klavika Regular" pitchFamily="34" charset="0"/>
            </a:endParaRPr>
          </a:p>
          <a:p>
            <a:pPr>
              <a:defRPr/>
            </a:pPr>
            <a:r>
              <a:rPr lang="en-CA" sz="2500" dirty="0">
                <a:latin typeface="Klavika Regular" pitchFamily="34" charset="0"/>
              </a:rPr>
              <a:t>Characteristics</a:t>
            </a:r>
          </a:p>
          <a:p>
            <a:pPr lvl="1">
              <a:defRPr/>
            </a:pPr>
            <a:r>
              <a:rPr lang="en-CA" sz="2500" dirty="0">
                <a:latin typeface="Klavika Regular" pitchFamily="34" charset="0"/>
              </a:rPr>
              <a:t>Poisonous and potentially fatal materials resulting in immediate and severe </a:t>
            </a:r>
            <a:r>
              <a:rPr lang="en-CA" sz="2500" dirty="0" smtClean="0">
                <a:latin typeface="Klavika Regular" pitchFamily="34" charset="0"/>
              </a:rPr>
              <a:t>harm</a:t>
            </a:r>
          </a:p>
          <a:p>
            <a:pPr lvl="1">
              <a:defRPr/>
            </a:pPr>
            <a:endParaRPr lang="en-CA" sz="2500" dirty="0">
              <a:latin typeface="Klavika Regular" pitchFamily="34" charset="0"/>
            </a:endParaRPr>
          </a:p>
          <a:p>
            <a:pPr>
              <a:defRPr/>
            </a:pPr>
            <a:r>
              <a:rPr lang="en-CA" sz="2500" dirty="0">
                <a:latin typeface="Klavika Regular" pitchFamily="34" charset="0"/>
              </a:rPr>
              <a:t>Hazards</a:t>
            </a:r>
          </a:p>
          <a:p>
            <a:pPr lvl="1">
              <a:defRPr/>
            </a:pPr>
            <a:r>
              <a:rPr lang="en-CA" sz="2500" dirty="0">
                <a:latin typeface="Klavika Regular" pitchFamily="34" charset="0"/>
              </a:rPr>
              <a:t>Small quantities may be harmful or lethal</a:t>
            </a:r>
          </a:p>
          <a:p>
            <a:pPr lvl="1">
              <a:defRPr/>
            </a:pPr>
            <a:r>
              <a:rPr lang="en-CA" sz="2500" dirty="0">
                <a:latin typeface="Klavika Regular" pitchFamily="34" charset="0"/>
              </a:rPr>
              <a:t>May cause immediate death or serious harm if inhaled, swallowed, or absorbed through the </a:t>
            </a:r>
            <a:r>
              <a:rPr lang="en-CA" sz="2500" dirty="0" smtClean="0">
                <a:latin typeface="Klavika Regular" pitchFamily="34" charset="0"/>
              </a:rPr>
              <a:t>skin</a:t>
            </a:r>
          </a:p>
          <a:p>
            <a:pPr lvl="1">
              <a:defRPr/>
            </a:pPr>
            <a:endParaRPr lang="en-CA" sz="2500" dirty="0" smtClean="0">
              <a:latin typeface="Klavika Regular" pitchFamily="34" charset="0"/>
            </a:endParaRPr>
          </a:p>
          <a:p>
            <a:pPr>
              <a:defRPr/>
            </a:pPr>
            <a:r>
              <a:rPr lang="en-CA" sz="2500" dirty="0">
                <a:latin typeface="Klavika Regular" pitchFamily="34" charset="0"/>
              </a:rPr>
              <a:t>Handling and Use</a:t>
            </a:r>
          </a:p>
          <a:p>
            <a:pPr lvl="1">
              <a:defRPr/>
            </a:pPr>
            <a:r>
              <a:rPr lang="en-CA" sz="2500" dirty="0">
                <a:latin typeface="Klavika Regular" pitchFamily="34" charset="0"/>
              </a:rPr>
              <a:t>Avoid skin and eye contact</a:t>
            </a:r>
          </a:p>
          <a:p>
            <a:pPr lvl="1">
              <a:defRPr/>
            </a:pPr>
            <a:r>
              <a:rPr lang="en-CA" sz="2500" dirty="0">
                <a:latin typeface="Klavika Regular" pitchFamily="34" charset="0"/>
              </a:rPr>
              <a:t>Minimize vapor exposure</a:t>
            </a:r>
          </a:p>
          <a:p>
            <a:pPr lvl="1">
              <a:defRPr/>
            </a:pPr>
            <a:r>
              <a:rPr lang="en-CA" sz="2500" dirty="0">
                <a:latin typeface="Klavika Regular" pitchFamily="34" charset="0"/>
              </a:rPr>
              <a:t>Wear the recommended personal protective equipment</a:t>
            </a:r>
          </a:p>
          <a:p>
            <a:pPr lvl="1">
              <a:defRPr/>
            </a:pPr>
            <a:r>
              <a:rPr lang="en-CA" sz="2500" dirty="0">
                <a:latin typeface="Klavika Regular" pitchFamily="34" charset="0"/>
              </a:rPr>
              <a:t>Wash hands after </a:t>
            </a:r>
            <a:r>
              <a:rPr lang="en-CA" sz="2500" dirty="0" smtClean="0">
                <a:latin typeface="Klavika Regular" pitchFamily="34" charset="0"/>
              </a:rPr>
              <a:t>handling</a:t>
            </a:r>
          </a:p>
          <a:p>
            <a:pPr lvl="1">
              <a:defRPr/>
            </a:pPr>
            <a:endParaRPr lang="en-CA" sz="2500" dirty="0">
              <a:latin typeface="Klavika Regular" pitchFamily="34" charset="0"/>
            </a:endParaRPr>
          </a:p>
          <a:p>
            <a:pPr>
              <a:defRPr/>
            </a:pPr>
            <a:r>
              <a:rPr lang="en-CA" sz="2500" dirty="0">
                <a:latin typeface="Klavika Regular" pitchFamily="34" charset="0"/>
              </a:rPr>
              <a:t>Examples</a:t>
            </a:r>
          </a:p>
          <a:p>
            <a:pPr lvl="1">
              <a:defRPr/>
            </a:pPr>
            <a:r>
              <a:rPr lang="en-CA" sz="2500" dirty="0" smtClean="0">
                <a:latin typeface="Klavika Regular" pitchFamily="34" charset="0"/>
              </a:rPr>
              <a:t>Cyanides</a:t>
            </a:r>
            <a:endParaRPr lang="en-CA" sz="2500" dirty="0">
              <a:latin typeface="Klavika Regular" pitchFamily="34" charset="0"/>
            </a:endParaRPr>
          </a:p>
          <a:p>
            <a:pPr lvl="1">
              <a:defRPr/>
            </a:pPr>
            <a:r>
              <a:rPr lang="en-CA" sz="2500" dirty="0">
                <a:latin typeface="Klavika Regular" pitchFamily="34" charset="0"/>
              </a:rPr>
              <a:t>All halogens</a:t>
            </a:r>
          </a:p>
          <a:p>
            <a:endParaRPr lang="en-CA" dirty="0">
              <a:latin typeface="Klavika Regular" pitchFamily="34" charset="0"/>
            </a:endParaRPr>
          </a:p>
        </p:txBody>
      </p:sp>
      <p:pic>
        <p:nvPicPr>
          <p:cNvPr id="5" name="Picture 4" descr="C:\Documents and Settings\Reineke\My Documents\Occupational Hygiene Resources\Risk Analysis\WHMIS\Class D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5085184"/>
            <a:ext cx="1221440"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8538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ctr"/>
            <a:r>
              <a:rPr lang="en-CA" sz="3800" dirty="0" smtClean="0">
                <a:latin typeface="Klavika Regular" pitchFamily="34" charset="0"/>
              </a:rPr>
              <a:t>Class D-2: Poisonous and Infectious </a:t>
            </a:r>
            <a:endParaRPr lang="en-CA" sz="3800" dirty="0">
              <a:latin typeface="Klavika Regular" pitchFamily="34" charset="0"/>
            </a:endParaRPr>
          </a:p>
        </p:txBody>
      </p:sp>
      <p:sp>
        <p:nvSpPr>
          <p:cNvPr id="3" name="Content Placeholder 2"/>
          <p:cNvSpPr>
            <a:spLocks noGrp="1"/>
          </p:cNvSpPr>
          <p:nvPr>
            <p:ph sz="quarter" idx="10"/>
          </p:nvPr>
        </p:nvSpPr>
        <p:spPr/>
        <p:txBody>
          <a:bodyPr>
            <a:normAutofit fontScale="70000" lnSpcReduction="20000"/>
          </a:bodyPr>
          <a:lstStyle/>
          <a:p>
            <a:pPr>
              <a:defRPr/>
            </a:pPr>
            <a:r>
              <a:rPr lang="en-CA" sz="2000" dirty="0">
                <a:latin typeface="Klavika Regular" pitchFamily="34" charset="0"/>
              </a:rPr>
              <a:t>Division 2: Materials causing other toxic effects (chronic, delayed)</a:t>
            </a:r>
          </a:p>
          <a:p>
            <a:pPr lvl="1">
              <a:defRPr/>
            </a:pPr>
            <a:r>
              <a:rPr lang="en-CA" dirty="0">
                <a:latin typeface="Klavika Regular" pitchFamily="34" charset="0"/>
              </a:rPr>
              <a:t>Subdivision A: Very toxic material</a:t>
            </a:r>
          </a:p>
          <a:p>
            <a:pPr lvl="1">
              <a:defRPr/>
            </a:pPr>
            <a:r>
              <a:rPr lang="en-CA" dirty="0">
                <a:latin typeface="Klavika Regular" pitchFamily="34" charset="0"/>
              </a:rPr>
              <a:t>Subdivision B: Toxic </a:t>
            </a:r>
            <a:r>
              <a:rPr lang="en-CA" dirty="0" smtClean="0">
                <a:latin typeface="Klavika Regular" pitchFamily="34" charset="0"/>
              </a:rPr>
              <a:t>material</a:t>
            </a:r>
          </a:p>
          <a:p>
            <a:pPr lvl="1">
              <a:defRPr/>
            </a:pPr>
            <a:endParaRPr lang="en-CA" dirty="0">
              <a:latin typeface="Klavika Regular" pitchFamily="34" charset="0"/>
            </a:endParaRPr>
          </a:p>
          <a:p>
            <a:pPr>
              <a:defRPr/>
            </a:pPr>
            <a:r>
              <a:rPr lang="en-CA" sz="2000" dirty="0">
                <a:latin typeface="Klavika Regular" pitchFamily="34" charset="0"/>
              </a:rPr>
              <a:t> Characteristics</a:t>
            </a:r>
          </a:p>
          <a:p>
            <a:pPr lvl="1">
              <a:defRPr/>
            </a:pPr>
            <a:r>
              <a:rPr lang="en-CA" dirty="0">
                <a:latin typeface="Klavika Regular" pitchFamily="34" charset="0"/>
              </a:rPr>
              <a:t>Materials which have harmful effects after repeated exposures over long periods of </a:t>
            </a:r>
            <a:r>
              <a:rPr lang="en-CA" dirty="0" smtClean="0">
                <a:latin typeface="Klavika Regular" pitchFamily="34" charset="0"/>
              </a:rPr>
              <a:t>time</a:t>
            </a:r>
          </a:p>
          <a:p>
            <a:pPr lvl="1">
              <a:defRPr/>
            </a:pPr>
            <a:endParaRPr lang="en-CA" dirty="0">
              <a:latin typeface="Klavika Regular" pitchFamily="34" charset="0"/>
            </a:endParaRPr>
          </a:p>
          <a:p>
            <a:pPr>
              <a:defRPr/>
            </a:pPr>
            <a:r>
              <a:rPr lang="en-CA" sz="2000" dirty="0">
                <a:latin typeface="Klavika Regular" pitchFamily="34" charset="0"/>
              </a:rPr>
              <a:t>Hazards</a:t>
            </a:r>
          </a:p>
          <a:p>
            <a:pPr lvl="1">
              <a:defRPr/>
            </a:pPr>
            <a:r>
              <a:rPr lang="en-CA" dirty="0">
                <a:latin typeface="Klavika Regular" pitchFamily="34" charset="0"/>
              </a:rPr>
              <a:t>May cause death or permanent injury</a:t>
            </a:r>
          </a:p>
          <a:p>
            <a:pPr lvl="1">
              <a:defRPr/>
            </a:pPr>
            <a:r>
              <a:rPr lang="en-CA" dirty="0">
                <a:latin typeface="Klavika Regular" pitchFamily="34" charset="0"/>
              </a:rPr>
              <a:t>May cause organ damage, cancer, birth defects, or sterility</a:t>
            </a:r>
          </a:p>
          <a:p>
            <a:pPr lvl="1">
              <a:defRPr/>
            </a:pPr>
            <a:r>
              <a:rPr lang="en-CA" dirty="0">
                <a:latin typeface="Klavika Regular" pitchFamily="34" charset="0"/>
              </a:rPr>
              <a:t>May lead to sensitization or </a:t>
            </a:r>
            <a:r>
              <a:rPr lang="en-CA" dirty="0" smtClean="0">
                <a:latin typeface="Klavika Regular" pitchFamily="34" charset="0"/>
              </a:rPr>
              <a:t>allergies</a:t>
            </a:r>
          </a:p>
          <a:p>
            <a:pPr lvl="1">
              <a:defRPr/>
            </a:pPr>
            <a:endParaRPr lang="en-CA" dirty="0" smtClean="0">
              <a:latin typeface="Klavika Regular" pitchFamily="34" charset="0"/>
            </a:endParaRPr>
          </a:p>
          <a:p>
            <a:pPr>
              <a:defRPr/>
            </a:pPr>
            <a:r>
              <a:rPr lang="en-CA" sz="2000" dirty="0">
                <a:latin typeface="Klavika Regular" pitchFamily="34" charset="0"/>
              </a:rPr>
              <a:t>Handling and Use</a:t>
            </a:r>
          </a:p>
          <a:p>
            <a:pPr lvl="1">
              <a:defRPr/>
            </a:pPr>
            <a:r>
              <a:rPr lang="en-CA" dirty="0">
                <a:latin typeface="Klavika Regular" pitchFamily="34" charset="0"/>
              </a:rPr>
              <a:t>Avoid skin and eye contact</a:t>
            </a:r>
          </a:p>
          <a:p>
            <a:pPr lvl="1">
              <a:defRPr/>
            </a:pPr>
            <a:r>
              <a:rPr lang="en-CA" dirty="0">
                <a:latin typeface="Klavika Regular" pitchFamily="34" charset="0"/>
              </a:rPr>
              <a:t>Minimize vapor exposure</a:t>
            </a:r>
          </a:p>
          <a:p>
            <a:pPr lvl="1">
              <a:defRPr/>
            </a:pPr>
            <a:r>
              <a:rPr lang="en-CA" dirty="0">
                <a:latin typeface="Klavika Regular" pitchFamily="34" charset="0"/>
              </a:rPr>
              <a:t>Wear the recommended personal protective equipment</a:t>
            </a:r>
          </a:p>
          <a:p>
            <a:pPr lvl="1">
              <a:defRPr/>
            </a:pPr>
            <a:r>
              <a:rPr lang="en-CA" dirty="0">
                <a:latin typeface="Klavika Regular" pitchFamily="34" charset="0"/>
              </a:rPr>
              <a:t>Wash hands after </a:t>
            </a:r>
            <a:r>
              <a:rPr lang="en-CA" dirty="0" smtClean="0">
                <a:latin typeface="Klavika Regular" pitchFamily="34" charset="0"/>
              </a:rPr>
              <a:t>handling</a:t>
            </a:r>
          </a:p>
          <a:p>
            <a:pPr lvl="1">
              <a:defRPr/>
            </a:pPr>
            <a:endParaRPr lang="en-CA" dirty="0">
              <a:latin typeface="Klavika Regular" pitchFamily="34" charset="0"/>
            </a:endParaRPr>
          </a:p>
          <a:p>
            <a:pPr>
              <a:defRPr/>
            </a:pPr>
            <a:r>
              <a:rPr lang="en-CA" sz="2000" dirty="0">
                <a:latin typeface="Klavika Regular" pitchFamily="34" charset="0"/>
              </a:rPr>
              <a:t>Examples</a:t>
            </a:r>
          </a:p>
          <a:p>
            <a:pPr lvl="1">
              <a:defRPr/>
            </a:pPr>
            <a:r>
              <a:rPr lang="en-CA" dirty="0">
                <a:latin typeface="Klavika Regular" pitchFamily="34" charset="0"/>
              </a:rPr>
              <a:t>Asbestos</a:t>
            </a:r>
          </a:p>
          <a:p>
            <a:pPr lvl="1">
              <a:defRPr/>
            </a:pPr>
            <a:r>
              <a:rPr lang="en-CA" dirty="0" smtClean="0">
                <a:latin typeface="Klavika Regular" pitchFamily="34" charset="0"/>
              </a:rPr>
              <a:t>Benzene</a:t>
            </a:r>
            <a:endParaRPr lang="en-CA" dirty="0">
              <a:latin typeface="Klavika Regular" pitchFamily="34" charset="0"/>
            </a:endParaRPr>
          </a:p>
          <a:p>
            <a:endParaRPr lang="en-CA" dirty="0">
              <a:latin typeface="Klavika Regular" pitchFamily="34" charset="0"/>
            </a:endParaRPr>
          </a:p>
        </p:txBody>
      </p:sp>
      <p:pic>
        <p:nvPicPr>
          <p:cNvPr id="5" name="Picture 4" descr="C:\Documents and Settings\Reineke\My Documents\Occupational Hygiene Resources\Risk Analysis\WHMIS\Class D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5085184"/>
            <a:ext cx="1221440"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Documents and Settings\Reineke\My Documents\Occupational Hygiene Resources\Risk Analysis\WHMIS\Class D 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240" y="5094461"/>
            <a:ext cx="1221440"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0317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ctr"/>
            <a:r>
              <a:rPr lang="en-CA" sz="3800" dirty="0" smtClean="0">
                <a:latin typeface="Klavika Regular" pitchFamily="34" charset="0"/>
              </a:rPr>
              <a:t>Class D-3: Poisonous and Infectious </a:t>
            </a:r>
            <a:endParaRPr lang="en-CA" sz="3800" dirty="0">
              <a:latin typeface="Klavika Regular" pitchFamily="34" charset="0"/>
            </a:endParaRPr>
          </a:p>
        </p:txBody>
      </p:sp>
      <p:sp>
        <p:nvSpPr>
          <p:cNvPr id="3" name="Content Placeholder 2"/>
          <p:cNvSpPr>
            <a:spLocks noGrp="1"/>
          </p:cNvSpPr>
          <p:nvPr>
            <p:ph sz="quarter" idx="10"/>
          </p:nvPr>
        </p:nvSpPr>
        <p:spPr/>
        <p:txBody>
          <a:bodyPr>
            <a:normAutofit lnSpcReduction="10000"/>
          </a:bodyPr>
          <a:lstStyle/>
          <a:p>
            <a:pPr>
              <a:defRPr/>
            </a:pPr>
            <a:r>
              <a:rPr lang="en-CA" sz="1400" dirty="0">
                <a:latin typeface="Klavika Regular" pitchFamily="34" charset="0"/>
              </a:rPr>
              <a:t>Division 3: Biohazardous infectious </a:t>
            </a:r>
            <a:r>
              <a:rPr lang="en-CA" sz="1400" dirty="0" smtClean="0">
                <a:latin typeface="Klavika Regular" pitchFamily="34" charset="0"/>
              </a:rPr>
              <a:t>material</a:t>
            </a:r>
          </a:p>
          <a:p>
            <a:pPr>
              <a:defRPr/>
            </a:pPr>
            <a:endParaRPr lang="en-CA" sz="1400" dirty="0">
              <a:latin typeface="Klavika Regular" pitchFamily="34" charset="0"/>
            </a:endParaRPr>
          </a:p>
          <a:p>
            <a:pPr>
              <a:defRPr/>
            </a:pPr>
            <a:r>
              <a:rPr lang="en-CA" sz="1400" dirty="0">
                <a:latin typeface="Klavika Regular" pitchFamily="34" charset="0"/>
              </a:rPr>
              <a:t>Characteristics</a:t>
            </a:r>
          </a:p>
          <a:p>
            <a:pPr lvl="1">
              <a:defRPr/>
            </a:pPr>
            <a:r>
              <a:rPr lang="en-CA" sz="1400" dirty="0">
                <a:latin typeface="Klavika Regular" pitchFamily="34" charset="0"/>
              </a:rPr>
              <a:t>Infectious agents or biological toxins resulting in serious disease or </a:t>
            </a:r>
            <a:r>
              <a:rPr lang="en-CA" sz="1400" dirty="0" smtClean="0">
                <a:latin typeface="Klavika Regular" pitchFamily="34" charset="0"/>
              </a:rPr>
              <a:t>death</a:t>
            </a:r>
          </a:p>
          <a:p>
            <a:pPr lvl="1">
              <a:defRPr/>
            </a:pPr>
            <a:endParaRPr lang="en-CA" sz="1400" dirty="0">
              <a:latin typeface="Klavika Regular" pitchFamily="34" charset="0"/>
            </a:endParaRPr>
          </a:p>
          <a:p>
            <a:pPr>
              <a:defRPr/>
            </a:pPr>
            <a:r>
              <a:rPr lang="en-CA" sz="1400" dirty="0">
                <a:latin typeface="Klavika Regular" pitchFamily="34" charset="0"/>
              </a:rPr>
              <a:t>Hazards</a:t>
            </a:r>
          </a:p>
          <a:p>
            <a:pPr lvl="1">
              <a:defRPr/>
            </a:pPr>
            <a:r>
              <a:rPr lang="en-CA" sz="1400" dirty="0">
                <a:latin typeface="Klavika Regular" pitchFamily="34" charset="0"/>
              </a:rPr>
              <a:t>May cause serious disease resulting in illness or </a:t>
            </a:r>
            <a:r>
              <a:rPr lang="en-CA" sz="1400" dirty="0" smtClean="0">
                <a:latin typeface="Klavika Regular" pitchFamily="34" charset="0"/>
              </a:rPr>
              <a:t>death</a:t>
            </a:r>
          </a:p>
          <a:p>
            <a:pPr lvl="1">
              <a:defRPr/>
            </a:pPr>
            <a:endParaRPr lang="en-CA" sz="1400" dirty="0" smtClean="0">
              <a:latin typeface="Klavika Regular" pitchFamily="34" charset="0"/>
            </a:endParaRPr>
          </a:p>
          <a:p>
            <a:pPr>
              <a:defRPr/>
            </a:pPr>
            <a:r>
              <a:rPr lang="en-CA" sz="1400" dirty="0" smtClean="0">
                <a:latin typeface="Klavika Regular" pitchFamily="34" charset="0"/>
              </a:rPr>
              <a:t>Handling and Use</a:t>
            </a:r>
            <a:endParaRPr lang="en-CA" sz="1400" dirty="0">
              <a:latin typeface="Klavika Regular" pitchFamily="34" charset="0"/>
            </a:endParaRPr>
          </a:p>
          <a:p>
            <a:pPr lvl="1">
              <a:defRPr/>
            </a:pPr>
            <a:r>
              <a:rPr lang="en-CA" sz="1400" dirty="0" smtClean="0">
                <a:latin typeface="Klavika Regular" pitchFamily="34" charset="0"/>
              </a:rPr>
              <a:t>Work with materials in designated area (</a:t>
            </a:r>
            <a:r>
              <a:rPr lang="en-CA" sz="1400" dirty="0" err="1" smtClean="0">
                <a:latin typeface="Klavika Regular" pitchFamily="34" charset="0"/>
              </a:rPr>
              <a:t>ie</a:t>
            </a:r>
            <a:r>
              <a:rPr lang="en-CA" sz="1400" dirty="0" smtClean="0">
                <a:latin typeface="Klavika Regular" pitchFamily="34" charset="0"/>
              </a:rPr>
              <a:t>. Biosafety cabinet)</a:t>
            </a:r>
          </a:p>
          <a:p>
            <a:pPr lvl="1">
              <a:defRPr/>
            </a:pPr>
            <a:r>
              <a:rPr lang="en-CA" sz="1400" dirty="0" smtClean="0">
                <a:latin typeface="Klavika Regular" pitchFamily="34" charset="0"/>
              </a:rPr>
              <a:t>Disinfect area after cleaning</a:t>
            </a:r>
          </a:p>
          <a:p>
            <a:pPr lvl="1">
              <a:defRPr/>
            </a:pPr>
            <a:r>
              <a:rPr lang="en-CA" sz="1400" dirty="0" smtClean="0">
                <a:latin typeface="Klavika Regular" pitchFamily="34" charset="0"/>
              </a:rPr>
              <a:t>Wash hands after handling</a:t>
            </a:r>
          </a:p>
          <a:p>
            <a:pPr lvl="1">
              <a:defRPr/>
            </a:pPr>
            <a:r>
              <a:rPr lang="en-CA" sz="1400" dirty="0" smtClean="0">
                <a:latin typeface="Klavika Regular" pitchFamily="34" charset="0"/>
              </a:rPr>
              <a:t>Wear proper personal protective equipment</a:t>
            </a:r>
          </a:p>
          <a:p>
            <a:pPr lvl="1">
              <a:defRPr/>
            </a:pPr>
            <a:endParaRPr lang="en-CA" sz="1400" dirty="0">
              <a:latin typeface="Klavika Regular" pitchFamily="34" charset="0"/>
            </a:endParaRPr>
          </a:p>
          <a:p>
            <a:pPr>
              <a:defRPr/>
            </a:pPr>
            <a:r>
              <a:rPr lang="en-CA" sz="1400" dirty="0" smtClean="0">
                <a:latin typeface="Klavika Regular" pitchFamily="34" charset="0"/>
              </a:rPr>
              <a:t>Examples</a:t>
            </a:r>
            <a:endParaRPr lang="en-CA" sz="1400" dirty="0">
              <a:latin typeface="Klavika Regular" pitchFamily="34" charset="0"/>
            </a:endParaRPr>
          </a:p>
          <a:p>
            <a:pPr lvl="1">
              <a:defRPr/>
            </a:pPr>
            <a:r>
              <a:rPr lang="en-CA" sz="1400" dirty="0" smtClean="0">
                <a:latin typeface="Klavika Regular" pitchFamily="34" charset="0"/>
              </a:rPr>
              <a:t>E. Coli</a:t>
            </a:r>
          </a:p>
          <a:p>
            <a:pPr lvl="1">
              <a:defRPr/>
            </a:pPr>
            <a:r>
              <a:rPr lang="en-CA" sz="1400" dirty="0" smtClean="0">
                <a:latin typeface="Klavika Regular" pitchFamily="34" charset="0"/>
              </a:rPr>
              <a:t>Tissues</a:t>
            </a:r>
          </a:p>
          <a:p>
            <a:pPr lvl="1">
              <a:defRPr/>
            </a:pPr>
            <a:r>
              <a:rPr lang="en-CA" sz="1400" dirty="0" smtClean="0">
                <a:latin typeface="Klavika Regular" pitchFamily="34" charset="0"/>
              </a:rPr>
              <a:t>Viruses</a:t>
            </a:r>
          </a:p>
          <a:p>
            <a:pPr lvl="1">
              <a:defRPr/>
            </a:pPr>
            <a:endParaRPr lang="en-CA" dirty="0"/>
          </a:p>
          <a:p>
            <a:endParaRPr lang="en-CA" dirty="0">
              <a:latin typeface="Klavika Regular" pitchFamily="34" charset="0"/>
            </a:endParaRPr>
          </a:p>
        </p:txBody>
      </p:sp>
      <p:pic>
        <p:nvPicPr>
          <p:cNvPr id="5" name="Picture 4" descr="C:\Documents and Settings\Reineke\My Documents\Occupational Hygiene Resources\Risk Analysis\WHMIS\Class D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5085184"/>
            <a:ext cx="1221440"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C:\Documents and Settings\Reineke\My Documents\Occupational Hygiene Resources\Risk Analysis\WHMIS\Class D 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240" y="5085184"/>
            <a:ext cx="1224136"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3997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ctr"/>
            <a:r>
              <a:rPr lang="en-CA" sz="3800" dirty="0" smtClean="0">
                <a:latin typeface="Klavika Regular" pitchFamily="34" charset="0"/>
              </a:rPr>
              <a:t>Class E: Corrosive Material</a:t>
            </a:r>
            <a:endParaRPr lang="en-CA" sz="3800" dirty="0">
              <a:latin typeface="Klavika Regular" pitchFamily="34" charset="0"/>
            </a:endParaRPr>
          </a:p>
        </p:txBody>
      </p:sp>
      <p:sp>
        <p:nvSpPr>
          <p:cNvPr id="3" name="Content Placeholder 2"/>
          <p:cNvSpPr>
            <a:spLocks noGrp="1"/>
          </p:cNvSpPr>
          <p:nvPr>
            <p:ph sz="quarter" idx="10"/>
          </p:nvPr>
        </p:nvSpPr>
        <p:spPr/>
        <p:txBody>
          <a:bodyPr>
            <a:normAutofit/>
          </a:bodyPr>
          <a:lstStyle/>
          <a:p>
            <a:r>
              <a:rPr lang="en-CA" altLang="en-US" sz="1400" dirty="0">
                <a:latin typeface="Klavika Regular" pitchFamily="34" charset="0"/>
              </a:rPr>
              <a:t>Characteristics</a:t>
            </a:r>
          </a:p>
          <a:p>
            <a:pPr lvl="1"/>
            <a:r>
              <a:rPr lang="en-CA" altLang="en-US" sz="1400" dirty="0">
                <a:latin typeface="Klavika Regular" pitchFamily="34" charset="0"/>
              </a:rPr>
              <a:t>Materials that will erode metals or destroy </a:t>
            </a:r>
            <a:r>
              <a:rPr lang="en-CA" altLang="en-US" sz="1400" dirty="0" smtClean="0">
                <a:latin typeface="Klavika Regular" pitchFamily="34" charset="0"/>
              </a:rPr>
              <a:t>tissues</a:t>
            </a:r>
          </a:p>
          <a:p>
            <a:pPr lvl="1"/>
            <a:endParaRPr lang="en-CA" altLang="en-US" sz="1400" dirty="0">
              <a:latin typeface="Klavika Regular" pitchFamily="34" charset="0"/>
            </a:endParaRPr>
          </a:p>
          <a:p>
            <a:r>
              <a:rPr lang="en-CA" altLang="en-US" sz="1400" dirty="0">
                <a:latin typeface="Klavika Regular" pitchFamily="34" charset="0"/>
              </a:rPr>
              <a:t>Hazards</a:t>
            </a:r>
          </a:p>
          <a:p>
            <a:pPr lvl="1"/>
            <a:r>
              <a:rPr lang="en-CA" altLang="en-US" sz="1400" dirty="0">
                <a:latin typeface="Klavika Regular" pitchFamily="34" charset="0"/>
              </a:rPr>
              <a:t>Will burn human tissue upon contact</a:t>
            </a:r>
          </a:p>
          <a:p>
            <a:pPr lvl="1"/>
            <a:r>
              <a:rPr lang="en-CA" altLang="en-US" sz="1400" dirty="0">
                <a:latin typeface="Klavika Regular" pitchFamily="34" charset="0"/>
              </a:rPr>
              <a:t>Can corrode laboratory materials, in particular </a:t>
            </a:r>
            <a:r>
              <a:rPr lang="en-CA" altLang="en-US" sz="1400" dirty="0" smtClean="0">
                <a:latin typeface="Klavika Regular" pitchFamily="34" charset="0"/>
              </a:rPr>
              <a:t>metals</a:t>
            </a:r>
          </a:p>
          <a:p>
            <a:pPr lvl="1"/>
            <a:endParaRPr lang="en-CA" altLang="en-US" sz="1400" dirty="0">
              <a:latin typeface="Klavika Regular" pitchFamily="34" charset="0"/>
            </a:endParaRPr>
          </a:p>
          <a:p>
            <a:r>
              <a:rPr lang="en-CA" altLang="en-US" sz="1400" dirty="0">
                <a:latin typeface="Klavika Regular" pitchFamily="34" charset="0"/>
              </a:rPr>
              <a:t>Handling and Use</a:t>
            </a:r>
          </a:p>
          <a:p>
            <a:pPr lvl="1"/>
            <a:r>
              <a:rPr lang="en-CA" altLang="en-US" sz="1400" dirty="0">
                <a:latin typeface="Klavika Regular" pitchFamily="34" charset="0"/>
              </a:rPr>
              <a:t>Store acids and bases separately</a:t>
            </a:r>
          </a:p>
          <a:p>
            <a:pPr lvl="1"/>
            <a:r>
              <a:rPr lang="en-CA" altLang="en-US" sz="1400" dirty="0">
                <a:latin typeface="Klavika Regular" pitchFamily="34" charset="0"/>
              </a:rPr>
              <a:t>Store chemicals in non-corroding containers</a:t>
            </a:r>
          </a:p>
          <a:p>
            <a:pPr lvl="1"/>
            <a:r>
              <a:rPr lang="en-CA" altLang="en-US" sz="1400" dirty="0">
                <a:latin typeface="Klavika Regular" pitchFamily="34" charset="0"/>
              </a:rPr>
              <a:t>When possible, work in a </a:t>
            </a:r>
            <a:r>
              <a:rPr lang="en-CA" altLang="en-US" sz="1400" dirty="0" smtClean="0">
                <a:latin typeface="Klavika Regular" pitchFamily="34" charset="0"/>
              </a:rPr>
              <a:t>fume hood</a:t>
            </a:r>
            <a:endParaRPr lang="en-CA" altLang="en-US" sz="1400" dirty="0">
              <a:latin typeface="Klavika Regular" pitchFamily="34" charset="0"/>
            </a:endParaRPr>
          </a:p>
          <a:p>
            <a:pPr lvl="1"/>
            <a:r>
              <a:rPr lang="en-CA" altLang="en-US" sz="1400" dirty="0">
                <a:latin typeface="Klavika Regular" pitchFamily="34" charset="0"/>
              </a:rPr>
              <a:t>Wear recommended personal protective </a:t>
            </a:r>
            <a:r>
              <a:rPr lang="en-CA" altLang="en-US" sz="1400" dirty="0" smtClean="0">
                <a:latin typeface="Klavika Regular" pitchFamily="34" charset="0"/>
              </a:rPr>
              <a:t>equipment</a:t>
            </a:r>
          </a:p>
          <a:p>
            <a:pPr lvl="1"/>
            <a:endParaRPr lang="en-CA" altLang="en-US" sz="1400" dirty="0">
              <a:latin typeface="Klavika Regular" pitchFamily="34" charset="0"/>
            </a:endParaRPr>
          </a:p>
          <a:p>
            <a:r>
              <a:rPr lang="en-CA" altLang="en-US" sz="1400" dirty="0">
                <a:latin typeface="Klavika Regular" pitchFamily="34" charset="0"/>
              </a:rPr>
              <a:t>Examples</a:t>
            </a:r>
          </a:p>
          <a:p>
            <a:pPr lvl="1"/>
            <a:r>
              <a:rPr lang="en-CA" altLang="en-US" sz="1400" dirty="0">
                <a:latin typeface="Klavika Regular" pitchFamily="34" charset="0"/>
              </a:rPr>
              <a:t>Strong acids and bases</a:t>
            </a:r>
          </a:p>
          <a:p>
            <a:pPr lvl="1"/>
            <a:r>
              <a:rPr lang="en-CA" altLang="en-US" sz="1400" dirty="0">
                <a:latin typeface="Klavika Regular" pitchFamily="34" charset="0"/>
              </a:rPr>
              <a:t>Hydrogen Fluoride</a:t>
            </a:r>
          </a:p>
          <a:p>
            <a:pPr lvl="1">
              <a:defRPr/>
            </a:pPr>
            <a:endParaRPr lang="en-CA" dirty="0"/>
          </a:p>
          <a:p>
            <a:endParaRPr lang="en-CA" dirty="0">
              <a:latin typeface="Klavika Regular" pitchFamily="34" charset="0"/>
            </a:endParaRPr>
          </a:p>
        </p:txBody>
      </p:sp>
      <p:pic>
        <p:nvPicPr>
          <p:cNvPr id="5" name="Picture 4" descr="C:\Documents and Settings\Reineke\My Documents\Occupational Hygiene Resources\Risk Analysis\WHMIS\Class D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5085184"/>
            <a:ext cx="1221440"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Documents and Settings\Reineke\My Documents\Occupational Hygiene Resources\Risk Analysis\WHMIS\Class 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1409" y="5054353"/>
            <a:ext cx="1254967" cy="1254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4631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ctr"/>
            <a:r>
              <a:rPr lang="en-CA" sz="3800" dirty="0" smtClean="0">
                <a:latin typeface="Klavika Regular" pitchFamily="34" charset="0"/>
              </a:rPr>
              <a:t>Class F: Dangerously Reactive</a:t>
            </a:r>
            <a:endParaRPr lang="en-CA" sz="3800" dirty="0">
              <a:latin typeface="Klavika Regular" pitchFamily="34" charset="0"/>
            </a:endParaRPr>
          </a:p>
        </p:txBody>
      </p:sp>
      <p:sp>
        <p:nvSpPr>
          <p:cNvPr id="3" name="Content Placeholder 2"/>
          <p:cNvSpPr>
            <a:spLocks noGrp="1"/>
          </p:cNvSpPr>
          <p:nvPr>
            <p:ph sz="quarter" idx="10"/>
          </p:nvPr>
        </p:nvSpPr>
        <p:spPr/>
        <p:txBody>
          <a:bodyPr>
            <a:normAutofit fontScale="92500" lnSpcReduction="20000"/>
          </a:bodyPr>
          <a:lstStyle/>
          <a:p>
            <a:r>
              <a:rPr lang="en-CA" altLang="en-US" sz="1500" dirty="0">
                <a:latin typeface="Klavika Regular" pitchFamily="34" charset="0"/>
              </a:rPr>
              <a:t>Characteristics</a:t>
            </a:r>
          </a:p>
          <a:p>
            <a:pPr lvl="1"/>
            <a:r>
              <a:rPr lang="en-CA" altLang="en-US" sz="1500" dirty="0">
                <a:latin typeface="Klavika Regular" pitchFamily="34" charset="0"/>
              </a:rPr>
              <a:t>Materials may undergo unexpected reactions under certain </a:t>
            </a:r>
            <a:r>
              <a:rPr lang="en-CA" altLang="en-US" sz="1500" dirty="0" smtClean="0">
                <a:latin typeface="Klavika Regular" pitchFamily="34" charset="0"/>
              </a:rPr>
              <a:t>conditions</a:t>
            </a:r>
          </a:p>
          <a:p>
            <a:pPr lvl="1"/>
            <a:endParaRPr lang="en-CA" altLang="en-US" sz="1500" dirty="0">
              <a:latin typeface="Klavika Regular" pitchFamily="34" charset="0"/>
            </a:endParaRPr>
          </a:p>
          <a:p>
            <a:r>
              <a:rPr lang="en-CA" altLang="en-US" sz="1500" dirty="0">
                <a:latin typeface="Klavika Regular" pitchFamily="34" charset="0"/>
              </a:rPr>
              <a:t>Hazards</a:t>
            </a:r>
          </a:p>
          <a:p>
            <a:pPr lvl="1"/>
            <a:r>
              <a:rPr lang="en-CA" altLang="en-US" sz="1500" dirty="0">
                <a:latin typeface="Klavika Regular" pitchFamily="34" charset="0"/>
              </a:rPr>
              <a:t>May be chemically unstable</a:t>
            </a:r>
          </a:p>
          <a:p>
            <a:pPr lvl="1"/>
            <a:r>
              <a:rPr lang="en-CA" altLang="en-US" sz="1500" dirty="0">
                <a:latin typeface="Klavika Regular" pitchFamily="34" charset="0"/>
              </a:rPr>
              <a:t>May vigorously polymerize</a:t>
            </a:r>
          </a:p>
          <a:p>
            <a:pPr lvl="1"/>
            <a:r>
              <a:rPr lang="en-CA" altLang="en-US" sz="1500" dirty="0">
                <a:latin typeface="Klavika Regular" pitchFamily="34" charset="0"/>
              </a:rPr>
              <a:t>May react with water to release a toxic or flammable gas</a:t>
            </a:r>
          </a:p>
          <a:p>
            <a:pPr lvl="1"/>
            <a:r>
              <a:rPr lang="en-CA" altLang="en-US" sz="1500" dirty="0">
                <a:latin typeface="Klavika Regular" pitchFamily="34" charset="0"/>
              </a:rPr>
              <a:t>May explode if exposed to heat or shock</a:t>
            </a:r>
          </a:p>
          <a:p>
            <a:pPr lvl="1"/>
            <a:r>
              <a:rPr lang="en-CA" altLang="en-US" sz="1500" dirty="0">
                <a:latin typeface="Klavika Regular" pitchFamily="34" charset="0"/>
              </a:rPr>
              <a:t>May burn </a:t>
            </a:r>
            <a:r>
              <a:rPr lang="en-CA" altLang="en-US" sz="1500" dirty="0" smtClean="0">
                <a:latin typeface="Klavika Regular" pitchFamily="34" charset="0"/>
              </a:rPr>
              <a:t>unexpectedly</a:t>
            </a:r>
          </a:p>
          <a:p>
            <a:pPr lvl="1"/>
            <a:endParaRPr lang="en-CA" altLang="en-US" sz="1500" dirty="0">
              <a:latin typeface="Klavika Regular" pitchFamily="34" charset="0"/>
            </a:endParaRPr>
          </a:p>
          <a:p>
            <a:r>
              <a:rPr lang="en-CA" altLang="en-US" sz="1500" dirty="0">
                <a:latin typeface="Klavika Regular" pitchFamily="34" charset="0"/>
              </a:rPr>
              <a:t>Handling and Use</a:t>
            </a:r>
          </a:p>
          <a:p>
            <a:pPr lvl="1"/>
            <a:r>
              <a:rPr lang="en-CA" altLang="en-US" sz="1500" dirty="0">
                <a:latin typeface="Klavika Regular" pitchFamily="34" charset="0"/>
              </a:rPr>
              <a:t>Follow MSDS recommendations for storage and use</a:t>
            </a:r>
          </a:p>
          <a:p>
            <a:pPr lvl="1"/>
            <a:r>
              <a:rPr lang="en-CA" altLang="en-US" sz="1500" dirty="0">
                <a:latin typeface="Klavika Regular" pitchFamily="34" charset="0"/>
              </a:rPr>
              <a:t>Wear recommended personal protective equipment</a:t>
            </a:r>
          </a:p>
          <a:p>
            <a:pPr lvl="1"/>
            <a:r>
              <a:rPr lang="en-CA" altLang="en-US" sz="1500" dirty="0">
                <a:latin typeface="Klavika Regular" pitchFamily="34" charset="0"/>
              </a:rPr>
              <a:t>Examine storage containers frequently</a:t>
            </a:r>
          </a:p>
          <a:p>
            <a:pPr lvl="1"/>
            <a:r>
              <a:rPr lang="en-CA" altLang="en-US" sz="1500" dirty="0">
                <a:latin typeface="Klavika Regular" pitchFamily="34" charset="0"/>
              </a:rPr>
              <a:t>Store and transport </a:t>
            </a:r>
            <a:r>
              <a:rPr lang="en-CA" altLang="en-US" sz="1500" dirty="0" smtClean="0">
                <a:latin typeface="Klavika Regular" pitchFamily="34" charset="0"/>
              </a:rPr>
              <a:t>securely</a:t>
            </a:r>
          </a:p>
          <a:p>
            <a:pPr lvl="1"/>
            <a:endParaRPr lang="en-CA" altLang="en-US" sz="1500" dirty="0">
              <a:latin typeface="Klavika Regular" pitchFamily="34" charset="0"/>
            </a:endParaRPr>
          </a:p>
          <a:p>
            <a:r>
              <a:rPr lang="en-CA" altLang="en-US" sz="1500" dirty="0">
                <a:latin typeface="Klavika Regular" pitchFamily="34" charset="0"/>
              </a:rPr>
              <a:t>Examples</a:t>
            </a:r>
          </a:p>
          <a:p>
            <a:pPr lvl="1"/>
            <a:r>
              <a:rPr lang="en-CA" altLang="en-US" sz="1500" dirty="0" err="1">
                <a:latin typeface="Klavika Regular" pitchFamily="34" charset="0"/>
              </a:rPr>
              <a:t>Azides</a:t>
            </a:r>
            <a:endParaRPr lang="en-CA" altLang="en-US" sz="1500" dirty="0">
              <a:latin typeface="Klavika Regular" pitchFamily="34" charset="0"/>
            </a:endParaRPr>
          </a:p>
          <a:p>
            <a:pPr lvl="1"/>
            <a:r>
              <a:rPr lang="en-CA" altLang="en-US" sz="1500" dirty="0">
                <a:latin typeface="Klavika Regular" pitchFamily="34" charset="0"/>
              </a:rPr>
              <a:t>Hydrazine</a:t>
            </a:r>
          </a:p>
          <a:p>
            <a:pPr lvl="1"/>
            <a:r>
              <a:rPr lang="en-CA" altLang="en-US" sz="1500" dirty="0">
                <a:latin typeface="Klavika Regular" pitchFamily="34" charset="0"/>
              </a:rPr>
              <a:t>Ether</a:t>
            </a:r>
          </a:p>
          <a:p>
            <a:pPr lvl="1">
              <a:defRPr/>
            </a:pPr>
            <a:endParaRPr lang="en-CA" dirty="0"/>
          </a:p>
          <a:p>
            <a:endParaRPr lang="en-CA" dirty="0">
              <a:latin typeface="Klavika Regular" pitchFamily="34" charset="0"/>
            </a:endParaRPr>
          </a:p>
        </p:txBody>
      </p:sp>
      <p:pic>
        <p:nvPicPr>
          <p:cNvPr id="5" name="Picture 4" descr="C:\Documents and Settings\Reineke\My Documents\Occupational Hygiene Resources\Risk Analysis\WHMIS\Class D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5085184"/>
            <a:ext cx="1221440"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C:\Documents and Settings\Reineke\My Documents\Occupational Hygiene Resources\Risk Analysis\WHMIS\Class F.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240" y="5085184"/>
            <a:ext cx="1224136"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2277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ctr"/>
            <a:r>
              <a:rPr lang="en-CA" sz="3800" dirty="0" smtClean="0">
                <a:latin typeface="Klavika Regular" pitchFamily="34" charset="0"/>
              </a:rPr>
              <a:t>Identification: Labels/Hazard Symbols </a:t>
            </a:r>
            <a:endParaRPr lang="en-CA" sz="3800" dirty="0">
              <a:latin typeface="Klavika Regular" pitchFamily="34" charset="0"/>
            </a:endParaRPr>
          </a:p>
        </p:txBody>
      </p:sp>
      <p:sp>
        <p:nvSpPr>
          <p:cNvPr id="3" name="Content Placeholder 2"/>
          <p:cNvSpPr>
            <a:spLocks noGrp="1"/>
          </p:cNvSpPr>
          <p:nvPr>
            <p:ph sz="quarter" idx="10"/>
          </p:nvPr>
        </p:nvSpPr>
        <p:spPr/>
        <p:txBody>
          <a:bodyPr>
            <a:normAutofit/>
          </a:bodyPr>
          <a:lstStyle/>
          <a:p>
            <a:pPr fontAlgn="ctr"/>
            <a:r>
              <a:rPr lang="en-CA" sz="1500" dirty="0" smtClean="0">
                <a:latin typeface="Klavika Regular" pitchFamily="34" charset="0"/>
              </a:rPr>
              <a:t>Labels </a:t>
            </a:r>
            <a:r>
              <a:rPr lang="en-CA" sz="1500" dirty="0">
                <a:latin typeface="Klavika Regular" pitchFamily="34" charset="0"/>
              </a:rPr>
              <a:t>are the first identification to the user that a substance is a WHMIS controlled product. </a:t>
            </a:r>
            <a:endParaRPr lang="en-CA" sz="1500" dirty="0" smtClean="0">
              <a:latin typeface="Klavika Regular" pitchFamily="34" charset="0"/>
            </a:endParaRPr>
          </a:p>
          <a:p>
            <a:pPr fontAlgn="ctr"/>
            <a:endParaRPr lang="en-CA" sz="1500" dirty="0">
              <a:latin typeface="Klavika Regular" pitchFamily="34" charset="0"/>
            </a:endParaRPr>
          </a:p>
          <a:p>
            <a:pPr fontAlgn="ctr"/>
            <a:r>
              <a:rPr lang="en-CA" sz="1500" dirty="0">
                <a:latin typeface="Klavika Regular" pitchFamily="34" charset="0"/>
              </a:rPr>
              <a:t>Labels must be: </a:t>
            </a:r>
          </a:p>
          <a:p>
            <a:pPr lvl="1" fontAlgn="ctr"/>
            <a:r>
              <a:rPr lang="en-CA" sz="1500" dirty="0">
                <a:latin typeface="Klavika Regular" pitchFamily="34" charset="0"/>
              </a:rPr>
              <a:t>Visible in normal conditions of </a:t>
            </a:r>
            <a:r>
              <a:rPr lang="en-CA" sz="1500" dirty="0" smtClean="0">
                <a:latin typeface="Klavika Regular" pitchFamily="34" charset="0"/>
              </a:rPr>
              <a:t>storage</a:t>
            </a:r>
            <a:endParaRPr lang="en-CA" sz="1500" dirty="0">
              <a:latin typeface="Klavika Regular" pitchFamily="34" charset="0"/>
            </a:endParaRPr>
          </a:p>
          <a:p>
            <a:pPr lvl="1" fontAlgn="ctr"/>
            <a:r>
              <a:rPr lang="en-CA" sz="1500" dirty="0">
                <a:latin typeface="Klavika Regular" pitchFamily="34" charset="0"/>
              </a:rPr>
              <a:t>Easy to </a:t>
            </a:r>
            <a:r>
              <a:rPr lang="en-CA" sz="1500" dirty="0" smtClean="0">
                <a:latin typeface="Klavika Regular" pitchFamily="34" charset="0"/>
              </a:rPr>
              <a:t>see</a:t>
            </a:r>
            <a:endParaRPr lang="en-CA" sz="1500" dirty="0">
              <a:latin typeface="Klavika Regular" pitchFamily="34" charset="0"/>
            </a:endParaRPr>
          </a:p>
          <a:p>
            <a:pPr lvl="1" fontAlgn="ctr"/>
            <a:r>
              <a:rPr lang="en-CA" sz="1500" dirty="0" smtClean="0">
                <a:latin typeface="Klavika Regular" pitchFamily="34" charset="0"/>
              </a:rPr>
              <a:t>Durable</a:t>
            </a:r>
            <a:endParaRPr lang="en-CA" sz="1500" dirty="0">
              <a:latin typeface="Klavika Regular" pitchFamily="34" charset="0"/>
            </a:endParaRPr>
          </a:p>
          <a:p>
            <a:pPr lvl="1" fontAlgn="ctr"/>
            <a:r>
              <a:rPr lang="en-CA" sz="1500" dirty="0">
                <a:latin typeface="Klavika Regular" pitchFamily="34" charset="0"/>
              </a:rPr>
              <a:t>Attached in such a manner that they will remain in good </a:t>
            </a:r>
            <a:r>
              <a:rPr lang="en-CA" sz="1500" dirty="0" smtClean="0">
                <a:latin typeface="Klavika Regular" pitchFamily="34" charset="0"/>
              </a:rPr>
              <a:t>condition</a:t>
            </a:r>
          </a:p>
          <a:p>
            <a:pPr lvl="1" fontAlgn="ctr"/>
            <a:endParaRPr lang="en-CA" sz="1500" dirty="0" smtClean="0">
              <a:latin typeface="Klavika Regular" pitchFamily="34" charset="0"/>
            </a:endParaRPr>
          </a:p>
          <a:p>
            <a:pPr fontAlgn="ctr"/>
            <a:r>
              <a:rPr lang="en-CA" sz="1500" dirty="0">
                <a:latin typeface="Klavika Regular" pitchFamily="34" charset="0"/>
              </a:rPr>
              <a:t>The three types of labels in the WHMIS system are: </a:t>
            </a:r>
          </a:p>
          <a:p>
            <a:pPr lvl="1" fontAlgn="ctr"/>
            <a:r>
              <a:rPr lang="en-CA" sz="1500" dirty="0">
                <a:latin typeface="Klavika Regular" pitchFamily="34" charset="0"/>
              </a:rPr>
              <a:t>Supplier Label </a:t>
            </a:r>
          </a:p>
          <a:p>
            <a:pPr lvl="1" fontAlgn="ctr"/>
            <a:r>
              <a:rPr lang="en-CA" sz="1500" dirty="0">
                <a:latin typeface="Klavika Regular" pitchFamily="34" charset="0"/>
              </a:rPr>
              <a:t>Workplace Label </a:t>
            </a:r>
          </a:p>
          <a:p>
            <a:pPr lvl="1" fontAlgn="ctr"/>
            <a:r>
              <a:rPr lang="en-CA" sz="1500" dirty="0">
                <a:latin typeface="Klavika Regular" pitchFamily="34" charset="0"/>
              </a:rPr>
              <a:t>Other means of identification</a:t>
            </a:r>
          </a:p>
          <a:p>
            <a:pPr lvl="1" fontAlgn="ctr"/>
            <a:endParaRPr lang="en-CA" dirty="0"/>
          </a:p>
          <a:p>
            <a:endParaRPr lang="en-CA" dirty="0"/>
          </a:p>
        </p:txBody>
      </p:sp>
    </p:spTree>
    <p:extLst>
      <p:ext uri="{BB962C8B-B14F-4D97-AF65-F5344CB8AC3E}">
        <p14:creationId xmlns:p14="http://schemas.microsoft.com/office/powerpoint/2010/main" val="2953639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800" dirty="0" smtClean="0">
                <a:latin typeface="Klavika Regular" pitchFamily="34" charset="0"/>
              </a:rPr>
              <a:t>Supplier Labels</a:t>
            </a:r>
            <a:endParaRPr lang="en-CA" sz="3800" dirty="0">
              <a:latin typeface="Klavika Regular" pitchFamily="34" charset="0"/>
            </a:endParaRPr>
          </a:p>
        </p:txBody>
      </p:sp>
      <p:sp>
        <p:nvSpPr>
          <p:cNvPr id="3" name="Content Placeholder 2"/>
          <p:cNvSpPr>
            <a:spLocks noGrp="1"/>
          </p:cNvSpPr>
          <p:nvPr>
            <p:ph sz="quarter" idx="10"/>
          </p:nvPr>
        </p:nvSpPr>
        <p:spPr/>
        <p:txBody>
          <a:bodyPr>
            <a:normAutofit/>
          </a:bodyPr>
          <a:lstStyle/>
          <a:p>
            <a:pPr fontAlgn="ctr"/>
            <a:r>
              <a:rPr lang="en-CA" sz="1400" dirty="0">
                <a:latin typeface="Klavika Regular" pitchFamily="34" charset="0"/>
              </a:rPr>
              <a:t>Must be attached by the supplier when the material arrives at the workplace to identify shipments that include controlled </a:t>
            </a:r>
            <a:r>
              <a:rPr lang="en-CA" sz="1400" dirty="0" smtClean="0">
                <a:latin typeface="Klavika Regular" pitchFamily="34" charset="0"/>
              </a:rPr>
              <a:t>products</a:t>
            </a:r>
          </a:p>
          <a:p>
            <a:pPr fontAlgn="ctr"/>
            <a:endParaRPr lang="en-CA" sz="1400" dirty="0">
              <a:latin typeface="Klavika Regular" pitchFamily="34" charset="0"/>
            </a:endParaRPr>
          </a:p>
          <a:p>
            <a:pPr fontAlgn="ctr"/>
            <a:r>
              <a:rPr lang="en-CA" sz="1400" dirty="0">
                <a:latin typeface="Klavika Regular" pitchFamily="34" charset="0"/>
              </a:rPr>
              <a:t>Supplier labels must contain: </a:t>
            </a:r>
          </a:p>
          <a:p>
            <a:pPr marL="754380" lvl="1" indent="-342900" fontAlgn="ctr">
              <a:buFont typeface="+mj-lt"/>
              <a:buAutoNum type="arabicPeriod"/>
            </a:pPr>
            <a:r>
              <a:rPr lang="en-CA" sz="1400" dirty="0" smtClean="0">
                <a:latin typeface="Klavika Regular" pitchFamily="34" charset="0"/>
              </a:rPr>
              <a:t>Product Identifier</a:t>
            </a:r>
          </a:p>
          <a:p>
            <a:pPr marL="754380" lvl="1" indent="-342900" fontAlgn="ctr">
              <a:buFont typeface="+mj-lt"/>
              <a:buAutoNum type="arabicPeriod"/>
            </a:pPr>
            <a:r>
              <a:rPr lang="en-CA" sz="1400" dirty="0" smtClean="0">
                <a:latin typeface="Klavika Regular" pitchFamily="34" charset="0"/>
              </a:rPr>
              <a:t>Suppliers Identifier</a:t>
            </a:r>
          </a:p>
          <a:p>
            <a:pPr marL="754380" lvl="1" indent="-342900" fontAlgn="ctr">
              <a:buFont typeface="+mj-lt"/>
              <a:buAutoNum type="arabicPeriod"/>
            </a:pPr>
            <a:r>
              <a:rPr lang="en-CA" sz="1400" dirty="0" smtClean="0">
                <a:latin typeface="Klavika Regular" pitchFamily="34" charset="0"/>
              </a:rPr>
              <a:t>Hazard Symbols</a:t>
            </a:r>
          </a:p>
          <a:p>
            <a:pPr marL="754380" lvl="1" indent="-342900" fontAlgn="ctr">
              <a:buFont typeface="+mj-lt"/>
              <a:buAutoNum type="arabicPeriod"/>
            </a:pPr>
            <a:r>
              <a:rPr lang="en-CA" sz="1400" dirty="0" smtClean="0">
                <a:latin typeface="Klavika Regular" pitchFamily="34" charset="0"/>
              </a:rPr>
              <a:t>Risk Phrases</a:t>
            </a:r>
          </a:p>
          <a:p>
            <a:pPr marL="754380" lvl="1" indent="-342900" fontAlgn="ctr">
              <a:buFont typeface="+mj-lt"/>
              <a:buAutoNum type="arabicPeriod"/>
            </a:pPr>
            <a:r>
              <a:rPr lang="en-CA" sz="1400" dirty="0" smtClean="0">
                <a:latin typeface="Klavika Regular" pitchFamily="34" charset="0"/>
              </a:rPr>
              <a:t>Precautionary Measures</a:t>
            </a:r>
          </a:p>
          <a:p>
            <a:pPr marL="754380" lvl="1" indent="-342900" fontAlgn="ctr">
              <a:buFont typeface="+mj-lt"/>
              <a:buAutoNum type="arabicPeriod"/>
            </a:pPr>
            <a:r>
              <a:rPr lang="en-CA" sz="1400" dirty="0" smtClean="0">
                <a:latin typeface="Klavika Regular" pitchFamily="34" charset="0"/>
              </a:rPr>
              <a:t>First Aid Measures</a:t>
            </a:r>
          </a:p>
          <a:p>
            <a:pPr marL="754380" lvl="1" indent="-342900" fontAlgn="ctr">
              <a:buFont typeface="+mj-lt"/>
              <a:buAutoNum type="arabicPeriod"/>
            </a:pPr>
            <a:r>
              <a:rPr lang="en-CA" sz="1400" dirty="0" smtClean="0">
                <a:latin typeface="Klavika Regular" pitchFamily="34" charset="0"/>
              </a:rPr>
              <a:t>MSDS Reference </a:t>
            </a:r>
            <a:endParaRPr lang="en-CA" sz="1400" dirty="0">
              <a:latin typeface="Klavika Regular" pitchFamily="34" charset="0"/>
            </a:endParaRPr>
          </a:p>
          <a:p>
            <a:pPr marL="457200" lvl="1" indent="0">
              <a:buNone/>
            </a:pPr>
            <a:endParaRPr lang="en-CA" dirty="0" smtClean="0">
              <a:effectLst/>
            </a:endParaRPr>
          </a:p>
          <a:p>
            <a:pPr marL="457200" lvl="1" indent="0">
              <a:buNone/>
            </a:pPr>
            <a:endParaRPr lang="en-CA" dirty="0" smtClean="0">
              <a:effectLst/>
            </a:endParaRPr>
          </a:p>
          <a:p>
            <a:pPr marL="457200" lvl="1" indent="0">
              <a:buNone/>
            </a:pPr>
            <a:endParaRPr lang="en-CA" dirty="0" smtClean="0">
              <a:effectLst/>
            </a:endParaRPr>
          </a:p>
          <a:p>
            <a:pPr fontAlgn="ctr"/>
            <a:endParaRPr lang="en-CA" dirty="0"/>
          </a:p>
          <a:p>
            <a:endParaRPr lang="en-C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2924944"/>
            <a:ext cx="3775619" cy="2808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3548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800" dirty="0" smtClean="0">
                <a:latin typeface="Klavika Regular" pitchFamily="34" charset="0"/>
              </a:rPr>
              <a:t>Workplace Labels</a:t>
            </a:r>
            <a:endParaRPr lang="en-CA" sz="3800" dirty="0">
              <a:latin typeface="Klavika Regular" pitchFamily="34" charset="0"/>
            </a:endParaRPr>
          </a:p>
        </p:txBody>
      </p:sp>
      <p:sp>
        <p:nvSpPr>
          <p:cNvPr id="3" name="Content Placeholder 2"/>
          <p:cNvSpPr>
            <a:spLocks noGrp="1"/>
          </p:cNvSpPr>
          <p:nvPr>
            <p:ph sz="quarter" idx="10"/>
          </p:nvPr>
        </p:nvSpPr>
        <p:spPr/>
        <p:txBody>
          <a:bodyPr>
            <a:normAutofit/>
          </a:bodyPr>
          <a:lstStyle/>
          <a:p>
            <a:pPr fontAlgn="ctr"/>
            <a:r>
              <a:rPr lang="en-CA" sz="1400" dirty="0">
                <a:latin typeface="Klavika Regular" pitchFamily="34" charset="0"/>
              </a:rPr>
              <a:t>Workplace labels must be used when: </a:t>
            </a:r>
          </a:p>
          <a:p>
            <a:pPr lvl="1" fontAlgn="ctr"/>
            <a:r>
              <a:rPr lang="en-CA" sz="1400" dirty="0" smtClean="0">
                <a:latin typeface="Klavika Regular" pitchFamily="34" charset="0"/>
              </a:rPr>
              <a:t>A controlled product is delivered to the workplace in bulk and a supplier label is not available</a:t>
            </a:r>
          </a:p>
          <a:p>
            <a:pPr lvl="1" fontAlgn="ctr"/>
            <a:r>
              <a:rPr lang="en-CA" sz="1400" dirty="0" smtClean="0">
                <a:latin typeface="Klavika Regular" pitchFamily="34" charset="0"/>
              </a:rPr>
              <a:t>A controlled product is transferred to a smaller portable container for use in the workplace</a:t>
            </a:r>
          </a:p>
          <a:p>
            <a:pPr lvl="1" fontAlgn="ctr"/>
            <a:r>
              <a:rPr lang="en-CA" sz="1400" dirty="0" smtClean="0">
                <a:latin typeface="Klavika Regular" pitchFamily="34" charset="0"/>
              </a:rPr>
              <a:t>The supplier label on the container becomes unreadable</a:t>
            </a:r>
            <a:r>
              <a:rPr lang="en-CA" sz="1400" smtClean="0">
                <a:latin typeface="Klavika Regular" pitchFamily="34" charset="0"/>
              </a:rPr>
              <a:t>, </a:t>
            </a:r>
            <a:r>
              <a:rPr lang="en-CA" sz="1400" smtClean="0">
                <a:latin typeface="Klavika Regular" pitchFamily="34" charset="0"/>
              </a:rPr>
              <a:t>damaged, </a:t>
            </a:r>
            <a:r>
              <a:rPr lang="en-CA" sz="1400" dirty="0" smtClean="0">
                <a:latin typeface="Klavika Regular" pitchFamily="34" charset="0"/>
              </a:rPr>
              <a:t>or detached, and a replacement supplier label is not available</a:t>
            </a:r>
          </a:p>
          <a:p>
            <a:pPr marL="411480" lvl="1" indent="0" fontAlgn="ctr">
              <a:buNone/>
            </a:pPr>
            <a:endParaRPr lang="en-CA" sz="1400" dirty="0">
              <a:latin typeface="Klavika Regular" pitchFamily="34" charset="0"/>
            </a:endParaRPr>
          </a:p>
          <a:p>
            <a:pPr fontAlgn="ctr"/>
            <a:r>
              <a:rPr lang="en-CA" sz="1400" dirty="0" smtClean="0">
                <a:latin typeface="Klavika Regular" pitchFamily="34" charset="0"/>
              </a:rPr>
              <a:t>Workplace </a:t>
            </a:r>
            <a:r>
              <a:rPr lang="en-CA" sz="1400" dirty="0">
                <a:latin typeface="Klavika Regular" pitchFamily="34" charset="0"/>
              </a:rPr>
              <a:t>labels need to </a:t>
            </a:r>
            <a:r>
              <a:rPr lang="en-CA" sz="1400" dirty="0" smtClean="0">
                <a:latin typeface="Klavika Regular" pitchFamily="34" charset="0"/>
              </a:rPr>
              <a:t>show:</a:t>
            </a:r>
          </a:p>
          <a:p>
            <a:pPr lvl="1" fontAlgn="ctr"/>
            <a:r>
              <a:rPr lang="en-CA" sz="1400" dirty="0" smtClean="0">
                <a:latin typeface="Klavika Regular" pitchFamily="34" charset="0"/>
              </a:rPr>
              <a:t>The </a:t>
            </a:r>
            <a:r>
              <a:rPr lang="en-CA" sz="1400" dirty="0">
                <a:latin typeface="Klavika Regular" pitchFamily="34" charset="0"/>
              </a:rPr>
              <a:t>product </a:t>
            </a:r>
            <a:r>
              <a:rPr lang="en-CA" sz="1400" dirty="0" smtClean="0">
                <a:latin typeface="Klavika Regular" pitchFamily="34" charset="0"/>
              </a:rPr>
              <a:t>identifier</a:t>
            </a:r>
          </a:p>
          <a:p>
            <a:pPr lvl="1" fontAlgn="ctr"/>
            <a:r>
              <a:rPr lang="en-CA" sz="1400" dirty="0" smtClean="0">
                <a:latin typeface="Klavika Regular" pitchFamily="34" charset="0"/>
              </a:rPr>
              <a:t>Safe </a:t>
            </a:r>
            <a:r>
              <a:rPr lang="en-CA" sz="1400" dirty="0">
                <a:latin typeface="Klavika Regular" pitchFamily="34" charset="0"/>
              </a:rPr>
              <a:t>handling </a:t>
            </a:r>
            <a:r>
              <a:rPr lang="en-CA" sz="1400" dirty="0" smtClean="0">
                <a:latin typeface="Klavika Regular" pitchFamily="34" charset="0"/>
              </a:rPr>
              <a:t>procedures</a:t>
            </a:r>
            <a:endParaRPr lang="en-CA" sz="1400" dirty="0">
              <a:latin typeface="Klavika Regular" pitchFamily="34" charset="0"/>
            </a:endParaRPr>
          </a:p>
          <a:p>
            <a:pPr lvl="1" fontAlgn="ctr"/>
            <a:r>
              <a:rPr lang="en-CA" sz="1400" dirty="0">
                <a:latin typeface="Klavika Regular" pitchFamily="34" charset="0"/>
              </a:rPr>
              <a:t>Reference to an </a:t>
            </a:r>
            <a:r>
              <a:rPr lang="en-CA" sz="1400" dirty="0" smtClean="0">
                <a:latin typeface="Klavika Regular" pitchFamily="34" charset="0"/>
              </a:rPr>
              <a:t>MSDS</a:t>
            </a:r>
            <a:endParaRPr lang="en-CA" sz="1400" dirty="0">
              <a:latin typeface="Klavika Regular" pitchFamily="34" charset="0"/>
            </a:endParaRPr>
          </a:p>
        </p:txBody>
      </p:sp>
      <p:pic>
        <p:nvPicPr>
          <p:cNvPr id="3076" name="Picture 4" descr="Image result for workplace lab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3742996"/>
            <a:ext cx="3490090"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8708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800" dirty="0" smtClean="0">
                <a:latin typeface="Klavika Regular" pitchFamily="34" charset="0"/>
              </a:rPr>
              <a:t>What is MSDS?</a:t>
            </a:r>
            <a:endParaRPr lang="en-CA" sz="3800" dirty="0">
              <a:latin typeface="Klavika Regular" pitchFamily="34" charset="0"/>
            </a:endParaRPr>
          </a:p>
        </p:txBody>
      </p:sp>
      <p:sp>
        <p:nvSpPr>
          <p:cNvPr id="3" name="Content Placeholder 2"/>
          <p:cNvSpPr>
            <a:spLocks noGrp="1"/>
          </p:cNvSpPr>
          <p:nvPr>
            <p:ph sz="quarter" idx="10"/>
          </p:nvPr>
        </p:nvSpPr>
        <p:spPr/>
        <p:txBody>
          <a:bodyPr>
            <a:normAutofit/>
          </a:bodyPr>
          <a:lstStyle/>
          <a:p>
            <a:pPr fontAlgn="ctr"/>
            <a:r>
              <a:rPr lang="en-CA" sz="1400" dirty="0">
                <a:latin typeface="Klavika Regular" pitchFamily="34" charset="0"/>
              </a:rPr>
              <a:t>MSDS is an acronym for: </a:t>
            </a:r>
            <a:r>
              <a:rPr lang="en-CA" sz="1400" b="1" dirty="0">
                <a:latin typeface="Klavika Regular" pitchFamily="34" charset="0"/>
              </a:rPr>
              <a:t>Material Safety Data Sheet</a:t>
            </a:r>
            <a:r>
              <a:rPr lang="en-CA" sz="1400" dirty="0">
                <a:latin typeface="Klavika Regular" pitchFamily="34" charset="0"/>
              </a:rPr>
              <a:t> </a:t>
            </a:r>
          </a:p>
          <a:p>
            <a:pPr fontAlgn="ctr"/>
            <a:r>
              <a:rPr lang="en-CA" sz="1400" dirty="0" smtClean="0">
                <a:latin typeface="Klavika Regular" pitchFamily="34" charset="0"/>
              </a:rPr>
              <a:t>Material </a:t>
            </a:r>
            <a:r>
              <a:rPr lang="en-CA" sz="1400" dirty="0">
                <a:latin typeface="Klavika Regular" pitchFamily="34" charset="0"/>
              </a:rPr>
              <a:t>Safety Data Sheet must be obtained at the time of </a:t>
            </a:r>
            <a:r>
              <a:rPr lang="en-CA" sz="1400" dirty="0" smtClean="0">
                <a:latin typeface="Klavika Regular" pitchFamily="34" charset="0"/>
              </a:rPr>
              <a:t>purchase</a:t>
            </a:r>
            <a:endParaRPr lang="en-CA" sz="1400" dirty="0">
              <a:latin typeface="Klavika Regular" pitchFamily="34" charset="0"/>
            </a:endParaRPr>
          </a:p>
          <a:p>
            <a:pPr fontAlgn="ctr"/>
            <a:r>
              <a:rPr lang="en-CA" sz="1400" dirty="0">
                <a:latin typeface="Klavika Regular" pitchFamily="34" charset="0"/>
              </a:rPr>
              <a:t>A MSDS must be less than 3 years </a:t>
            </a:r>
            <a:r>
              <a:rPr lang="en-CA" sz="1400" dirty="0" smtClean="0">
                <a:latin typeface="Klavika Regular" pitchFamily="34" charset="0"/>
              </a:rPr>
              <a:t>old</a:t>
            </a:r>
            <a:endParaRPr lang="en-CA" sz="1400" dirty="0">
              <a:latin typeface="Klavika Regular" pitchFamily="34" charset="0"/>
            </a:endParaRPr>
          </a:p>
          <a:p>
            <a:pPr fontAlgn="ctr"/>
            <a:r>
              <a:rPr lang="en-CA" sz="1400" dirty="0">
                <a:latin typeface="Klavika Regular" pitchFamily="34" charset="0"/>
              </a:rPr>
              <a:t>MSDS's must be available for use and reference at all </a:t>
            </a:r>
            <a:r>
              <a:rPr lang="en-CA" sz="1400" dirty="0" smtClean="0">
                <a:latin typeface="Klavika Regular" pitchFamily="34" charset="0"/>
              </a:rPr>
              <a:t>times</a:t>
            </a:r>
          </a:p>
          <a:p>
            <a:endParaRPr lang="en-CA" sz="1400" dirty="0">
              <a:latin typeface="Klavika Regular" pitchFamily="34" charset="0"/>
            </a:endParaRPr>
          </a:p>
          <a:p>
            <a:r>
              <a:rPr lang="en-CA" sz="1400" dirty="0" smtClean="0">
                <a:latin typeface="Klavika Regular" pitchFamily="34" charset="0"/>
              </a:rPr>
              <a:t>MSDS provides </a:t>
            </a:r>
            <a:r>
              <a:rPr lang="en-CA" sz="1400" dirty="0">
                <a:latin typeface="Klavika Regular" pitchFamily="34" charset="0"/>
              </a:rPr>
              <a:t>information on:</a:t>
            </a:r>
          </a:p>
          <a:p>
            <a:pPr lvl="1"/>
            <a:r>
              <a:rPr lang="en-CA" sz="1400" dirty="0">
                <a:latin typeface="Klavika Regular" pitchFamily="34" charset="0"/>
              </a:rPr>
              <a:t>health effects of overexposure</a:t>
            </a:r>
          </a:p>
          <a:p>
            <a:pPr lvl="1"/>
            <a:r>
              <a:rPr lang="en-CA" sz="1400" dirty="0">
                <a:latin typeface="Klavika Regular" pitchFamily="34" charset="0"/>
              </a:rPr>
              <a:t>health evaluation related to product handling, storage and use</a:t>
            </a:r>
          </a:p>
          <a:p>
            <a:pPr lvl="1"/>
            <a:r>
              <a:rPr lang="en-CA" sz="1400" dirty="0">
                <a:latin typeface="Klavika Regular" pitchFamily="34" charset="0"/>
              </a:rPr>
              <a:t>measures to protect workers at risk of overexposure</a:t>
            </a:r>
          </a:p>
          <a:p>
            <a:pPr lvl="1"/>
            <a:r>
              <a:rPr lang="en-CA" sz="1400" dirty="0">
                <a:latin typeface="Klavika Regular" pitchFamily="34" charset="0"/>
              </a:rPr>
              <a:t>emergency procedures</a:t>
            </a:r>
          </a:p>
          <a:p>
            <a:pPr marL="0" indent="0" fontAlgn="ctr">
              <a:buNone/>
            </a:pPr>
            <a:endParaRPr lang="en-CA" dirty="0"/>
          </a:p>
        </p:txBody>
      </p:sp>
    </p:spTree>
    <p:extLst>
      <p:ext uri="{BB962C8B-B14F-4D97-AF65-F5344CB8AC3E}">
        <p14:creationId xmlns:p14="http://schemas.microsoft.com/office/powerpoint/2010/main" val="4107304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800" dirty="0" smtClean="0">
                <a:latin typeface="Klavika Regular" pitchFamily="34" charset="0"/>
              </a:rPr>
              <a:t>What is WHMIS?</a:t>
            </a:r>
            <a:endParaRPr lang="en-CA" sz="3800" dirty="0">
              <a:latin typeface="Klavika Regular" pitchFamily="34" charset="0"/>
            </a:endParaRPr>
          </a:p>
        </p:txBody>
      </p:sp>
      <p:sp>
        <p:nvSpPr>
          <p:cNvPr id="4" name="Content Placeholder 3"/>
          <p:cNvSpPr>
            <a:spLocks noGrp="1"/>
          </p:cNvSpPr>
          <p:nvPr>
            <p:ph sz="quarter" idx="10"/>
          </p:nvPr>
        </p:nvSpPr>
        <p:spPr/>
        <p:txBody>
          <a:bodyPr/>
          <a:lstStyle/>
          <a:p>
            <a:endParaRPr lang="en-CA"/>
          </a:p>
        </p:txBody>
      </p:sp>
      <p:pic>
        <p:nvPicPr>
          <p:cNvPr id="1026" name="Picture 2" descr="http://healthandsafety.rccdsb.edu.on.ca/wp-content/uploads/sites/30/2011/09/whmis_abbrev2.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2132856"/>
            <a:ext cx="7769281" cy="29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029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800" dirty="0" smtClean="0">
                <a:latin typeface="Klavika Regular" pitchFamily="34" charset="0"/>
              </a:rPr>
              <a:t>MSDS</a:t>
            </a:r>
            <a:endParaRPr lang="en-CA" sz="3800" dirty="0">
              <a:latin typeface="Klavika Regular" pitchFamily="34" charset="0"/>
            </a:endParaRPr>
          </a:p>
        </p:txBody>
      </p:sp>
      <p:sp>
        <p:nvSpPr>
          <p:cNvPr id="3" name="Content Placeholder 2"/>
          <p:cNvSpPr>
            <a:spLocks noGrp="1"/>
          </p:cNvSpPr>
          <p:nvPr>
            <p:ph sz="quarter" idx="10"/>
          </p:nvPr>
        </p:nvSpPr>
        <p:spPr/>
        <p:txBody>
          <a:bodyPr>
            <a:normAutofit/>
          </a:bodyPr>
          <a:lstStyle/>
          <a:p>
            <a:pPr fontAlgn="ctr"/>
            <a:r>
              <a:rPr lang="en-CA" sz="1400" b="1" dirty="0">
                <a:latin typeface="Klavika Regular" pitchFamily="34" charset="0"/>
              </a:rPr>
              <a:t>The MSDS must contain the following sections and information: </a:t>
            </a:r>
            <a:endParaRPr lang="en-CA" sz="1400" dirty="0">
              <a:latin typeface="Klavika Regular" pitchFamily="34" charset="0"/>
            </a:endParaRPr>
          </a:p>
          <a:p>
            <a:pPr lvl="1" fontAlgn="ctr"/>
            <a:r>
              <a:rPr lang="en-CA" sz="1400" dirty="0">
                <a:latin typeface="Klavika Regular" pitchFamily="34" charset="0"/>
              </a:rPr>
              <a:t>Section 1: Product identification and use </a:t>
            </a:r>
          </a:p>
          <a:p>
            <a:pPr lvl="1" fontAlgn="ctr"/>
            <a:r>
              <a:rPr lang="en-CA" sz="1400" dirty="0">
                <a:latin typeface="Klavika Regular" pitchFamily="34" charset="0"/>
              </a:rPr>
              <a:t>Section 2: Hazardous ingredients </a:t>
            </a:r>
          </a:p>
          <a:p>
            <a:pPr lvl="1" fontAlgn="ctr"/>
            <a:r>
              <a:rPr lang="en-CA" sz="1400" dirty="0">
                <a:latin typeface="Klavika Regular" pitchFamily="34" charset="0"/>
              </a:rPr>
              <a:t>Section 3: Physical data </a:t>
            </a:r>
          </a:p>
          <a:p>
            <a:pPr lvl="1" fontAlgn="ctr"/>
            <a:r>
              <a:rPr lang="en-CA" sz="1400" dirty="0">
                <a:latin typeface="Klavika Regular" pitchFamily="34" charset="0"/>
              </a:rPr>
              <a:t>Section 4: Fire and explosive data </a:t>
            </a:r>
          </a:p>
          <a:p>
            <a:pPr lvl="1" fontAlgn="ctr"/>
            <a:r>
              <a:rPr lang="en-CA" sz="1400" dirty="0">
                <a:latin typeface="Klavika Regular" pitchFamily="34" charset="0"/>
              </a:rPr>
              <a:t>Section 5: Reactivity data </a:t>
            </a:r>
          </a:p>
          <a:p>
            <a:pPr lvl="1" fontAlgn="ctr"/>
            <a:r>
              <a:rPr lang="en-CA" sz="1400" dirty="0">
                <a:latin typeface="Klavika Regular" pitchFamily="34" charset="0"/>
              </a:rPr>
              <a:t>Section 6: Toxicology properties </a:t>
            </a:r>
          </a:p>
          <a:p>
            <a:pPr lvl="1" fontAlgn="ctr"/>
            <a:r>
              <a:rPr lang="en-CA" sz="1400" dirty="0">
                <a:latin typeface="Klavika Regular" pitchFamily="34" charset="0"/>
              </a:rPr>
              <a:t>Section 7: Preventative measure </a:t>
            </a:r>
          </a:p>
          <a:p>
            <a:pPr lvl="1" fontAlgn="ctr"/>
            <a:r>
              <a:rPr lang="en-CA" sz="1400" dirty="0">
                <a:latin typeface="Klavika Regular" pitchFamily="34" charset="0"/>
              </a:rPr>
              <a:t>Section 8: First Aid measures </a:t>
            </a:r>
          </a:p>
          <a:p>
            <a:pPr lvl="1" fontAlgn="ctr"/>
            <a:r>
              <a:rPr lang="en-CA" sz="1400" dirty="0">
                <a:latin typeface="Klavika Regular" pitchFamily="34" charset="0"/>
              </a:rPr>
              <a:t>Section 9: Preparation date</a:t>
            </a:r>
          </a:p>
          <a:p>
            <a:endParaRPr lang="en-CA"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2855590"/>
            <a:ext cx="3464944" cy="28776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0061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800" dirty="0" smtClean="0">
                <a:latin typeface="Klavika Regular" pitchFamily="34" charset="0"/>
              </a:rPr>
              <a:t>MSDS FETCH</a:t>
            </a:r>
            <a:endParaRPr lang="en-CA" sz="3800" dirty="0">
              <a:latin typeface="Klavika Regular" pitchFamily="34" charset="0"/>
            </a:endParaRPr>
          </a:p>
        </p:txBody>
      </p:sp>
      <p:sp>
        <p:nvSpPr>
          <p:cNvPr id="3" name="Content Placeholder 2"/>
          <p:cNvSpPr>
            <a:spLocks noGrp="1"/>
          </p:cNvSpPr>
          <p:nvPr>
            <p:ph sz="quarter" idx="10"/>
          </p:nvPr>
        </p:nvSpPr>
        <p:spPr/>
        <p:txBody>
          <a:bodyPr>
            <a:normAutofit/>
          </a:bodyPr>
          <a:lstStyle/>
          <a:p>
            <a:pPr fontAlgn="ctr"/>
            <a:r>
              <a:rPr lang="en-CA" sz="1400" dirty="0" smtClean="0">
                <a:latin typeface="Klavika Regular" pitchFamily="34" charset="0"/>
              </a:rPr>
              <a:t>West </a:t>
            </a:r>
            <a:r>
              <a:rPr lang="en-CA" sz="1400" dirty="0">
                <a:latin typeface="Klavika Regular" pitchFamily="34" charset="0"/>
              </a:rPr>
              <a:t>Vancouver School District </a:t>
            </a:r>
            <a:r>
              <a:rPr lang="en-CA" sz="1400" dirty="0" smtClean="0">
                <a:latin typeface="Klavika Regular" pitchFamily="34" charset="0"/>
              </a:rPr>
              <a:t>utilize </a:t>
            </a:r>
            <a:r>
              <a:rPr lang="en-CA" sz="1400" dirty="0">
                <a:latin typeface="Klavika Regular" pitchFamily="34" charset="0"/>
              </a:rPr>
              <a:t>the computerized WHMIS system known as MSDS </a:t>
            </a:r>
            <a:r>
              <a:rPr lang="en-CA" sz="1400" dirty="0" smtClean="0">
                <a:latin typeface="Klavika Regular" pitchFamily="34" charset="0"/>
              </a:rPr>
              <a:t>FETCH</a:t>
            </a:r>
            <a:endParaRPr lang="en-CA" sz="1400" dirty="0">
              <a:latin typeface="Klavika Regular" pitchFamily="34" charset="0"/>
            </a:endParaRPr>
          </a:p>
          <a:p>
            <a:pPr fontAlgn="ctr"/>
            <a:r>
              <a:rPr lang="en-CA" sz="1400" dirty="0" smtClean="0">
                <a:latin typeface="Klavika Regular" pitchFamily="34" charset="0"/>
              </a:rPr>
              <a:t>MSDS FETCH contains over 10,000 MSDS that can be accessed in a few minutes by phone, fax and online</a:t>
            </a:r>
          </a:p>
          <a:p>
            <a:pPr fontAlgn="ctr"/>
            <a:endParaRPr lang="en-CA" sz="1400" dirty="0">
              <a:latin typeface="Klavika Regular" pitchFamily="34" charset="0"/>
            </a:endParaRPr>
          </a:p>
          <a:p>
            <a:pPr fontAlgn="ctr"/>
            <a:r>
              <a:rPr lang="en-CA" sz="1400" dirty="0" smtClean="0">
                <a:latin typeface="Klavika Regular" pitchFamily="34" charset="0"/>
              </a:rPr>
              <a:t>How to access MSDS FETCH</a:t>
            </a:r>
          </a:p>
          <a:p>
            <a:pPr lvl="1" fontAlgn="ctr"/>
            <a:r>
              <a:rPr lang="en-CA" sz="1400" dirty="0" smtClean="0">
                <a:latin typeface="Klavika Regular" pitchFamily="34" charset="0"/>
              </a:rPr>
              <a:t>It is available to members 24 hours a day, 7 days a week</a:t>
            </a:r>
          </a:p>
          <a:p>
            <a:pPr lvl="1" fontAlgn="ctr"/>
            <a:r>
              <a:rPr lang="en-CA" sz="1400" dirty="0">
                <a:latin typeface="Klavika Regular" pitchFamily="34" charset="0"/>
              </a:rPr>
              <a:t>Website: </a:t>
            </a:r>
            <a:r>
              <a:rPr lang="en-CA" sz="1400" dirty="0">
                <a:latin typeface="Klavika Regular" pitchFamily="34" charset="0"/>
                <a:hlinkClick r:id="rId3"/>
              </a:rPr>
              <a:t>http://</a:t>
            </a:r>
            <a:r>
              <a:rPr lang="en-CA" sz="1400" dirty="0" smtClean="0">
                <a:latin typeface="Klavika Regular" pitchFamily="34" charset="0"/>
                <a:hlinkClick r:id="rId3"/>
              </a:rPr>
              <a:t>msdsfetch.vsb.bc.ca</a:t>
            </a:r>
            <a:r>
              <a:rPr lang="en-CA" sz="1400" dirty="0" smtClean="0">
                <a:latin typeface="Klavika Regular" pitchFamily="34" charset="0"/>
              </a:rPr>
              <a:t> </a:t>
            </a:r>
          </a:p>
          <a:p>
            <a:pPr lvl="2" fontAlgn="ctr"/>
            <a:r>
              <a:rPr lang="en-CA" sz="1400" dirty="0" smtClean="0">
                <a:latin typeface="Klavika Regular" pitchFamily="34" charset="0"/>
              </a:rPr>
              <a:t>Login: sd45westvan</a:t>
            </a:r>
          </a:p>
          <a:p>
            <a:pPr lvl="2" fontAlgn="ctr"/>
            <a:r>
              <a:rPr lang="en-CA" sz="1400" dirty="0" smtClean="0">
                <a:latin typeface="Klavika Regular" pitchFamily="34" charset="0"/>
              </a:rPr>
              <a:t>Password: 6047313492</a:t>
            </a:r>
          </a:p>
          <a:p>
            <a:pPr lvl="1" fontAlgn="ctr"/>
            <a:r>
              <a:rPr lang="en-CA" sz="1400" dirty="0" smtClean="0">
                <a:latin typeface="Klavika Regular" pitchFamily="34" charset="0"/>
              </a:rPr>
              <a:t>Call 604-713-5273 office hours M-F 8:30am to 4:30pm</a:t>
            </a:r>
          </a:p>
          <a:p>
            <a:pPr lvl="1" fontAlgn="ctr"/>
            <a:endParaRPr lang="en-CA" sz="1400" dirty="0" smtClean="0">
              <a:latin typeface="Klavika Regular" pitchFamily="34" charset="0"/>
            </a:endParaRPr>
          </a:p>
          <a:p>
            <a:endParaRPr lang="en-CA" dirty="0"/>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4347939"/>
            <a:ext cx="2657475" cy="1457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64598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800" dirty="0" smtClean="0">
                <a:latin typeface="Klavika Regular" pitchFamily="34" charset="0"/>
              </a:rPr>
              <a:t>WHMIS 2015</a:t>
            </a:r>
            <a:endParaRPr lang="en-CA" sz="3800" dirty="0">
              <a:latin typeface="Klavika Regular" pitchFamily="34" charset="0"/>
            </a:endParaRPr>
          </a:p>
        </p:txBody>
      </p:sp>
      <p:sp>
        <p:nvSpPr>
          <p:cNvPr id="3" name="Content Placeholder 2"/>
          <p:cNvSpPr>
            <a:spLocks noGrp="1"/>
          </p:cNvSpPr>
          <p:nvPr>
            <p:ph sz="quarter" idx="10"/>
          </p:nvPr>
        </p:nvSpPr>
        <p:spPr/>
        <p:txBody>
          <a:bodyPr>
            <a:normAutofit/>
          </a:bodyPr>
          <a:lstStyle/>
          <a:p>
            <a:pPr fontAlgn="ctr"/>
            <a:r>
              <a:rPr lang="en-CA" sz="1400" dirty="0" smtClean="0">
                <a:latin typeface="Klavika Regular" pitchFamily="34" charset="0"/>
              </a:rPr>
              <a:t>In February 2015, Canada amended the Hazardous Products Act and published the Hazardous Products Regulations in order to incorporate the GHS into WHMIS</a:t>
            </a:r>
          </a:p>
          <a:p>
            <a:pPr fontAlgn="ctr"/>
            <a:endParaRPr lang="en-CA" sz="1400" dirty="0" smtClean="0">
              <a:latin typeface="Klavika Regular" pitchFamily="34" charset="0"/>
            </a:endParaRPr>
          </a:p>
          <a:p>
            <a:pPr fontAlgn="ctr"/>
            <a:r>
              <a:rPr lang="en-CA" sz="1400" dirty="0" smtClean="0">
                <a:latin typeface="Klavika Regular" pitchFamily="34" charset="0"/>
              </a:rPr>
              <a:t>To allow time for suppliers, employers and workers to adjust, implementation will take place over a multi-year transition period where both WHMIS (WHMIS 1988) and WHMIS 2015 may be used in the workplace</a:t>
            </a:r>
          </a:p>
          <a:p>
            <a:pPr fontAlgn="ctr"/>
            <a:endParaRPr lang="en-CA" sz="1400" dirty="0">
              <a:latin typeface="Klavika Regular" pitchFamily="34" charset="0"/>
            </a:endParaRPr>
          </a:p>
          <a:p>
            <a:pPr fontAlgn="ctr"/>
            <a:endParaRPr lang="en-CA" sz="1400" dirty="0" smtClean="0">
              <a:latin typeface="Klavika Regular" pitchFamily="34" charset="0"/>
            </a:endParaRPr>
          </a:p>
          <a:p>
            <a:pPr lvl="1" fontAlgn="ctr"/>
            <a:endParaRPr lang="en-CA" sz="1400" dirty="0" smtClean="0">
              <a:latin typeface="Klavika Regular" pitchFamily="34" charset="0"/>
            </a:endParaRPr>
          </a:p>
          <a:p>
            <a:endParaRPr lang="en-CA" dirty="0"/>
          </a:p>
        </p:txBody>
      </p:sp>
      <p:sp>
        <p:nvSpPr>
          <p:cNvPr id="4" name="AutoShape 2" descr="Image result for GHS"/>
          <p:cNvSpPr>
            <a:spLocks noChangeAspect="1" noChangeArrowheads="1"/>
          </p:cNvSpPr>
          <p:nvPr/>
        </p:nvSpPr>
        <p:spPr bwMode="auto">
          <a:xfrm>
            <a:off x="12065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5" name="AutoShape 4" descr="Image result for GHS"/>
          <p:cNvSpPr>
            <a:spLocks noChangeAspect="1" noChangeArrowheads="1"/>
          </p:cNvSpPr>
          <p:nvPr/>
        </p:nvSpPr>
        <p:spPr bwMode="auto">
          <a:xfrm>
            <a:off x="27305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4365104"/>
            <a:ext cx="2749556" cy="1450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6240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800" dirty="0" smtClean="0">
                <a:latin typeface="Klavika Regular" pitchFamily="34" charset="0"/>
              </a:rPr>
              <a:t>WHMIS 2015 – What are the Changes?</a:t>
            </a:r>
            <a:endParaRPr lang="en-CA" sz="3800" dirty="0">
              <a:latin typeface="Klavika Regular" pitchFamily="34" charset="0"/>
            </a:endParaRPr>
          </a:p>
        </p:txBody>
      </p:sp>
      <p:sp>
        <p:nvSpPr>
          <p:cNvPr id="3" name="Content Placeholder 2"/>
          <p:cNvSpPr>
            <a:spLocks noGrp="1"/>
          </p:cNvSpPr>
          <p:nvPr>
            <p:ph sz="quarter" idx="10"/>
          </p:nvPr>
        </p:nvSpPr>
        <p:spPr/>
        <p:txBody>
          <a:bodyPr>
            <a:normAutofit/>
          </a:bodyPr>
          <a:lstStyle/>
          <a:p>
            <a:pPr fontAlgn="ctr"/>
            <a:r>
              <a:rPr lang="en-CA" sz="1400" dirty="0" smtClean="0">
                <a:latin typeface="Klavika Regular" pitchFamily="34" charset="0"/>
              </a:rPr>
              <a:t>WHMIS has aligned with the Globally Harmonized System of Classification and Labelling of Chemicals (GHS) and the goal is to have a common set of rules used worldwide</a:t>
            </a:r>
          </a:p>
          <a:p>
            <a:pPr fontAlgn="ctr"/>
            <a:endParaRPr lang="en-CA" sz="1400" dirty="0" smtClean="0">
              <a:latin typeface="Klavika Regular" pitchFamily="34" charset="0"/>
            </a:endParaRPr>
          </a:p>
          <a:p>
            <a:pPr fontAlgn="ctr"/>
            <a:r>
              <a:rPr lang="en-CA" sz="1400" dirty="0" smtClean="0">
                <a:latin typeface="Klavika Regular" pitchFamily="34" charset="0"/>
              </a:rPr>
              <a:t>Aligning WHMIS with GHS helps to:</a:t>
            </a:r>
          </a:p>
          <a:p>
            <a:pPr lvl="1" fontAlgn="ctr"/>
            <a:r>
              <a:rPr lang="en-CA" sz="1200" dirty="0" smtClean="0">
                <a:latin typeface="Klavika Regular" pitchFamily="34" charset="0"/>
              </a:rPr>
              <a:t>Enhance the protection of worker health and safety by having improved and consistent hazard information</a:t>
            </a:r>
          </a:p>
          <a:p>
            <a:pPr lvl="1" fontAlgn="ctr"/>
            <a:r>
              <a:rPr lang="en-CA" sz="1200" dirty="0" smtClean="0">
                <a:latin typeface="Klavika Regular" pitchFamily="34" charset="0"/>
              </a:rPr>
              <a:t>Encourage safe transport, handling, and use of hazardous products</a:t>
            </a:r>
          </a:p>
          <a:p>
            <a:pPr lvl="1" fontAlgn="ctr"/>
            <a:r>
              <a:rPr lang="en-CA" sz="1200" dirty="0" smtClean="0">
                <a:latin typeface="Klavika Regular" pitchFamily="34" charset="0"/>
              </a:rPr>
              <a:t>Promote better emergency response</a:t>
            </a:r>
          </a:p>
          <a:p>
            <a:pPr lvl="1" fontAlgn="ctr"/>
            <a:r>
              <a:rPr lang="en-CA" sz="1200" dirty="0" smtClean="0">
                <a:latin typeface="Klavika Regular" pitchFamily="34" charset="0"/>
              </a:rPr>
              <a:t>Promote regulatory efficiency and compliance</a:t>
            </a:r>
          </a:p>
          <a:p>
            <a:pPr lvl="1" fontAlgn="ctr"/>
            <a:r>
              <a:rPr lang="en-CA" sz="1200" dirty="0" smtClean="0">
                <a:latin typeface="Klavika Regular" pitchFamily="34" charset="0"/>
              </a:rPr>
              <a:t>Facilitate international trade</a:t>
            </a:r>
          </a:p>
          <a:p>
            <a:pPr lvl="1" fontAlgn="ctr"/>
            <a:endParaRPr lang="en-CA" sz="1200" dirty="0">
              <a:latin typeface="Klavika Regular" pitchFamily="34" charset="0"/>
            </a:endParaRPr>
          </a:p>
          <a:p>
            <a:pPr marL="411480" lvl="1" indent="0" fontAlgn="ctr">
              <a:buNone/>
            </a:pPr>
            <a:r>
              <a:rPr lang="en-CA" sz="1400" b="1" i="1" dirty="0">
                <a:latin typeface="Klavika Regular" pitchFamily="34" charset="0"/>
              </a:rPr>
              <a:t>GHS will not replace WHMIS, however, will create some important changes to WHMIS</a:t>
            </a:r>
          </a:p>
          <a:p>
            <a:pPr fontAlgn="ctr"/>
            <a:endParaRPr lang="en-CA" sz="1400" dirty="0" smtClean="0">
              <a:latin typeface="Klavika Regular" pitchFamily="34" charset="0"/>
            </a:endParaRPr>
          </a:p>
          <a:p>
            <a:pPr fontAlgn="ctr"/>
            <a:r>
              <a:rPr lang="en-CA" sz="1400" dirty="0" smtClean="0">
                <a:latin typeface="Klavika Regular" pitchFamily="34" charset="0"/>
              </a:rPr>
              <a:t>New classification rules and hazard classes</a:t>
            </a:r>
          </a:p>
          <a:p>
            <a:pPr fontAlgn="ctr"/>
            <a:r>
              <a:rPr lang="en-CA" sz="1400" dirty="0" smtClean="0">
                <a:latin typeface="Klavika Regular" pitchFamily="34" charset="0"/>
              </a:rPr>
              <a:t>A standardized format for Safety Data Sheets (formerly MSDS)</a:t>
            </a:r>
          </a:p>
          <a:p>
            <a:pPr fontAlgn="ctr"/>
            <a:r>
              <a:rPr lang="en-CA" sz="1400" dirty="0" smtClean="0">
                <a:latin typeface="Klavika Regular" pitchFamily="34" charset="0"/>
              </a:rPr>
              <a:t>New hazard pictograms</a:t>
            </a:r>
          </a:p>
          <a:p>
            <a:pPr fontAlgn="ctr"/>
            <a:r>
              <a:rPr lang="en-CA" sz="1400" dirty="0" smtClean="0">
                <a:latin typeface="Klavika Regular" pitchFamily="34" charset="0"/>
              </a:rPr>
              <a:t>New label requirements</a:t>
            </a:r>
          </a:p>
          <a:p>
            <a:pPr lvl="1" fontAlgn="ctr"/>
            <a:endParaRPr lang="en-CA" sz="1400" dirty="0" smtClean="0">
              <a:latin typeface="Klavika Regular" pitchFamily="34" charset="0"/>
            </a:endParaRPr>
          </a:p>
          <a:p>
            <a:endParaRPr lang="en-CA" dirty="0"/>
          </a:p>
        </p:txBody>
      </p:sp>
      <p:sp>
        <p:nvSpPr>
          <p:cNvPr id="4" name="AutoShape 2" descr="Image result for GHS"/>
          <p:cNvSpPr>
            <a:spLocks noChangeAspect="1" noChangeArrowheads="1"/>
          </p:cNvSpPr>
          <p:nvPr/>
        </p:nvSpPr>
        <p:spPr bwMode="auto">
          <a:xfrm>
            <a:off x="12065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5" name="AutoShape 4" descr="Image result for GHS"/>
          <p:cNvSpPr>
            <a:spLocks noChangeAspect="1" noChangeArrowheads="1"/>
          </p:cNvSpPr>
          <p:nvPr/>
        </p:nvSpPr>
        <p:spPr bwMode="auto">
          <a:xfrm>
            <a:off x="27305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Tree>
    <p:extLst>
      <p:ext uri="{BB962C8B-B14F-4D97-AF65-F5344CB8AC3E}">
        <p14:creationId xmlns:p14="http://schemas.microsoft.com/office/powerpoint/2010/main" val="2629735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800" dirty="0" smtClean="0">
                <a:latin typeface="Klavika Regular" pitchFamily="34" charset="0"/>
              </a:rPr>
              <a:t>Hazard Group</a:t>
            </a:r>
            <a:endParaRPr lang="en-CA" sz="3800" dirty="0">
              <a:latin typeface="Klavika Regular" pitchFamily="34" charset="0"/>
            </a:endParaRPr>
          </a:p>
        </p:txBody>
      </p:sp>
      <p:sp>
        <p:nvSpPr>
          <p:cNvPr id="3" name="Content Placeholder 2"/>
          <p:cNvSpPr>
            <a:spLocks noGrp="1"/>
          </p:cNvSpPr>
          <p:nvPr>
            <p:ph sz="quarter" idx="10"/>
          </p:nvPr>
        </p:nvSpPr>
        <p:spPr/>
        <p:txBody>
          <a:bodyPr>
            <a:normAutofit/>
          </a:bodyPr>
          <a:lstStyle/>
          <a:p>
            <a:r>
              <a:rPr lang="en-CA" sz="1400" dirty="0"/>
              <a:t>WHMIS 2015 applies to two major groups of hazards: physical, and health. Each hazard group includes hazard classes that have specific hazardous properties.</a:t>
            </a:r>
          </a:p>
          <a:p>
            <a:endParaRPr lang="en-CA" sz="1400" b="1" dirty="0" smtClean="0"/>
          </a:p>
          <a:p>
            <a:pPr lvl="1"/>
            <a:r>
              <a:rPr lang="en-CA" sz="1200" b="1" dirty="0" smtClean="0"/>
              <a:t>Physical </a:t>
            </a:r>
            <a:r>
              <a:rPr lang="en-CA" sz="1200" b="1" dirty="0"/>
              <a:t>hazards group</a:t>
            </a:r>
            <a:r>
              <a:rPr lang="en-CA" sz="1200" dirty="0"/>
              <a:t>: based on the physical or chemical properties of the product - such as flammability, reactivity, or </a:t>
            </a:r>
            <a:r>
              <a:rPr lang="en-CA" sz="1200" dirty="0" err="1"/>
              <a:t>corrosivity</a:t>
            </a:r>
            <a:r>
              <a:rPr lang="en-CA" sz="1200" dirty="0"/>
              <a:t> to </a:t>
            </a:r>
            <a:r>
              <a:rPr lang="en-CA" sz="1200" dirty="0" smtClean="0"/>
              <a:t>metals</a:t>
            </a:r>
            <a:endParaRPr lang="en-CA" sz="1200" dirty="0"/>
          </a:p>
          <a:p>
            <a:endParaRPr lang="en-CA" sz="1400" b="1" dirty="0" smtClean="0"/>
          </a:p>
          <a:p>
            <a:pPr lvl="1"/>
            <a:r>
              <a:rPr lang="en-CA" sz="1200" b="1" dirty="0" smtClean="0"/>
              <a:t>Health </a:t>
            </a:r>
            <a:r>
              <a:rPr lang="en-CA" sz="1200" b="1" dirty="0"/>
              <a:t>hazards group</a:t>
            </a:r>
            <a:r>
              <a:rPr lang="en-CA" sz="1200" dirty="0"/>
              <a:t>: based on the ability of the product to cause a health effect - such as eye irritation, respiratory sensitization (may cause allergy or asthma symptoms or breathing difficulties if inhaled), or carcinogenicity (may cause cancer</a:t>
            </a:r>
            <a:r>
              <a:rPr lang="en-CA" sz="1200" dirty="0" smtClean="0"/>
              <a:t>)</a:t>
            </a:r>
            <a:endParaRPr lang="en-CA" sz="1200" dirty="0"/>
          </a:p>
          <a:p>
            <a:pPr lvl="1" fontAlgn="ctr"/>
            <a:endParaRPr lang="en-CA" sz="1400" dirty="0" smtClean="0">
              <a:latin typeface="Klavika Regular" pitchFamily="34" charset="0"/>
            </a:endParaRPr>
          </a:p>
          <a:p>
            <a:endParaRPr lang="en-CA" dirty="0"/>
          </a:p>
        </p:txBody>
      </p:sp>
      <p:sp>
        <p:nvSpPr>
          <p:cNvPr id="4" name="AutoShape 2" descr="Image result for GHS"/>
          <p:cNvSpPr>
            <a:spLocks noChangeAspect="1" noChangeArrowheads="1"/>
          </p:cNvSpPr>
          <p:nvPr/>
        </p:nvSpPr>
        <p:spPr bwMode="auto">
          <a:xfrm>
            <a:off x="12065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5" name="AutoShape 4" descr="Image result for GHS"/>
          <p:cNvSpPr>
            <a:spLocks noChangeAspect="1" noChangeArrowheads="1"/>
          </p:cNvSpPr>
          <p:nvPr/>
        </p:nvSpPr>
        <p:spPr bwMode="auto">
          <a:xfrm>
            <a:off x="27305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Tree>
    <p:extLst>
      <p:ext uri="{BB962C8B-B14F-4D97-AF65-F5344CB8AC3E}">
        <p14:creationId xmlns:p14="http://schemas.microsoft.com/office/powerpoint/2010/main" val="2269732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800" dirty="0" smtClean="0">
                <a:latin typeface="Klavika Regular" pitchFamily="34" charset="0"/>
              </a:rPr>
              <a:t>Hazard Class and Category</a:t>
            </a:r>
            <a:endParaRPr lang="en-CA" sz="3800" dirty="0">
              <a:latin typeface="Klavika Regular" pitchFamily="34" charset="0"/>
            </a:endParaRPr>
          </a:p>
        </p:txBody>
      </p:sp>
      <p:sp>
        <p:nvSpPr>
          <p:cNvPr id="3" name="Content Placeholder 2"/>
          <p:cNvSpPr>
            <a:spLocks noGrp="1"/>
          </p:cNvSpPr>
          <p:nvPr>
            <p:ph sz="quarter" idx="10"/>
          </p:nvPr>
        </p:nvSpPr>
        <p:spPr/>
        <p:txBody>
          <a:bodyPr>
            <a:normAutofit/>
          </a:bodyPr>
          <a:lstStyle/>
          <a:p>
            <a:r>
              <a:rPr lang="en-CA" sz="1400" dirty="0"/>
              <a:t>Hazard classes are a way of grouping together products that have similar properties. Most of the hazard classes are common to GHS and will be used worldwide by all countries that have adopted GHS. Some hazard classes are specific to WHMIS </a:t>
            </a:r>
            <a:r>
              <a:rPr lang="en-CA" sz="1400" dirty="0" smtClean="0"/>
              <a:t>2015</a:t>
            </a:r>
            <a:endParaRPr lang="en-CA" sz="1400" dirty="0"/>
          </a:p>
          <a:p>
            <a:endParaRPr lang="en-CA" sz="1400" dirty="0" smtClean="0"/>
          </a:p>
          <a:p>
            <a:r>
              <a:rPr lang="en-CA" sz="1400" dirty="0"/>
              <a:t>Each hazard class contains at least one category. The hazard categories are assigned a number (e.g., 1, 2, etc.) Categories may also be called "types". Types are assigned an alphabetical letter (e.g., A, B, etc.). In a few cases, sub-categories are also specified. Subcategories are identified with a number and a letter (e.g., 1A and 1B</a:t>
            </a:r>
            <a:r>
              <a:rPr lang="en-CA" sz="1400" dirty="0" smtClean="0"/>
              <a:t>)</a:t>
            </a:r>
          </a:p>
          <a:p>
            <a:endParaRPr lang="en-CA" sz="1400" dirty="0"/>
          </a:p>
          <a:p>
            <a:r>
              <a:rPr lang="en-CA" sz="1400" dirty="0"/>
              <a:t>Some hazard classes have only one category (e.g., corrosive to metals), others may have two categories (e.g., carcinogenicity (cancer)) or three categories (e.g., oxidizing liquids). There are a few hazard classes with five or more categories (e.g., organic peroxides</a:t>
            </a:r>
            <a:r>
              <a:rPr lang="en-CA" sz="1400" dirty="0" smtClean="0"/>
              <a:t>)</a:t>
            </a:r>
          </a:p>
          <a:p>
            <a:endParaRPr lang="en-CA" sz="1400" dirty="0"/>
          </a:p>
          <a:p>
            <a:r>
              <a:rPr lang="en-CA" sz="1400" dirty="0"/>
              <a:t>The category tells you about how hazardous the product is (that is, the severity of hazard</a:t>
            </a:r>
            <a:r>
              <a:rPr lang="en-CA" sz="1400" dirty="0" smtClean="0"/>
              <a:t>)</a:t>
            </a:r>
          </a:p>
          <a:p>
            <a:endParaRPr lang="en-CA" sz="1400" dirty="0"/>
          </a:p>
          <a:p>
            <a:r>
              <a:rPr lang="en-CA" sz="1400" dirty="0"/>
              <a:t>Category 1 is always the greatest level of </a:t>
            </a:r>
            <a:r>
              <a:rPr lang="en-CA" sz="1400" dirty="0" smtClean="0"/>
              <a:t>hazard. </a:t>
            </a:r>
            <a:r>
              <a:rPr lang="en-CA" sz="1400" dirty="0"/>
              <a:t>If Category 1 is further divided, Category 1A within the same hazard class is a greater hazard than category </a:t>
            </a:r>
            <a:r>
              <a:rPr lang="en-CA" sz="1400" dirty="0" smtClean="0"/>
              <a:t>1B</a:t>
            </a:r>
            <a:endParaRPr lang="en-CA" sz="1400" dirty="0" smtClean="0">
              <a:latin typeface="Klavika Regular" pitchFamily="34" charset="0"/>
            </a:endParaRPr>
          </a:p>
          <a:p>
            <a:endParaRPr lang="en-CA" dirty="0" smtClean="0"/>
          </a:p>
          <a:p>
            <a:endParaRPr lang="en-CA" dirty="0"/>
          </a:p>
        </p:txBody>
      </p:sp>
      <p:sp>
        <p:nvSpPr>
          <p:cNvPr id="4" name="AutoShape 2" descr="Image result for GHS"/>
          <p:cNvSpPr>
            <a:spLocks noChangeAspect="1" noChangeArrowheads="1"/>
          </p:cNvSpPr>
          <p:nvPr/>
        </p:nvSpPr>
        <p:spPr bwMode="auto">
          <a:xfrm>
            <a:off x="12065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5" name="AutoShape 4" descr="Image result for GHS"/>
          <p:cNvSpPr>
            <a:spLocks noChangeAspect="1" noChangeArrowheads="1"/>
          </p:cNvSpPr>
          <p:nvPr/>
        </p:nvSpPr>
        <p:spPr bwMode="auto">
          <a:xfrm>
            <a:off x="27305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Tree>
    <p:extLst>
      <p:ext uri="{BB962C8B-B14F-4D97-AF65-F5344CB8AC3E}">
        <p14:creationId xmlns:p14="http://schemas.microsoft.com/office/powerpoint/2010/main" val="3766646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70" name="Title 1"/>
          <p:cNvSpPr>
            <a:spLocks noGrp="1"/>
          </p:cNvSpPr>
          <p:nvPr>
            <p:ph type="title"/>
          </p:nvPr>
        </p:nvSpPr>
        <p:spPr bwMode="auto"/>
        <p:txBody>
          <a:bodyPr wrap="square" numCol="1" anchorCtr="0" compatLnSpc="1">
            <a:prstTxWarp prst="textNoShape">
              <a:avLst/>
            </a:prstTxWarp>
          </a:bodyPr>
          <a:lstStyle/>
          <a:p>
            <a:pPr algn="l"/>
            <a:r>
              <a:rPr lang="en-CA" altLang="en-US" sz="3800" dirty="0" smtClean="0">
                <a:latin typeface="Klavika Regular" pitchFamily="34" charset="0"/>
              </a:rPr>
              <a:t>GHS Pictograms</a:t>
            </a:r>
          </a:p>
        </p:txBody>
      </p:sp>
      <p:sp>
        <p:nvSpPr>
          <p:cNvPr id="2" name="Content Placeholder 1"/>
          <p:cNvSpPr>
            <a:spLocks noGrp="1"/>
          </p:cNvSpPr>
          <p:nvPr>
            <p:ph sz="quarter" idx="10"/>
          </p:nvPr>
        </p:nvSpPr>
        <p:spPr>
          <a:xfrm>
            <a:off x="762000" y="1488875"/>
            <a:ext cx="7862400" cy="4264025"/>
          </a:xfrm>
        </p:spPr>
        <p:txBody>
          <a:bodyPr/>
          <a:lstStyle/>
          <a:p>
            <a:endParaRPr lang="en-CA"/>
          </a:p>
        </p:txBody>
      </p:sp>
      <p:graphicFrame>
        <p:nvGraphicFramePr>
          <p:cNvPr id="18" name="Table 17"/>
          <p:cNvGraphicFramePr>
            <a:graphicFrameLocks noGrp="1"/>
          </p:cNvGraphicFramePr>
          <p:nvPr>
            <p:extLst>
              <p:ext uri="{D42A27DB-BD31-4B8C-83A1-F6EECF244321}">
                <p14:modId xmlns:p14="http://schemas.microsoft.com/office/powerpoint/2010/main" val="825882237"/>
              </p:ext>
            </p:extLst>
          </p:nvPr>
        </p:nvGraphicFramePr>
        <p:xfrm>
          <a:off x="4642867" y="1627459"/>
          <a:ext cx="4465637" cy="5041901"/>
        </p:xfrm>
        <a:graphic>
          <a:graphicData uri="http://schemas.openxmlformats.org/drawingml/2006/table">
            <a:tbl>
              <a:tblPr/>
              <a:tblGrid>
                <a:gridCol w="828675"/>
                <a:gridCol w="3636962"/>
              </a:tblGrid>
              <a:tr h="1389063">
                <a:tc>
                  <a:txBody>
                    <a:bodyPr/>
                    <a:lstStyle/>
                    <a:p>
                      <a:pPr marL="0" marR="0" lvl="0" indent="0" algn="just" defTabSz="914400" rtl="0" eaLnBrk="1" fontAlgn="base" latinLnBrk="0" hangingPunct="1">
                        <a:lnSpc>
                          <a:spcPct val="115000"/>
                        </a:lnSpc>
                        <a:spcBef>
                          <a:spcPct val="0"/>
                        </a:spcBef>
                        <a:spcAft>
                          <a:spcPct val="0"/>
                        </a:spcAft>
                        <a:buClrTx/>
                        <a:buSzTx/>
                        <a:buFontTx/>
                        <a:buNone/>
                        <a:tabLst>
                          <a:tab pos="914400" algn="l"/>
                        </a:tabLst>
                      </a:pPr>
                      <a:endParaRPr kumimoji="0" lang="en-CA" sz="11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51223" marR="5122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8ECF0"/>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CA" sz="1100" b="0" i="0" u="none" strike="noStrike" cap="none" normalizeH="0" baseline="0" smtClean="0">
                          <a:ln>
                            <a:noFill/>
                          </a:ln>
                          <a:solidFill>
                            <a:srgbClr val="000000"/>
                          </a:solidFill>
                          <a:effectLst/>
                          <a:latin typeface="Calibri" pitchFamily="34" charset="0"/>
                        </a:rPr>
                        <a:t>Carcinogenicity</a:t>
                      </a:r>
                    </a:p>
                    <a:p>
                      <a:pPr marL="285750" marR="0" lvl="0" indent="-28575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CA" sz="1100" b="0" i="0" u="none" strike="noStrike" cap="none" normalizeH="0" baseline="0" smtClean="0">
                          <a:ln>
                            <a:noFill/>
                          </a:ln>
                          <a:solidFill>
                            <a:srgbClr val="000000"/>
                          </a:solidFill>
                          <a:effectLst/>
                          <a:latin typeface="Calibri" pitchFamily="34" charset="0"/>
                        </a:rPr>
                        <a:t>Respiratory sensitization</a:t>
                      </a:r>
                    </a:p>
                    <a:p>
                      <a:pPr marL="285750" marR="0" lvl="0" indent="-28575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CA" sz="1100" b="0" i="0" u="none" strike="noStrike" cap="none" normalizeH="0" baseline="0" smtClean="0">
                          <a:ln>
                            <a:noFill/>
                          </a:ln>
                          <a:solidFill>
                            <a:srgbClr val="000000"/>
                          </a:solidFill>
                          <a:effectLst/>
                          <a:latin typeface="Calibri" pitchFamily="34" charset="0"/>
                        </a:rPr>
                        <a:t>Reproductive toxicity</a:t>
                      </a:r>
                    </a:p>
                    <a:p>
                      <a:pPr marL="285750" marR="0" lvl="0" indent="-28575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CA" sz="1100" b="0" i="0" u="none" strike="noStrike" cap="none" normalizeH="0" baseline="0" smtClean="0">
                          <a:ln>
                            <a:noFill/>
                          </a:ln>
                          <a:solidFill>
                            <a:srgbClr val="000000"/>
                          </a:solidFill>
                          <a:effectLst/>
                          <a:latin typeface="Calibri" pitchFamily="34" charset="0"/>
                        </a:rPr>
                        <a:t>Specific target organ toxicity – repeated exposure</a:t>
                      </a:r>
                    </a:p>
                    <a:p>
                      <a:pPr marL="285750" marR="0" lvl="0" indent="-28575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CA" sz="1100" b="0" i="0" u="none" strike="noStrike" cap="none" normalizeH="0" baseline="0" smtClean="0">
                          <a:ln>
                            <a:noFill/>
                          </a:ln>
                          <a:solidFill>
                            <a:srgbClr val="000000"/>
                          </a:solidFill>
                          <a:effectLst/>
                          <a:latin typeface="Calibri" pitchFamily="34" charset="0"/>
                        </a:rPr>
                        <a:t>Specific target organ toxicity – single exposure (category 1, 2)</a:t>
                      </a:r>
                    </a:p>
                    <a:p>
                      <a:pPr marL="285750" marR="0" lvl="0" indent="-28575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CA" sz="1100" b="0" i="0" u="none" strike="noStrike" cap="none" normalizeH="0" baseline="0" smtClean="0">
                          <a:ln>
                            <a:noFill/>
                          </a:ln>
                          <a:solidFill>
                            <a:srgbClr val="000000"/>
                          </a:solidFill>
                          <a:effectLst/>
                          <a:latin typeface="Calibri" pitchFamily="34" charset="0"/>
                        </a:rPr>
                        <a:t>Aspiration hazard</a:t>
                      </a:r>
                    </a:p>
                    <a:p>
                      <a:pPr marL="285750" marR="0" lvl="0" indent="-28575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CA" sz="1100" b="0" i="0" u="none" strike="noStrike" cap="none" normalizeH="0" baseline="0" smtClean="0">
                          <a:ln>
                            <a:noFill/>
                          </a:ln>
                          <a:solidFill>
                            <a:srgbClr val="000000"/>
                          </a:solidFill>
                          <a:effectLst/>
                          <a:latin typeface="Calibri" pitchFamily="34" charset="0"/>
                        </a:rPr>
                        <a:t>Germ cell mutagenicity</a:t>
                      </a:r>
                      <a:endParaRPr kumimoji="0" lang="en-CA"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51223" marR="5122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8ECF0"/>
                    </a:solidFill>
                  </a:tcPr>
                </a:tc>
              </a:tr>
              <a:tr h="1168400">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en-CA" sz="11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51223" marR="5122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DD7DF"/>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CA" sz="1100" b="0" i="0" u="none" strike="noStrike" cap="none" normalizeH="0" baseline="0" smtClean="0">
                          <a:ln>
                            <a:noFill/>
                          </a:ln>
                          <a:solidFill>
                            <a:srgbClr val="000000"/>
                          </a:solidFill>
                          <a:effectLst/>
                          <a:latin typeface="Calibri" pitchFamily="34" charset="0"/>
                        </a:rPr>
                        <a:t>Corrosive to metals</a:t>
                      </a:r>
                    </a:p>
                    <a:p>
                      <a:pPr marL="285750" marR="0" lvl="0" indent="-28575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CA" sz="1100" b="0" i="0" u="none" strike="noStrike" cap="none" normalizeH="0" baseline="0" smtClean="0">
                          <a:ln>
                            <a:noFill/>
                          </a:ln>
                          <a:solidFill>
                            <a:srgbClr val="000000"/>
                          </a:solidFill>
                          <a:effectLst/>
                          <a:latin typeface="Calibri" pitchFamily="34" charset="0"/>
                        </a:rPr>
                        <a:t>Serious eye damage</a:t>
                      </a:r>
                    </a:p>
                    <a:p>
                      <a:pPr marL="285750" marR="0" lvl="0" indent="-28575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CA" sz="1100" b="0" i="0" u="none" strike="noStrike" cap="none" normalizeH="0" baseline="0" smtClean="0">
                          <a:ln>
                            <a:noFill/>
                          </a:ln>
                          <a:solidFill>
                            <a:srgbClr val="000000"/>
                          </a:solidFill>
                          <a:effectLst/>
                          <a:latin typeface="Calibri" pitchFamily="34" charset="0"/>
                        </a:rPr>
                        <a:t>Skin corrosion</a:t>
                      </a:r>
                      <a:endParaRPr kumimoji="0" lang="en-CA"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51223" marR="5122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DD7DF"/>
                    </a:solidFill>
                  </a:tcPr>
                </a:tc>
              </a:tr>
              <a:tr h="755650">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en-CA" sz="11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51223" marR="5122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8ECF0"/>
                    </a:solidFill>
                  </a:tcPr>
                </a:tc>
                <a:tc>
                  <a:txBody>
                    <a:bodyPr/>
                    <a:lstStyle/>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n-CA" sz="1100" b="0" i="0" u="none" strike="noStrike" cap="none" normalizeH="0" baseline="0" smtClean="0">
                          <a:ln>
                            <a:noFill/>
                          </a:ln>
                          <a:solidFill>
                            <a:srgbClr val="000000"/>
                          </a:solidFill>
                          <a:effectLst/>
                          <a:latin typeface="Calibri" pitchFamily="34" charset="0"/>
                        </a:rPr>
                        <a:t>Gases under pressure</a:t>
                      </a:r>
                      <a:endParaRPr kumimoji="0" lang="en-CA"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51223" marR="5122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8ECF0"/>
                    </a:solidFill>
                  </a:tcPr>
                </a:tc>
              </a:tr>
              <a:tr h="792163">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en-CA" sz="11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51223" marR="5122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DD7DF"/>
                    </a:solidFill>
                  </a:tcPr>
                </a:tc>
                <a:tc>
                  <a:txBody>
                    <a:bodyPr/>
                    <a:lstStyle/>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n-CA" sz="1100" b="0" i="0" u="none" strike="noStrike" cap="none" normalizeH="0" baseline="0" smtClean="0">
                          <a:ln>
                            <a:noFill/>
                          </a:ln>
                          <a:solidFill>
                            <a:srgbClr val="000000"/>
                          </a:solidFill>
                          <a:effectLst/>
                          <a:latin typeface="Calibri" pitchFamily="34" charset="0"/>
                        </a:rPr>
                        <a:t>Biohazardous infectious material</a:t>
                      </a:r>
                      <a:endParaRPr kumimoji="0" lang="en-CA"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51223" marR="5122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DD7DF"/>
                    </a:solidFill>
                  </a:tcPr>
                </a:tc>
              </a:tr>
              <a:tr h="936625">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CA" sz="11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51223" marR="5122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8ECF0"/>
                    </a:solidFill>
                  </a:tcPr>
                </a:tc>
                <a:tc>
                  <a:txBody>
                    <a:bodyPr/>
                    <a:lstStyle/>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n-CA" sz="1100" b="0" i="0" u="none" strike="noStrike" cap="none" normalizeH="0" baseline="0" smtClean="0">
                          <a:ln>
                            <a:noFill/>
                          </a:ln>
                          <a:solidFill>
                            <a:srgbClr val="000000"/>
                          </a:solidFill>
                          <a:effectLst/>
                          <a:latin typeface="Calibri" pitchFamily="34" charset="0"/>
                        </a:rPr>
                        <a:t>Hazardous to the aquatic environment</a:t>
                      </a:r>
                    </a:p>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n-CA"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Canada will not be implementing</a:t>
                      </a:r>
                    </a:p>
                  </a:txBody>
                  <a:tcPr marL="51223" marR="5122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8ECF0"/>
                    </a:solidFill>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2881273886"/>
              </p:ext>
            </p:extLst>
          </p:nvPr>
        </p:nvGraphicFramePr>
        <p:xfrm>
          <a:off x="-11684" y="1627459"/>
          <a:ext cx="4654551" cy="5041901"/>
        </p:xfrm>
        <a:graphic>
          <a:graphicData uri="http://schemas.openxmlformats.org/drawingml/2006/table">
            <a:tbl>
              <a:tblPr/>
              <a:tblGrid>
                <a:gridCol w="828676"/>
                <a:gridCol w="3825875"/>
              </a:tblGrid>
              <a:tr h="1389063">
                <a:tc>
                  <a:txBody>
                    <a:bodyPr/>
                    <a:lstStyle/>
                    <a:p>
                      <a:pPr marL="0" marR="0" lvl="0" indent="0" algn="just" defTabSz="914400" rtl="0" eaLnBrk="1" fontAlgn="base" latinLnBrk="0" hangingPunct="1">
                        <a:lnSpc>
                          <a:spcPct val="115000"/>
                        </a:lnSpc>
                        <a:spcBef>
                          <a:spcPct val="0"/>
                        </a:spcBef>
                        <a:spcAft>
                          <a:spcPct val="0"/>
                        </a:spcAft>
                        <a:buClrTx/>
                        <a:buSzTx/>
                        <a:buFontTx/>
                        <a:buNone/>
                        <a:tabLst>
                          <a:tab pos="914400" algn="l"/>
                        </a:tabLst>
                      </a:pPr>
                      <a:endParaRPr kumimoji="0" lang="en-CA" sz="11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51223" marR="5122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8ECF0"/>
                    </a:solidFill>
                  </a:tcPr>
                </a:tc>
                <a:tc>
                  <a:txBody>
                    <a:bodyPr/>
                    <a:lstStyle/>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n-CA" sz="1100" b="0" i="0" u="none" strike="noStrike" cap="none" normalizeH="0" baseline="0" dirty="0" smtClean="0">
                          <a:ln>
                            <a:noFill/>
                          </a:ln>
                          <a:solidFill>
                            <a:srgbClr val="000000"/>
                          </a:solidFill>
                          <a:effectLst/>
                          <a:latin typeface="Calibri" pitchFamily="34" charset="0"/>
                        </a:rPr>
                        <a:t>Flammables (gases, aerosols, liquids, solids)</a:t>
                      </a:r>
                    </a:p>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n-CA" sz="1100" b="0" i="0" u="none" strike="noStrike" cap="none" normalizeH="0" baseline="0" dirty="0" smtClean="0">
                          <a:ln>
                            <a:noFill/>
                          </a:ln>
                          <a:solidFill>
                            <a:srgbClr val="000000"/>
                          </a:solidFill>
                          <a:effectLst/>
                          <a:latin typeface="Calibri" pitchFamily="34" charset="0"/>
                        </a:rPr>
                        <a:t>Self-reactive substances and mixtures</a:t>
                      </a:r>
                    </a:p>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n-CA" sz="1100" b="0" i="0" u="none" strike="noStrike" cap="none" normalizeH="0" baseline="0" dirty="0" smtClean="0">
                          <a:ln>
                            <a:noFill/>
                          </a:ln>
                          <a:solidFill>
                            <a:srgbClr val="000000"/>
                          </a:solidFill>
                          <a:effectLst/>
                          <a:latin typeface="Calibri" pitchFamily="34" charset="0"/>
                        </a:rPr>
                        <a:t>Pyrophoric liquids, solids, and gases</a:t>
                      </a:r>
                    </a:p>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n-CA" sz="1100" b="0" i="0" u="none" strike="noStrike" cap="none" normalizeH="0" baseline="0" dirty="0" smtClean="0">
                          <a:ln>
                            <a:noFill/>
                          </a:ln>
                          <a:solidFill>
                            <a:srgbClr val="000000"/>
                          </a:solidFill>
                          <a:effectLst/>
                          <a:latin typeface="Calibri" pitchFamily="34" charset="0"/>
                        </a:rPr>
                        <a:t>Self-heating substances and mixtures</a:t>
                      </a:r>
                    </a:p>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n-CA" sz="1100" b="0" i="0" u="none" strike="noStrike" cap="none" normalizeH="0" baseline="0" dirty="0" smtClean="0">
                          <a:ln>
                            <a:noFill/>
                          </a:ln>
                          <a:solidFill>
                            <a:srgbClr val="000000"/>
                          </a:solidFill>
                          <a:effectLst/>
                          <a:latin typeface="Calibri" pitchFamily="34" charset="0"/>
                        </a:rPr>
                        <a:t>Substances and mixtures that in contact with water emit flammable gas</a:t>
                      </a:r>
                    </a:p>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n-CA" sz="1100" b="0" i="0" u="none" strike="noStrike" cap="none" normalizeH="0" baseline="0" dirty="0" smtClean="0">
                          <a:ln>
                            <a:noFill/>
                          </a:ln>
                          <a:solidFill>
                            <a:srgbClr val="000000"/>
                          </a:solidFill>
                          <a:effectLst/>
                          <a:latin typeface="Calibri" pitchFamily="34" charset="0"/>
                        </a:rPr>
                        <a:t>Organic peroxides</a:t>
                      </a:r>
                      <a:endParaRPr kumimoji="0" lang="en-CA"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51223" marR="5122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8ECF0"/>
                    </a:solidFill>
                  </a:tcPr>
                </a:tc>
              </a:tr>
              <a:tr h="1168400">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en-CA" sz="11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51223" marR="5122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DD7DF"/>
                    </a:solidFill>
                  </a:tcPr>
                </a:tc>
                <a:tc>
                  <a:txBody>
                    <a:bodyPr/>
                    <a:lstStyle/>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n-CA" sz="1100" b="0" i="0" u="none" strike="noStrike" cap="none" normalizeH="0" baseline="0" smtClean="0">
                          <a:ln>
                            <a:noFill/>
                          </a:ln>
                          <a:solidFill>
                            <a:srgbClr val="000000"/>
                          </a:solidFill>
                          <a:effectLst/>
                          <a:latin typeface="Calibri" pitchFamily="34" charset="0"/>
                        </a:rPr>
                        <a:t>Skin sensitization</a:t>
                      </a:r>
                    </a:p>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n-CA" sz="1100" b="0" i="0" u="none" strike="noStrike" cap="none" normalizeH="0" baseline="0" smtClean="0">
                          <a:ln>
                            <a:noFill/>
                          </a:ln>
                          <a:solidFill>
                            <a:srgbClr val="000000"/>
                          </a:solidFill>
                          <a:effectLst/>
                          <a:latin typeface="Calibri" pitchFamily="34" charset="0"/>
                        </a:rPr>
                        <a:t>Acute toxicity (harmful)</a:t>
                      </a:r>
                    </a:p>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n-CA" sz="1100" b="0" i="0" u="none" strike="noStrike" cap="none" normalizeH="0" baseline="0" smtClean="0">
                          <a:ln>
                            <a:noFill/>
                          </a:ln>
                          <a:solidFill>
                            <a:srgbClr val="000000"/>
                          </a:solidFill>
                          <a:effectLst/>
                          <a:latin typeface="Calibri" pitchFamily="34" charset="0"/>
                        </a:rPr>
                        <a:t>Specific target organ toxicity – single exposure (category 3)</a:t>
                      </a:r>
                    </a:p>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n-CA" sz="1100" b="0" i="0" u="none" strike="noStrike" cap="none" normalizeH="0" baseline="0" smtClean="0">
                          <a:ln>
                            <a:noFill/>
                          </a:ln>
                          <a:solidFill>
                            <a:srgbClr val="000000"/>
                          </a:solidFill>
                          <a:effectLst/>
                          <a:latin typeface="Calibri" pitchFamily="34" charset="0"/>
                        </a:rPr>
                        <a:t>Eye irritation</a:t>
                      </a:r>
                    </a:p>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n-CA" sz="1100" b="0" i="0" u="none" strike="noStrike" cap="none" normalizeH="0" baseline="0" smtClean="0">
                          <a:ln>
                            <a:noFill/>
                          </a:ln>
                          <a:solidFill>
                            <a:srgbClr val="000000"/>
                          </a:solidFill>
                          <a:effectLst/>
                          <a:latin typeface="Calibri" pitchFamily="34" charset="0"/>
                        </a:rPr>
                        <a:t>Skin irritation</a:t>
                      </a:r>
                    </a:p>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n-CA" sz="1100" b="0" i="0" u="none" strike="noStrike" cap="none" normalizeH="0" baseline="0" smtClean="0">
                          <a:ln>
                            <a:noFill/>
                          </a:ln>
                          <a:solidFill>
                            <a:srgbClr val="000000"/>
                          </a:solidFill>
                          <a:effectLst/>
                          <a:latin typeface="Calibri" pitchFamily="34" charset="0"/>
                        </a:rPr>
                        <a:t>Hazardous to the ozone layer</a:t>
                      </a:r>
                      <a:endParaRPr kumimoji="0" lang="en-CA"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51223" marR="5122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DD7DF"/>
                    </a:solidFill>
                  </a:tcPr>
                </a:tc>
              </a:tr>
              <a:tr h="755650">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en-CA" sz="11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51223" marR="5122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8ECF0"/>
                    </a:solidFill>
                  </a:tcPr>
                </a:tc>
                <a:tc>
                  <a:txBody>
                    <a:bodyPr/>
                    <a:lstStyle/>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n-CA" sz="1100" b="0" i="0" u="none" strike="noStrike" cap="none" normalizeH="0" baseline="0" smtClean="0">
                          <a:ln>
                            <a:noFill/>
                          </a:ln>
                          <a:solidFill>
                            <a:srgbClr val="000000"/>
                          </a:solidFill>
                          <a:effectLst/>
                          <a:latin typeface="Calibri" pitchFamily="34" charset="0"/>
                        </a:rPr>
                        <a:t>Acute toxicity (severe)</a:t>
                      </a:r>
                      <a:endParaRPr kumimoji="0" lang="en-CA"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51223" marR="5122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8ECF0"/>
                    </a:solidFill>
                  </a:tcPr>
                </a:tc>
              </a:tr>
              <a:tr h="792163">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en-CA" sz="11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51223" marR="5122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DD7DF"/>
                    </a:solidFill>
                  </a:tcPr>
                </a:tc>
                <a:tc>
                  <a:txBody>
                    <a:bodyPr/>
                    <a:lstStyle/>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n-CA" sz="1100" b="0" i="0" u="none" strike="noStrike" cap="none" normalizeH="0" baseline="0" smtClean="0">
                          <a:ln>
                            <a:noFill/>
                          </a:ln>
                          <a:solidFill>
                            <a:srgbClr val="000000"/>
                          </a:solidFill>
                          <a:effectLst/>
                          <a:latin typeface="Calibri" pitchFamily="34" charset="0"/>
                        </a:rPr>
                        <a:t>Oxidizing gases, liquids, solids</a:t>
                      </a:r>
                      <a:endParaRPr kumimoji="0" lang="en-CA"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51223" marR="5122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CDD7DF"/>
                    </a:solidFill>
                  </a:tcPr>
                </a:tc>
              </a:tr>
              <a:tr h="936625">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CA" sz="11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51223" marR="5122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8ECF0"/>
                    </a:solidFill>
                  </a:tcPr>
                </a:tc>
                <a:tc>
                  <a:txBody>
                    <a:bodyPr/>
                    <a:lstStyle/>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n-CA" sz="1100" b="0" i="0" u="none" strike="noStrike" cap="none" normalizeH="0" baseline="0" dirty="0" smtClean="0">
                          <a:ln>
                            <a:noFill/>
                          </a:ln>
                          <a:solidFill>
                            <a:srgbClr val="000000"/>
                          </a:solidFill>
                          <a:effectLst/>
                          <a:latin typeface="Calibri" pitchFamily="34" charset="0"/>
                        </a:rPr>
                        <a:t>Self-reactive substances and mixtures</a:t>
                      </a:r>
                    </a:p>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n-CA" sz="1100" b="0" i="0" u="none" strike="noStrike" cap="none" normalizeH="0" baseline="0" dirty="0" smtClean="0">
                          <a:ln>
                            <a:noFill/>
                          </a:ln>
                          <a:solidFill>
                            <a:srgbClr val="000000"/>
                          </a:solidFill>
                          <a:effectLst/>
                          <a:latin typeface="Calibri" pitchFamily="34" charset="0"/>
                        </a:rPr>
                        <a:t>Organic peroxides</a:t>
                      </a:r>
                    </a:p>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n-CA" sz="1100" b="0" i="0" u="none" strike="noStrike" cap="none" normalizeH="0" baseline="0" dirty="0" smtClean="0">
                          <a:ln>
                            <a:noFill/>
                          </a:ln>
                          <a:solidFill>
                            <a:srgbClr val="000000"/>
                          </a:solidFill>
                          <a:effectLst/>
                          <a:latin typeface="Calibri" pitchFamily="34" charset="0"/>
                        </a:rPr>
                        <a:t>Explosives</a:t>
                      </a:r>
                      <a:endParaRPr kumimoji="0" lang="en-CA"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51223" marR="5122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8ECF0"/>
                    </a:solidFill>
                  </a:tcPr>
                </a:tc>
              </a:tr>
            </a:tbl>
          </a:graphicData>
        </a:graphic>
      </p:graphicFrame>
      <p:pic>
        <p:nvPicPr>
          <p:cNvPr id="20" name="Picture 1"/>
          <p:cNvPicPr>
            <a:picLocks noChangeAspect="1" noChangeArrowheads="1"/>
          </p:cNvPicPr>
          <p:nvPr/>
        </p:nvPicPr>
        <p:blipFill>
          <a:blip r:embed="rId2">
            <a:extLst>
              <a:ext uri="{28A0092B-C50C-407E-A947-70E740481C1C}">
                <a14:useLocalDpi xmlns:a14="http://schemas.microsoft.com/office/drawing/2010/main" val="0"/>
              </a:ext>
            </a:extLst>
          </a:blip>
          <a:srcRect t="5327" b="8875"/>
          <a:stretch>
            <a:fillRect/>
          </a:stretch>
        </p:blipFill>
        <p:spPr bwMode="auto">
          <a:xfrm>
            <a:off x="66104" y="1987821"/>
            <a:ext cx="71437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4"/>
          <p:cNvPicPr>
            <a:picLocks noChangeAspect="1" noChangeArrowheads="1"/>
          </p:cNvPicPr>
          <p:nvPr/>
        </p:nvPicPr>
        <p:blipFill>
          <a:blip r:embed="rId3">
            <a:extLst>
              <a:ext uri="{28A0092B-C50C-407E-A947-70E740481C1C}">
                <a14:useLocalDpi xmlns:a14="http://schemas.microsoft.com/office/drawing/2010/main" val="0"/>
              </a:ext>
            </a:extLst>
          </a:blip>
          <a:srcRect l="3247" r="3247"/>
          <a:stretch>
            <a:fillRect/>
          </a:stretch>
        </p:blipFill>
        <p:spPr bwMode="auto">
          <a:xfrm>
            <a:off x="66104" y="4219846"/>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5"/>
          <p:cNvPicPr>
            <a:picLocks noChangeAspect="1" noChangeArrowheads="1"/>
          </p:cNvPicPr>
          <p:nvPr/>
        </p:nvPicPr>
        <p:blipFill>
          <a:blip r:embed="rId4">
            <a:extLst>
              <a:ext uri="{28A0092B-C50C-407E-A947-70E740481C1C}">
                <a14:useLocalDpi xmlns:a14="http://schemas.microsoft.com/office/drawing/2010/main" val="0"/>
              </a:ext>
            </a:extLst>
          </a:blip>
          <a:srcRect l="5196"/>
          <a:stretch>
            <a:fillRect/>
          </a:stretch>
        </p:blipFill>
        <p:spPr bwMode="auto">
          <a:xfrm>
            <a:off x="78804" y="4973909"/>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6"/>
          <p:cNvPicPr>
            <a:picLocks noChangeAspect="1" noChangeArrowheads="1"/>
          </p:cNvPicPr>
          <p:nvPr/>
        </p:nvPicPr>
        <p:blipFill>
          <a:blip r:embed="rId5">
            <a:extLst>
              <a:ext uri="{28A0092B-C50C-407E-A947-70E740481C1C}">
                <a14:useLocalDpi xmlns:a14="http://schemas.microsoft.com/office/drawing/2010/main" val="0"/>
              </a:ext>
            </a:extLst>
          </a:blip>
          <a:srcRect t="6250" b="3751"/>
          <a:stretch>
            <a:fillRect/>
          </a:stretch>
        </p:blipFill>
        <p:spPr bwMode="auto">
          <a:xfrm>
            <a:off x="4730179" y="2025921"/>
            <a:ext cx="7048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7"/>
          <p:cNvPicPr>
            <a:picLocks noChangeAspect="1" noChangeArrowheads="1"/>
          </p:cNvPicPr>
          <p:nvPr/>
        </p:nvPicPr>
        <p:blipFill>
          <a:blip r:embed="rId6">
            <a:extLst>
              <a:ext uri="{28A0092B-C50C-407E-A947-70E740481C1C}">
                <a14:useLocalDpi xmlns:a14="http://schemas.microsoft.com/office/drawing/2010/main" val="0"/>
              </a:ext>
            </a:extLst>
          </a:blip>
          <a:srcRect l="3247" r="3247"/>
          <a:stretch>
            <a:fillRect/>
          </a:stretch>
        </p:blipFill>
        <p:spPr bwMode="auto">
          <a:xfrm>
            <a:off x="4739704" y="3275284"/>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8"/>
          <p:cNvPicPr>
            <a:picLocks noChangeAspect="1" noChangeArrowheads="1"/>
          </p:cNvPicPr>
          <p:nvPr/>
        </p:nvPicPr>
        <p:blipFill>
          <a:blip r:embed="rId7">
            <a:extLst>
              <a:ext uri="{28A0092B-C50C-407E-A947-70E740481C1C}">
                <a14:useLocalDpi xmlns:a14="http://schemas.microsoft.com/office/drawing/2010/main" val="0"/>
              </a:ext>
            </a:extLst>
          </a:blip>
          <a:srcRect l="3355"/>
          <a:stretch>
            <a:fillRect/>
          </a:stretch>
        </p:blipFill>
        <p:spPr bwMode="auto">
          <a:xfrm>
            <a:off x="4715892" y="4215084"/>
            <a:ext cx="69532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92079" y="5010421"/>
            <a:ext cx="7429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11"/>
          <p:cNvPicPr>
            <a:picLocks noChangeAspect="1" noChangeArrowheads="1"/>
          </p:cNvPicPr>
          <p:nvPr/>
        </p:nvPicPr>
        <p:blipFill>
          <a:blip r:embed="rId9">
            <a:extLst>
              <a:ext uri="{28A0092B-C50C-407E-A947-70E740481C1C}">
                <a14:useLocalDpi xmlns:a14="http://schemas.microsoft.com/office/drawing/2010/main" val="0"/>
              </a:ext>
            </a:extLst>
          </a:blip>
          <a:srcRect l="3143" r="6918"/>
          <a:stretch>
            <a:fillRect/>
          </a:stretch>
        </p:blipFill>
        <p:spPr bwMode="auto">
          <a:xfrm>
            <a:off x="56579" y="5807346"/>
            <a:ext cx="7239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2"/>
          <p:cNvPicPr>
            <a:picLocks noChangeAspect="1" noChangeArrowheads="1"/>
          </p:cNvPicPr>
          <p:nvPr/>
        </p:nvPicPr>
        <p:blipFill>
          <a:blip r:embed="rId10">
            <a:extLst>
              <a:ext uri="{28A0092B-C50C-407E-A947-70E740481C1C}">
                <a14:useLocalDpi xmlns:a14="http://schemas.microsoft.com/office/drawing/2010/main" val="0"/>
              </a:ext>
            </a:extLst>
          </a:blip>
          <a:srcRect l="5031" t="7317" r="4404" b="4269"/>
          <a:stretch>
            <a:fillRect/>
          </a:stretch>
        </p:blipFill>
        <p:spPr bwMode="auto">
          <a:xfrm>
            <a:off x="78804" y="3283221"/>
            <a:ext cx="67945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27"/>
          <p:cNvPicPr>
            <a:picLocks noChangeAspect="1" noChangeArrowheads="1"/>
          </p:cNvPicPr>
          <p:nvPr/>
        </p:nvPicPr>
        <p:blipFill>
          <a:blip r:embed="rId11">
            <a:extLst>
              <a:ext uri="{28A0092B-C50C-407E-A947-70E740481C1C}">
                <a14:useLocalDpi xmlns:a14="http://schemas.microsoft.com/office/drawing/2010/main" val="0"/>
              </a:ext>
            </a:extLst>
          </a:blip>
          <a:srcRect l="6708"/>
          <a:stretch>
            <a:fillRect/>
          </a:stretch>
        </p:blipFill>
        <p:spPr bwMode="auto">
          <a:xfrm>
            <a:off x="4709542" y="5840684"/>
            <a:ext cx="744537"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37923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bwMode="auto"/>
        <p:txBody>
          <a:bodyPr wrap="square" numCol="1" anchorCtr="0" compatLnSpc="1">
            <a:prstTxWarp prst="textNoShape">
              <a:avLst/>
            </a:prstTxWarp>
          </a:bodyPr>
          <a:lstStyle/>
          <a:p>
            <a:pPr algn="l"/>
            <a:r>
              <a:rPr lang="en-CA" altLang="en-US" sz="3800" dirty="0" smtClean="0">
                <a:latin typeface="Klavika Regular" pitchFamily="34" charset="0"/>
              </a:rPr>
              <a:t>Safety Data Sheets (SDS)</a:t>
            </a:r>
          </a:p>
        </p:txBody>
      </p:sp>
      <p:sp>
        <p:nvSpPr>
          <p:cNvPr id="3" name="Content Placeholder 2"/>
          <p:cNvSpPr>
            <a:spLocks noGrp="1"/>
          </p:cNvSpPr>
          <p:nvPr>
            <p:ph sz="quarter" idx="10"/>
          </p:nvPr>
        </p:nvSpPr>
        <p:spPr/>
        <p:txBody>
          <a:bodyPr>
            <a:normAutofit/>
          </a:bodyPr>
          <a:lstStyle/>
          <a:p>
            <a:pPr>
              <a:defRPr/>
            </a:pPr>
            <a:r>
              <a:rPr lang="en-CA" sz="1400" dirty="0" smtClean="0">
                <a:latin typeface="Klavika Regular" pitchFamily="34" charset="0"/>
              </a:rPr>
              <a:t>Updated terminology for the MSDS</a:t>
            </a:r>
          </a:p>
          <a:p>
            <a:pPr>
              <a:defRPr/>
            </a:pPr>
            <a:r>
              <a:rPr lang="en-CA" sz="1400" dirty="0" smtClean="0">
                <a:latin typeface="Klavika Regular" pitchFamily="34" charset="0"/>
              </a:rPr>
              <a:t>Will consist of 16 sections and variable number of pages</a:t>
            </a:r>
          </a:p>
          <a:p>
            <a:pPr>
              <a:defRPr/>
            </a:pPr>
            <a:r>
              <a:rPr lang="en-CA" sz="1400" b="1" dirty="0" smtClean="0">
                <a:solidFill>
                  <a:schemeClr val="accent6"/>
                </a:solidFill>
                <a:latin typeface="Klavika Regular" pitchFamily="34" charset="0"/>
              </a:rPr>
              <a:t>Will not</a:t>
            </a:r>
            <a:r>
              <a:rPr lang="en-CA" sz="1400" b="1" dirty="0" smtClean="0">
                <a:solidFill>
                  <a:schemeClr val="tx1"/>
                </a:solidFill>
                <a:latin typeface="Klavika Regular" pitchFamily="34" charset="0"/>
              </a:rPr>
              <a:t> </a:t>
            </a:r>
            <a:r>
              <a:rPr lang="en-CA" sz="1400" dirty="0" smtClean="0">
                <a:solidFill>
                  <a:schemeClr val="tx1"/>
                </a:solidFill>
                <a:latin typeface="Klavika Regular" pitchFamily="34" charset="0"/>
              </a:rPr>
              <a:t>need to be updated every 3 years</a:t>
            </a:r>
          </a:p>
          <a:p>
            <a:pPr>
              <a:defRPr/>
            </a:pPr>
            <a:r>
              <a:rPr lang="en-CA" sz="1400" dirty="0" smtClean="0">
                <a:solidFill>
                  <a:schemeClr val="tx1"/>
                </a:solidFill>
                <a:latin typeface="Klavika Regular" pitchFamily="34" charset="0"/>
              </a:rPr>
              <a:t>Must be current at time of sale/import</a:t>
            </a:r>
            <a:endParaRPr lang="en-CA" sz="1400" dirty="0">
              <a:solidFill>
                <a:schemeClr val="accent6"/>
              </a:solidFill>
              <a:latin typeface="Klavika Regular"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288080425"/>
              </p:ext>
            </p:extLst>
          </p:nvPr>
        </p:nvGraphicFramePr>
        <p:xfrm>
          <a:off x="2916138" y="2492896"/>
          <a:ext cx="5400278" cy="3925824"/>
        </p:xfrm>
        <a:graphic>
          <a:graphicData uri="http://schemas.openxmlformats.org/drawingml/2006/table">
            <a:tbl>
              <a:tblPr firstRow="1" firstCol="1" bandRow="1">
                <a:tableStyleId>{0660B408-B3CF-4A94-85FC-2B1E0A45F4A2}</a:tableStyleId>
              </a:tblPr>
              <a:tblGrid>
                <a:gridCol w="869536"/>
                <a:gridCol w="4530742"/>
              </a:tblGrid>
              <a:tr h="244799">
                <a:tc>
                  <a:txBody>
                    <a:bodyPr/>
                    <a:lstStyle/>
                    <a:p>
                      <a:pPr algn="ctr">
                        <a:lnSpc>
                          <a:spcPct val="115000"/>
                        </a:lnSpc>
                        <a:spcAft>
                          <a:spcPts val="0"/>
                        </a:spcAft>
                      </a:pPr>
                      <a:r>
                        <a:rPr lang="en-CA" sz="1400" dirty="0">
                          <a:effectLst/>
                          <a:latin typeface="+mn-lt"/>
                        </a:rPr>
                        <a:t>Section</a:t>
                      </a:r>
                      <a:endParaRPr lang="en-CA" sz="1400" dirty="0">
                        <a:effectLst/>
                        <a:latin typeface="+mn-lt"/>
                        <a:ea typeface="Calibri"/>
                        <a:cs typeface="Times New Roman"/>
                      </a:endParaRPr>
                    </a:p>
                  </a:txBody>
                  <a:tcPr marL="68575" marR="68575" marT="0" marB="0"/>
                </a:tc>
                <a:tc>
                  <a:txBody>
                    <a:bodyPr/>
                    <a:lstStyle/>
                    <a:p>
                      <a:pPr algn="ctr">
                        <a:lnSpc>
                          <a:spcPct val="115000"/>
                        </a:lnSpc>
                        <a:spcAft>
                          <a:spcPts val="0"/>
                        </a:spcAft>
                      </a:pPr>
                      <a:r>
                        <a:rPr lang="en-CA" sz="1400">
                          <a:effectLst/>
                          <a:latin typeface="+mn-lt"/>
                        </a:rPr>
                        <a:t>Hazardous Product Regulations Heading</a:t>
                      </a:r>
                      <a:endParaRPr lang="en-CA" sz="1400">
                        <a:effectLst/>
                        <a:latin typeface="+mn-lt"/>
                        <a:ea typeface="Calibri"/>
                        <a:cs typeface="Times New Roman"/>
                      </a:endParaRPr>
                    </a:p>
                  </a:txBody>
                  <a:tcPr marL="68575" marR="68575" marT="0" marB="0"/>
                </a:tc>
              </a:tr>
              <a:tr h="244799">
                <a:tc>
                  <a:txBody>
                    <a:bodyPr/>
                    <a:lstStyle/>
                    <a:p>
                      <a:pPr algn="l">
                        <a:lnSpc>
                          <a:spcPct val="115000"/>
                        </a:lnSpc>
                        <a:spcAft>
                          <a:spcPts val="0"/>
                        </a:spcAft>
                      </a:pPr>
                      <a:r>
                        <a:rPr lang="en-CA" sz="1400" dirty="0">
                          <a:effectLst/>
                          <a:latin typeface="+mn-lt"/>
                        </a:rPr>
                        <a:t>1</a:t>
                      </a:r>
                      <a:endParaRPr lang="en-CA" sz="1400" dirty="0">
                        <a:effectLst/>
                        <a:latin typeface="+mn-lt"/>
                        <a:ea typeface="Calibri"/>
                        <a:cs typeface="Times New Roman"/>
                      </a:endParaRPr>
                    </a:p>
                  </a:txBody>
                  <a:tcPr marL="68575" marR="68575" marT="0" marB="0"/>
                </a:tc>
                <a:tc>
                  <a:txBody>
                    <a:bodyPr/>
                    <a:lstStyle/>
                    <a:p>
                      <a:pPr algn="l">
                        <a:lnSpc>
                          <a:spcPct val="115000"/>
                        </a:lnSpc>
                        <a:spcAft>
                          <a:spcPts val="0"/>
                        </a:spcAft>
                      </a:pPr>
                      <a:r>
                        <a:rPr lang="en-CA" sz="1400">
                          <a:effectLst/>
                          <a:latin typeface="+mn-lt"/>
                        </a:rPr>
                        <a:t>Identification</a:t>
                      </a:r>
                      <a:endParaRPr lang="en-CA" sz="1400">
                        <a:effectLst/>
                        <a:latin typeface="+mn-lt"/>
                        <a:ea typeface="Calibri"/>
                        <a:cs typeface="Times New Roman"/>
                      </a:endParaRPr>
                    </a:p>
                  </a:txBody>
                  <a:tcPr marL="68575" marR="68575" marT="0" marB="0"/>
                </a:tc>
              </a:tr>
              <a:tr h="244799">
                <a:tc>
                  <a:txBody>
                    <a:bodyPr/>
                    <a:lstStyle/>
                    <a:p>
                      <a:pPr algn="l">
                        <a:lnSpc>
                          <a:spcPct val="115000"/>
                        </a:lnSpc>
                        <a:spcAft>
                          <a:spcPts val="0"/>
                        </a:spcAft>
                      </a:pPr>
                      <a:r>
                        <a:rPr lang="en-CA" sz="1400">
                          <a:effectLst/>
                          <a:latin typeface="+mn-lt"/>
                        </a:rPr>
                        <a:t>2</a:t>
                      </a:r>
                      <a:endParaRPr lang="en-CA" sz="1400">
                        <a:effectLst/>
                        <a:latin typeface="+mn-lt"/>
                        <a:ea typeface="Calibri"/>
                        <a:cs typeface="Times New Roman"/>
                      </a:endParaRPr>
                    </a:p>
                  </a:txBody>
                  <a:tcPr marL="68575" marR="68575" marT="0" marB="0"/>
                </a:tc>
                <a:tc>
                  <a:txBody>
                    <a:bodyPr/>
                    <a:lstStyle/>
                    <a:p>
                      <a:pPr algn="l">
                        <a:lnSpc>
                          <a:spcPct val="115000"/>
                        </a:lnSpc>
                        <a:spcAft>
                          <a:spcPts val="0"/>
                        </a:spcAft>
                      </a:pPr>
                      <a:r>
                        <a:rPr lang="en-CA" sz="1400">
                          <a:effectLst/>
                          <a:latin typeface="+mn-lt"/>
                        </a:rPr>
                        <a:t>Hazard identification (including classification and label text)</a:t>
                      </a:r>
                      <a:endParaRPr lang="en-CA" sz="1400">
                        <a:effectLst/>
                        <a:latin typeface="+mn-lt"/>
                        <a:ea typeface="Calibri"/>
                        <a:cs typeface="Times New Roman"/>
                      </a:endParaRPr>
                    </a:p>
                  </a:txBody>
                  <a:tcPr marL="68575" marR="68575" marT="0" marB="0"/>
                </a:tc>
              </a:tr>
              <a:tr h="244799">
                <a:tc>
                  <a:txBody>
                    <a:bodyPr/>
                    <a:lstStyle/>
                    <a:p>
                      <a:pPr algn="l">
                        <a:lnSpc>
                          <a:spcPct val="115000"/>
                        </a:lnSpc>
                        <a:spcAft>
                          <a:spcPts val="0"/>
                        </a:spcAft>
                      </a:pPr>
                      <a:r>
                        <a:rPr lang="en-CA" sz="1400">
                          <a:effectLst/>
                          <a:latin typeface="+mn-lt"/>
                        </a:rPr>
                        <a:t>3</a:t>
                      </a:r>
                      <a:endParaRPr lang="en-CA" sz="1400">
                        <a:effectLst/>
                        <a:latin typeface="+mn-lt"/>
                        <a:ea typeface="Calibri"/>
                        <a:cs typeface="Times New Roman"/>
                      </a:endParaRPr>
                    </a:p>
                  </a:txBody>
                  <a:tcPr marL="68575" marR="68575" marT="0" marB="0"/>
                </a:tc>
                <a:tc>
                  <a:txBody>
                    <a:bodyPr/>
                    <a:lstStyle/>
                    <a:p>
                      <a:pPr algn="l">
                        <a:lnSpc>
                          <a:spcPct val="115000"/>
                        </a:lnSpc>
                        <a:spcAft>
                          <a:spcPts val="0"/>
                        </a:spcAft>
                      </a:pPr>
                      <a:r>
                        <a:rPr lang="en-CA" sz="1400">
                          <a:effectLst/>
                          <a:latin typeface="+mn-lt"/>
                        </a:rPr>
                        <a:t>Composition/information on ingredients</a:t>
                      </a:r>
                      <a:endParaRPr lang="en-CA" sz="1400">
                        <a:effectLst/>
                        <a:latin typeface="+mn-lt"/>
                        <a:ea typeface="Calibri"/>
                        <a:cs typeface="Times New Roman"/>
                      </a:endParaRPr>
                    </a:p>
                  </a:txBody>
                  <a:tcPr marL="68575" marR="68575" marT="0" marB="0"/>
                </a:tc>
              </a:tr>
              <a:tr h="244799">
                <a:tc>
                  <a:txBody>
                    <a:bodyPr/>
                    <a:lstStyle/>
                    <a:p>
                      <a:pPr algn="l">
                        <a:lnSpc>
                          <a:spcPct val="115000"/>
                        </a:lnSpc>
                        <a:spcAft>
                          <a:spcPts val="0"/>
                        </a:spcAft>
                      </a:pPr>
                      <a:r>
                        <a:rPr lang="en-CA" sz="1400">
                          <a:effectLst/>
                          <a:latin typeface="+mn-lt"/>
                        </a:rPr>
                        <a:t>4</a:t>
                      </a:r>
                      <a:endParaRPr lang="en-CA" sz="1400">
                        <a:effectLst/>
                        <a:latin typeface="+mn-lt"/>
                        <a:ea typeface="Calibri"/>
                        <a:cs typeface="Times New Roman"/>
                      </a:endParaRPr>
                    </a:p>
                  </a:txBody>
                  <a:tcPr marL="68575" marR="68575" marT="0" marB="0"/>
                </a:tc>
                <a:tc>
                  <a:txBody>
                    <a:bodyPr/>
                    <a:lstStyle/>
                    <a:p>
                      <a:pPr algn="l">
                        <a:lnSpc>
                          <a:spcPct val="115000"/>
                        </a:lnSpc>
                        <a:spcAft>
                          <a:spcPts val="0"/>
                        </a:spcAft>
                      </a:pPr>
                      <a:r>
                        <a:rPr lang="en-CA" sz="1400">
                          <a:effectLst/>
                          <a:latin typeface="+mn-lt"/>
                        </a:rPr>
                        <a:t>First-aid measures</a:t>
                      </a:r>
                      <a:endParaRPr lang="en-CA" sz="1400">
                        <a:effectLst/>
                        <a:latin typeface="+mn-lt"/>
                        <a:ea typeface="Calibri"/>
                        <a:cs typeface="Times New Roman"/>
                      </a:endParaRPr>
                    </a:p>
                  </a:txBody>
                  <a:tcPr marL="68575" marR="68575" marT="0" marB="0"/>
                </a:tc>
              </a:tr>
              <a:tr h="244799">
                <a:tc>
                  <a:txBody>
                    <a:bodyPr/>
                    <a:lstStyle/>
                    <a:p>
                      <a:pPr algn="l">
                        <a:lnSpc>
                          <a:spcPct val="115000"/>
                        </a:lnSpc>
                        <a:spcAft>
                          <a:spcPts val="0"/>
                        </a:spcAft>
                      </a:pPr>
                      <a:r>
                        <a:rPr lang="en-CA" sz="1400">
                          <a:effectLst/>
                          <a:latin typeface="+mn-lt"/>
                        </a:rPr>
                        <a:t>5</a:t>
                      </a:r>
                      <a:endParaRPr lang="en-CA" sz="1400">
                        <a:effectLst/>
                        <a:latin typeface="+mn-lt"/>
                        <a:ea typeface="Calibri"/>
                        <a:cs typeface="Times New Roman"/>
                      </a:endParaRPr>
                    </a:p>
                  </a:txBody>
                  <a:tcPr marL="68575" marR="68575" marT="0" marB="0"/>
                </a:tc>
                <a:tc>
                  <a:txBody>
                    <a:bodyPr/>
                    <a:lstStyle/>
                    <a:p>
                      <a:pPr algn="l">
                        <a:lnSpc>
                          <a:spcPct val="115000"/>
                        </a:lnSpc>
                        <a:spcAft>
                          <a:spcPts val="0"/>
                        </a:spcAft>
                      </a:pPr>
                      <a:r>
                        <a:rPr lang="en-CA" sz="1400">
                          <a:effectLst/>
                          <a:latin typeface="+mn-lt"/>
                        </a:rPr>
                        <a:t>Fire-fighting measures</a:t>
                      </a:r>
                      <a:endParaRPr lang="en-CA" sz="1400">
                        <a:effectLst/>
                        <a:latin typeface="+mn-lt"/>
                        <a:ea typeface="Calibri"/>
                        <a:cs typeface="Times New Roman"/>
                      </a:endParaRPr>
                    </a:p>
                  </a:txBody>
                  <a:tcPr marL="68575" marR="68575" marT="0" marB="0"/>
                </a:tc>
              </a:tr>
              <a:tr h="244799">
                <a:tc>
                  <a:txBody>
                    <a:bodyPr/>
                    <a:lstStyle/>
                    <a:p>
                      <a:pPr algn="l">
                        <a:lnSpc>
                          <a:spcPct val="115000"/>
                        </a:lnSpc>
                        <a:spcAft>
                          <a:spcPts val="0"/>
                        </a:spcAft>
                      </a:pPr>
                      <a:r>
                        <a:rPr lang="en-CA" sz="1400" dirty="0">
                          <a:effectLst/>
                          <a:latin typeface="+mn-lt"/>
                        </a:rPr>
                        <a:t>6</a:t>
                      </a:r>
                      <a:endParaRPr lang="en-CA" sz="1400" dirty="0">
                        <a:effectLst/>
                        <a:latin typeface="+mn-lt"/>
                        <a:ea typeface="Calibri"/>
                        <a:cs typeface="Times New Roman"/>
                      </a:endParaRPr>
                    </a:p>
                  </a:txBody>
                  <a:tcPr marL="68575" marR="68575" marT="0" marB="0"/>
                </a:tc>
                <a:tc>
                  <a:txBody>
                    <a:bodyPr/>
                    <a:lstStyle/>
                    <a:p>
                      <a:pPr algn="l">
                        <a:lnSpc>
                          <a:spcPct val="115000"/>
                        </a:lnSpc>
                        <a:spcAft>
                          <a:spcPts val="0"/>
                        </a:spcAft>
                      </a:pPr>
                      <a:r>
                        <a:rPr lang="en-CA" sz="1400">
                          <a:effectLst/>
                          <a:latin typeface="+mn-lt"/>
                        </a:rPr>
                        <a:t>Accidental release measures</a:t>
                      </a:r>
                      <a:endParaRPr lang="en-CA" sz="1400">
                        <a:effectLst/>
                        <a:latin typeface="+mn-lt"/>
                        <a:ea typeface="Calibri"/>
                        <a:cs typeface="Times New Roman"/>
                      </a:endParaRPr>
                    </a:p>
                  </a:txBody>
                  <a:tcPr marL="68575" marR="68575" marT="0" marB="0"/>
                </a:tc>
              </a:tr>
              <a:tr h="244799">
                <a:tc>
                  <a:txBody>
                    <a:bodyPr/>
                    <a:lstStyle/>
                    <a:p>
                      <a:pPr algn="l">
                        <a:lnSpc>
                          <a:spcPct val="115000"/>
                        </a:lnSpc>
                        <a:spcAft>
                          <a:spcPts val="0"/>
                        </a:spcAft>
                      </a:pPr>
                      <a:r>
                        <a:rPr lang="en-CA" sz="1400">
                          <a:effectLst/>
                          <a:latin typeface="+mn-lt"/>
                        </a:rPr>
                        <a:t>7</a:t>
                      </a:r>
                      <a:endParaRPr lang="en-CA" sz="1400">
                        <a:effectLst/>
                        <a:latin typeface="+mn-lt"/>
                        <a:ea typeface="Calibri"/>
                        <a:cs typeface="Times New Roman"/>
                      </a:endParaRPr>
                    </a:p>
                  </a:txBody>
                  <a:tcPr marL="68575" marR="68575" marT="0" marB="0"/>
                </a:tc>
                <a:tc>
                  <a:txBody>
                    <a:bodyPr/>
                    <a:lstStyle/>
                    <a:p>
                      <a:pPr algn="l">
                        <a:lnSpc>
                          <a:spcPct val="115000"/>
                        </a:lnSpc>
                        <a:spcAft>
                          <a:spcPts val="0"/>
                        </a:spcAft>
                      </a:pPr>
                      <a:r>
                        <a:rPr lang="en-CA" sz="1400">
                          <a:effectLst/>
                          <a:latin typeface="+mn-lt"/>
                        </a:rPr>
                        <a:t>Handling and storage</a:t>
                      </a:r>
                      <a:endParaRPr lang="en-CA" sz="1400">
                        <a:effectLst/>
                        <a:latin typeface="+mn-lt"/>
                        <a:ea typeface="Calibri"/>
                        <a:cs typeface="Times New Roman"/>
                      </a:endParaRPr>
                    </a:p>
                  </a:txBody>
                  <a:tcPr marL="68575" marR="68575" marT="0" marB="0"/>
                </a:tc>
              </a:tr>
              <a:tr h="244799">
                <a:tc>
                  <a:txBody>
                    <a:bodyPr/>
                    <a:lstStyle/>
                    <a:p>
                      <a:pPr algn="l">
                        <a:lnSpc>
                          <a:spcPct val="115000"/>
                        </a:lnSpc>
                        <a:spcAft>
                          <a:spcPts val="0"/>
                        </a:spcAft>
                      </a:pPr>
                      <a:r>
                        <a:rPr lang="en-CA" sz="1400">
                          <a:effectLst/>
                          <a:latin typeface="+mn-lt"/>
                        </a:rPr>
                        <a:t>8</a:t>
                      </a:r>
                      <a:endParaRPr lang="en-CA" sz="1400">
                        <a:effectLst/>
                        <a:latin typeface="+mn-lt"/>
                        <a:ea typeface="Calibri"/>
                        <a:cs typeface="Times New Roman"/>
                      </a:endParaRPr>
                    </a:p>
                  </a:txBody>
                  <a:tcPr marL="68575" marR="68575" marT="0" marB="0"/>
                </a:tc>
                <a:tc>
                  <a:txBody>
                    <a:bodyPr/>
                    <a:lstStyle/>
                    <a:p>
                      <a:pPr algn="l">
                        <a:lnSpc>
                          <a:spcPct val="115000"/>
                        </a:lnSpc>
                        <a:spcAft>
                          <a:spcPts val="0"/>
                        </a:spcAft>
                      </a:pPr>
                      <a:r>
                        <a:rPr lang="en-CA" sz="1400" dirty="0">
                          <a:effectLst/>
                          <a:latin typeface="+mn-lt"/>
                        </a:rPr>
                        <a:t>Exposure controls/personal protection</a:t>
                      </a:r>
                      <a:endParaRPr lang="en-CA" sz="1400" dirty="0">
                        <a:effectLst/>
                        <a:latin typeface="+mn-lt"/>
                        <a:ea typeface="Calibri"/>
                        <a:cs typeface="Times New Roman"/>
                      </a:endParaRPr>
                    </a:p>
                  </a:txBody>
                  <a:tcPr marL="68575" marR="68575" marT="0" marB="0"/>
                </a:tc>
              </a:tr>
              <a:tr h="244799">
                <a:tc>
                  <a:txBody>
                    <a:bodyPr/>
                    <a:lstStyle/>
                    <a:p>
                      <a:pPr algn="l">
                        <a:lnSpc>
                          <a:spcPct val="115000"/>
                        </a:lnSpc>
                        <a:spcAft>
                          <a:spcPts val="0"/>
                        </a:spcAft>
                      </a:pPr>
                      <a:r>
                        <a:rPr lang="en-CA" sz="1400">
                          <a:effectLst/>
                          <a:latin typeface="+mn-lt"/>
                        </a:rPr>
                        <a:t>9</a:t>
                      </a:r>
                      <a:endParaRPr lang="en-CA" sz="1400">
                        <a:effectLst/>
                        <a:latin typeface="+mn-lt"/>
                        <a:ea typeface="Calibri"/>
                        <a:cs typeface="Times New Roman"/>
                      </a:endParaRPr>
                    </a:p>
                  </a:txBody>
                  <a:tcPr marL="68575" marR="68575" marT="0" marB="0"/>
                </a:tc>
                <a:tc>
                  <a:txBody>
                    <a:bodyPr/>
                    <a:lstStyle/>
                    <a:p>
                      <a:pPr algn="l">
                        <a:lnSpc>
                          <a:spcPct val="115000"/>
                        </a:lnSpc>
                        <a:spcAft>
                          <a:spcPts val="0"/>
                        </a:spcAft>
                      </a:pPr>
                      <a:r>
                        <a:rPr lang="en-CA" sz="1400">
                          <a:effectLst/>
                          <a:latin typeface="+mn-lt"/>
                        </a:rPr>
                        <a:t>Physical and chemical properties</a:t>
                      </a:r>
                      <a:endParaRPr lang="en-CA" sz="1400">
                        <a:effectLst/>
                        <a:latin typeface="+mn-lt"/>
                        <a:ea typeface="Calibri"/>
                        <a:cs typeface="Times New Roman"/>
                      </a:endParaRPr>
                    </a:p>
                  </a:txBody>
                  <a:tcPr marL="68575" marR="68575" marT="0" marB="0"/>
                </a:tc>
              </a:tr>
              <a:tr h="244799">
                <a:tc>
                  <a:txBody>
                    <a:bodyPr/>
                    <a:lstStyle/>
                    <a:p>
                      <a:pPr algn="l">
                        <a:lnSpc>
                          <a:spcPct val="115000"/>
                        </a:lnSpc>
                        <a:spcAft>
                          <a:spcPts val="0"/>
                        </a:spcAft>
                      </a:pPr>
                      <a:r>
                        <a:rPr lang="en-CA" sz="1400">
                          <a:effectLst/>
                          <a:latin typeface="+mn-lt"/>
                        </a:rPr>
                        <a:t>10</a:t>
                      </a:r>
                      <a:endParaRPr lang="en-CA" sz="1400">
                        <a:effectLst/>
                        <a:latin typeface="+mn-lt"/>
                        <a:ea typeface="Calibri"/>
                        <a:cs typeface="Times New Roman"/>
                      </a:endParaRPr>
                    </a:p>
                  </a:txBody>
                  <a:tcPr marL="68575" marR="68575" marT="0" marB="0"/>
                </a:tc>
                <a:tc>
                  <a:txBody>
                    <a:bodyPr/>
                    <a:lstStyle/>
                    <a:p>
                      <a:pPr algn="l">
                        <a:lnSpc>
                          <a:spcPct val="115000"/>
                        </a:lnSpc>
                        <a:spcAft>
                          <a:spcPts val="0"/>
                        </a:spcAft>
                      </a:pPr>
                      <a:r>
                        <a:rPr lang="en-CA" sz="1400">
                          <a:effectLst/>
                          <a:latin typeface="+mn-lt"/>
                        </a:rPr>
                        <a:t>Stability and reactivity</a:t>
                      </a:r>
                      <a:endParaRPr lang="en-CA" sz="1400">
                        <a:effectLst/>
                        <a:latin typeface="+mn-lt"/>
                        <a:ea typeface="Calibri"/>
                        <a:cs typeface="Times New Roman"/>
                      </a:endParaRPr>
                    </a:p>
                  </a:txBody>
                  <a:tcPr marL="68575" marR="68575" marT="0" marB="0"/>
                </a:tc>
              </a:tr>
              <a:tr h="244799">
                <a:tc>
                  <a:txBody>
                    <a:bodyPr/>
                    <a:lstStyle/>
                    <a:p>
                      <a:pPr algn="l">
                        <a:lnSpc>
                          <a:spcPct val="115000"/>
                        </a:lnSpc>
                        <a:spcAft>
                          <a:spcPts val="0"/>
                        </a:spcAft>
                      </a:pPr>
                      <a:r>
                        <a:rPr lang="en-CA" sz="1400">
                          <a:effectLst/>
                          <a:latin typeface="+mn-lt"/>
                        </a:rPr>
                        <a:t>11</a:t>
                      </a:r>
                      <a:endParaRPr lang="en-CA" sz="1400">
                        <a:effectLst/>
                        <a:latin typeface="+mn-lt"/>
                        <a:ea typeface="Calibri"/>
                        <a:cs typeface="Times New Roman"/>
                      </a:endParaRPr>
                    </a:p>
                  </a:txBody>
                  <a:tcPr marL="68575" marR="68575" marT="0" marB="0"/>
                </a:tc>
                <a:tc>
                  <a:txBody>
                    <a:bodyPr/>
                    <a:lstStyle/>
                    <a:p>
                      <a:pPr algn="l">
                        <a:lnSpc>
                          <a:spcPct val="115000"/>
                        </a:lnSpc>
                        <a:spcAft>
                          <a:spcPts val="0"/>
                        </a:spcAft>
                      </a:pPr>
                      <a:r>
                        <a:rPr lang="en-CA" sz="1400">
                          <a:effectLst/>
                          <a:latin typeface="+mn-lt"/>
                        </a:rPr>
                        <a:t>Toxicological information</a:t>
                      </a:r>
                      <a:endParaRPr lang="en-CA" sz="1400">
                        <a:effectLst/>
                        <a:latin typeface="+mn-lt"/>
                        <a:ea typeface="Calibri"/>
                        <a:cs typeface="Times New Roman"/>
                      </a:endParaRPr>
                    </a:p>
                  </a:txBody>
                  <a:tcPr marL="68575" marR="68575" marT="0" marB="0"/>
                </a:tc>
              </a:tr>
              <a:tr h="489598">
                <a:tc>
                  <a:txBody>
                    <a:bodyPr/>
                    <a:lstStyle/>
                    <a:p>
                      <a:pPr algn="l">
                        <a:lnSpc>
                          <a:spcPct val="115000"/>
                        </a:lnSpc>
                        <a:spcAft>
                          <a:spcPts val="0"/>
                        </a:spcAft>
                      </a:pPr>
                      <a:r>
                        <a:rPr lang="en-CA" sz="1400">
                          <a:effectLst/>
                          <a:latin typeface="+mn-lt"/>
                        </a:rPr>
                        <a:t>12-15</a:t>
                      </a:r>
                      <a:endParaRPr lang="en-CA" sz="1400">
                        <a:effectLst/>
                        <a:latin typeface="+mn-lt"/>
                        <a:ea typeface="Calibri"/>
                        <a:cs typeface="Times New Roman"/>
                      </a:endParaRPr>
                    </a:p>
                  </a:txBody>
                  <a:tcPr marL="68575" marR="68575" marT="0" marB="0"/>
                </a:tc>
                <a:tc>
                  <a:txBody>
                    <a:bodyPr/>
                    <a:lstStyle/>
                    <a:p>
                      <a:pPr algn="l">
                        <a:lnSpc>
                          <a:spcPct val="115000"/>
                        </a:lnSpc>
                        <a:spcAft>
                          <a:spcPts val="0"/>
                        </a:spcAft>
                      </a:pPr>
                      <a:r>
                        <a:rPr lang="en-CA" sz="1400" dirty="0">
                          <a:effectLst/>
                          <a:latin typeface="+mn-lt"/>
                        </a:rPr>
                        <a:t>Ecological</a:t>
                      </a:r>
                      <a:r>
                        <a:rPr lang="en-CA" sz="1400" dirty="0" smtClean="0">
                          <a:effectLst/>
                          <a:latin typeface="+mn-lt"/>
                        </a:rPr>
                        <a:t>, </a:t>
                      </a:r>
                      <a:r>
                        <a:rPr lang="en-CA" sz="1400" dirty="0">
                          <a:effectLst/>
                          <a:latin typeface="+mn-lt"/>
                        </a:rPr>
                        <a:t>transport and regulatory information</a:t>
                      </a:r>
                      <a:r>
                        <a:rPr lang="en-CA" sz="1400" dirty="0" smtClean="0">
                          <a:effectLst/>
                          <a:latin typeface="+mn-lt"/>
                        </a:rPr>
                        <a:t>, </a:t>
                      </a:r>
                      <a:r>
                        <a:rPr lang="en-CA" sz="1400" dirty="0">
                          <a:effectLst/>
                          <a:latin typeface="+mn-lt"/>
                        </a:rPr>
                        <a:t>disposal </a:t>
                      </a:r>
                      <a:r>
                        <a:rPr lang="en-CA" sz="1400" dirty="0" smtClean="0">
                          <a:effectLst/>
                          <a:latin typeface="+mn-lt"/>
                        </a:rPr>
                        <a:t>considerations</a:t>
                      </a:r>
                      <a:endParaRPr lang="en-CA" sz="1400" dirty="0">
                        <a:effectLst/>
                        <a:latin typeface="+mn-lt"/>
                        <a:ea typeface="Calibri"/>
                        <a:cs typeface="Times New Roman"/>
                      </a:endParaRPr>
                    </a:p>
                  </a:txBody>
                  <a:tcPr marL="68575" marR="68575" marT="0" marB="0"/>
                </a:tc>
              </a:tr>
              <a:tr h="244799">
                <a:tc>
                  <a:txBody>
                    <a:bodyPr/>
                    <a:lstStyle/>
                    <a:p>
                      <a:pPr algn="l">
                        <a:lnSpc>
                          <a:spcPct val="115000"/>
                        </a:lnSpc>
                        <a:spcAft>
                          <a:spcPts val="0"/>
                        </a:spcAft>
                      </a:pPr>
                      <a:r>
                        <a:rPr lang="en-CA" sz="1400">
                          <a:effectLst/>
                          <a:latin typeface="+mn-lt"/>
                        </a:rPr>
                        <a:t>16</a:t>
                      </a:r>
                      <a:endParaRPr lang="en-CA" sz="1400">
                        <a:effectLst/>
                        <a:latin typeface="+mn-lt"/>
                        <a:ea typeface="Calibri"/>
                        <a:cs typeface="Times New Roman"/>
                      </a:endParaRPr>
                    </a:p>
                  </a:txBody>
                  <a:tcPr marL="68575" marR="68575" marT="0" marB="0"/>
                </a:tc>
                <a:tc>
                  <a:txBody>
                    <a:bodyPr/>
                    <a:lstStyle/>
                    <a:p>
                      <a:pPr algn="l">
                        <a:lnSpc>
                          <a:spcPct val="115000"/>
                        </a:lnSpc>
                        <a:spcAft>
                          <a:spcPts val="0"/>
                        </a:spcAft>
                      </a:pPr>
                      <a:r>
                        <a:rPr lang="en-CA" sz="1400" dirty="0">
                          <a:effectLst/>
                          <a:latin typeface="+mn-lt"/>
                        </a:rPr>
                        <a:t>Other information</a:t>
                      </a:r>
                      <a:endParaRPr lang="en-CA" sz="1400" dirty="0">
                        <a:effectLst/>
                        <a:latin typeface="+mn-lt"/>
                        <a:ea typeface="Calibri"/>
                        <a:cs typeface="Times New Roman"/>
                      </a:endParaRPr>
                    </a:p>
                  </a:txBody>
                  <a:tcPr marL="68575" marR="68575" marT="0" marB="0"/>
                </a:tc>
              </a:tr>
            </a:tbl>
          </a:graphicData>
        </a:graphic>
      </p:graphicFrame>
    </p:spTree>
    <p:extLst>
      <p:ext uri="{BB962C8B-B14F-4D97-AF65-F5344CB8AC3E}">
        <p14:creationId xmlns:p14="http://schemas.microsoft.com/office/powerpoint/2010/main" val="39467301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bwMode="auto"/>
        <p:txBody>
          <a:bodyPr wrap="square" numCol="1" anchorCtr="0" compatLnSpc="1">
            <a:prstTxWarp prst="textNoShape">
              <a:avLst/>
            </a:prstTxWarp>
          </a:bodyPr>
          <a:lstStyle/>
          <a:p>
            <a:pPr algn="l"/>
            <a:r>
              <a:rPr lang="en-CA" altLang="en-US" sz="3800" dirty="0" smtClean="0">
                <a:latin typeface="Klavika Regular" pitchFamily="34" charset="0"/>
              </a:rPr>
              <a:t>Safety Data Sheets (SDS)</a:t>
            </a:r>
          </a:p>
        </p:txBody>
      </p:sp>
      <p:sp>
        <p:nvSpPr>
          <p:cNvPr id="2" name="Content Placeholder 1"/>
          <p:cNvSpPr>
            <a:spLocks noGrp="1"/>
          </p:cNvSpPr>
          <p:nvPr>
            <p:ph sz="quarter" idx="10"/>
          </p:nvPr>
        </p:nvSpPr>
        <p:spPr/>
        <p:txBody>
          <a:bodyPr/>
          <a:lstStyle/>
          <a:p>
            <a:endParaRPr lang="en-CA"/>
          </a:p>
        </p:txBody>
      </p:sp>
      <p:sp>
        <p:nvSpPr>
          <p:cNvPr id="6" name="Content Placeholder 2"/>
          <p:cNvSpPr txBox="1">
            <a:spLocks/>
          </p:cNvSpPr>
          <p:nvPr/>
        </p:nvSpPr>
        <p:spPr>
          <a:xfrm>
            <a:off x="467544" y="1700808"/>
            <a:ext cx="7704856" cy="452596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fontAlgn="ctr"/>
            <a:r>
              <a:rPr lang="en-CA" sz="1400" dirty="0" smtClean="0">
                <a:latin typeface="Klavika Regular" pitchFamily="34" charset="0"/>
              </a:rPr>
              <a:t>Remember the four basic questions that the SDS should answer</a:t>
            </a:r>
          </a:p>
          <a:p>
            <a:pPr lvl="1" fontAlgn="ctr"/>
            <a:r>
              <a:rPr lang="en-CA" sz="1200" b="1" dirty="0" smtClean="0">
                <a:latin typeface="Klavika Regular" pitchFamily="34" charset="0"/>
              </a:rPr>
              <a:t>Identify</a:t>
            </a:r>
            <a:r>
              <a:rPr lang="en-CA" sz="1200" dirty="0" smtClean="0">
                <a:latin typeface="Klavika Regular" pitchFamily="34" charset="0"/>
              </a:rPr>
              <a:t> of the product and supplier?</a:t>
            </a:r>
          </a:p>
          <a:p>
            <a:pPr lvl="1" fontAlgn="ctr"/>
            <a:r>
              <a:rPr lang="en-CA" sz="1200" b="1" dirty="0" smtClean="0">
                <a:latin typeface="Klavika Regular" pitchFamily="34" charset="0"/>
              </a:rPr>
              <a:t>Hazards</a:t>
            </a:r>
            <a:r>
              <a:rPr lang="en-CA" sz="1200" dirty="0" smtClean="0">
                <a:latin typeface="Klavika Regular" pitchFamily="34" charset="0"/>
              </a:rPr>
              <a:t> of the product?</a:t>
            </a:r>
          </a:p>
          <a:p>
            <a:pPr lvl="1" fontAlgn="ctr"/>
            <a:r>
              <a:rPr lang="en-CA" sz="1200" b="1" dirty="0" smtClean="0">
                <a:latin typeface="Klavika Regular" pitchFamily="34" charset="0"/>
              </a:rPr>
              <a:t>Precautions</a:t>
            </a:r>
            <a:r>
              <a:rPr lang="en-CA" sz="1200" dirty="0" smtClean="0">
                <a:latin typeface="Klavika Regular" pitchFamily="34" charset="0"/>
              </a:rPr>
              <a:t> you should take?</a:t>
            </a:r>
          </a:p>
          <a:p>
            <a:pPr lvl="1" fontAlgn="ctr"/>
            <a:r>
              <a:rPr lang="en-CA" sz="1200" dirty="0" smtClean="0">
                <a:latin typeface="Klavika Regular" pitchFamily="34" charset="0"/>
              </a:rPr>
              <a:t>What to do in an </a:t>
            </a:r>
            <a:r>
              <a:rPr lang="en-CA" sz="1200" b="1" dirty="0" smtClean="0">
                <a:latin typeface="Klavika Regular" pitchFamily="34" charset="0"/>
              </a:rPr>
              <a:t>emergency</a:t>
            </a:r>
            <a:r>
              <a:rPr lang="en-CA" sz="1200" dirty="0" smtClean="0">
                <a:latin typeface="Klavika Regular" pitchFamily="34" charset="0"/>
              </a:rPr>
              <a:t>?</a:t>
            </a:r>
          </a:p>
          <a:p>
            <a:pPr lvl="1" fontAlgn="ctr"/>
            <a:endParaRPr lang="en-CA" sz="1400" dirty="0" smtClean="0">
              <a:latin typeface="Klavika Regular" pitchFamily="34" charset="0"/>
            </a:endParaRPr>
          </a:p>
          <a:p>
            <a:pPr fontAlgn="ctr"/>
            <a:r>
              <a:rPr lang="en-CA" sz="1400" dirty="0" smtClean="0">
                <a:latin typeface="Klavika Regular" pitchFamily="34" charset="0"/>
              </a:rPr>
              <a:t>Click here for an example</a:t>
            </a:r>
          </a:p>
          <a:p>
            <a:pPr lvl="1" fontAlgn="ctr"/>
            <a:r>
              <a:rPr lang="en-CA" sz="1000" dirty="0" smtClean="0">
                <a:latin typeface="Klavika Regular" pitchFamily="34" charset="0"/>
                <a:hlinkClick r:id="rId2" action="ppaction://hlinkfile"/>
              </a:rPr>
              <a:t>Safety Data Sheets</a:t>
            </a:r>
            <a:endParaRPr lang="en-CA" sz="1000" dirty="0">
              <a:latin typeface="Klavika Regular" pitchFamily="34" charset="0"/>
            </a:endParaRPr>
          </a:p>
          <a:p>
            <a:endParaRPr lang="en-CA" dirty="0"/>
          </a:p>
        </p:txBody>
      </p:sp>
    </p:spTree>
    <p:extLst>
      <p:ext uri="{BB962C8B-B14F-4D97-AF65-F5344CB8AC3E}">
        <p14:creationId xmlns:p14="http://schemas.microsoft.com/office/powerpoint/2010/main" val="20147918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bwMode="auto"/>
        <p:txBody>
          <a:bodyPr wrap="square" numCol="1" anchorCtr="0" compatLnSpc="1">
            <a:prstTxWarp prst="textNoShape">
              <a:avLst/>
            </a:prstTxWarp>
          </a:bodyPr>
          <a:lstStyle/>
          <a:p>
            <a:pPr algn="l"/>
            <a:r>
              <a:rPr lang="en-CA" altLang="en-US" sz="3800" dirty="0" smtClean="0">
                <a:latin typeface="Klavika Regular" pitchFamily="34" charset="0"/>
              </a:rPr>
              <a:t>Labels</a:t>
            </a:r>
          </a:p>
        </p:txBody>
      </p:sp>
      <p:sp>
        <p:nvSpPr>
          <p:cNvPr id="3" name="Content Placeholder 2"/>
          <p:cNvSpPr>
            <a:spLocks noGrp="1"/>
          </p:cNvSpPr>
          <p:nvPr>
            <p:ph sz="quarter" idx="10"/>
          </p:nvPr>
        </p:nvSpPr>
        <p:spPr/>
        <p:txBody>
          <a:bodyPr/>
          <a:lstStyle/>
          <a:p>
            <a:endParaRPr lang="en-CA"/>
          </a:p>
        </p:txBody>
      </p:sp>
      <p:sp>
        <p:nvSpPr>
          <p:cNvPr id="4" name="Content Placeholder 2"/>
          <p:cNvSpPr txBox="1">
            <a:spLocks/>
          </p:cNvSpPr>
          <p:nvPr/>
        </p:nvSpPr>
        <p:spPr>
          <a:xfrm>
            <a:off x="467544" y="1700808"/>
            <a:ext cx="3312368" cy="452596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fontAlgn="ctr"/>
            <a:r>
              <a:rPr lang="en-CA" sz="1400" dirty="0" smtClean="0">
                <a:latin typeface="Klavika Regular" pitchFamily="34" charset="0"/>
              </a:rPr>
              <a:t>Suppliers Labels will require the following:</a:t>
            </a:r>
          </a:p>
          <a:p>
            <a:pPr lvl="1" fontAlgn="ctr"/>
            <a:r>
              <a:rPr lang="en-CA" sz="1200" dirty="0" smtClean="0">
                <a:latin typeface="Klavika Regular" pitchFamily="34" charset="0"/>
              </a:rPr>
              <a:t>The pictogram, signal word, and hazard statement are to be grouped together</a:t>
            </a:r>
          </a:p>
          <a:p>
            <a:pPr lvl="1" fontAlgn="ctr"/>
            <a:r>
              <a:rPr lang="en-CA" sz="1200" dirty="0" smtClean="0">
                <a:latin typeface="Klavika Regular" pitchFamily="34" charset="0"/>
              </a:rPr>
              <a:t>To be clearly and prominently displayed on the container</a:t>
            </a:r>
          </a:p>
          <a:p>
            <a:pPr lvl="1" fontAlgn="ctr"/>
            <a:r>
              <a:rPr lang="en-CA" sz="1200" dirty="0" smtClean="0">
                <a:latin typeface="Klavika Regular" pitchFamily="34" charset="0"/>
              </a:rPr>
              <a:t>To be easy to read, and</a:t>
            </a:r>
          </a:p>
          <a:p>
            <a:pPr lvl="1" fontAlgn="ctr"/>
            <a:r>
              <a:rPr lang="en-CA" sz="1200" dirty="0" smtClean="0">
                <a:latin typeface="Klavika Regular" pitchFamily="34" charset="0"/>
              </a:rPr>
              <a:t>To be in contrast with other information on the product or container</a:t>
            </a:r>
          </a:p>
          <a:p>
            <a:pPr lvl="1" fontAlgn="ctr"/>
            <a:endParaRPr lang="en-CA" sz="1200" dirty="0">
              <a:latin typeface="Klavika Regular" pitchFamily="34" charset="0"/>
            </a:endParaRPr>
          </a:p>
          <a:p>
            <a:pPr fontAlgn="ctr"/>
            <a:r>
              <a:rPr lang="en-CA" sz="1400" dirty="0" smtClean="0">
                <a:latin typeface="Klavika Regular" pitchFamily="34" charset="0"/>
              </a:rPr>
              <a:t>Workplace Labels will require the following:</a:t>
            </a:r>
          </a:p>
          <a:p>
            <a:pPr lvl="1" fontAlgn="ctr"/>
            <a:r>
              <a:rPr lang="en-CA" sz="1200" dirty="0" smtClean="0">
                <a:latin typeface="Klavika Regular" pitchFamily="34" charset="0"/>
              </a:rPr>
              <a:t>Product name</a:t>
            </a:r>
          </a:p>
          <a:p>
            <a:pPr lvl="1" fontAlgn="ctr"/>
            <a:r>
              <a:rPr lang="en-CA" sz="1200" dirty="0" smtClean="0">
                <a:latin typeface="Klavika Regular" pitchFamily="34" charset="0"/>
              </a:rPr>
              <a:t>Safe handling precautions, may include pictogram or other supplier label information</a:t>
            </a:r>
          </a:p>
          <a:p>
            <a:pPr lvl="1" fontAlgn="ctr"/>
            <a:r>
              <a:rPr lang="en-CA" sz="1200" dirty="0" smtClean="0">
                <a:latin typeface="Klavika Regular" pitchFamily="34" charset="0"/>
              </a:rPr>
              <a:t>Reference to the SDS (if available)</a:t>
            </a:r>
            <a:endParaRPr lang="en-CA" sz="1200" dirty="0">
              <a:latin typeface="Klavika Regular" pitchFamily="34" charset="0"/>
            </a:endParaRPr>
          </a:p>
          <a:p>
            <a:endParaRPr lang="en-C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6850" y="1484784"/>
            <a:ext cx="3917558" cy="50482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4326850" y="1279793"/>
            <a:ext cx="2161617" cy="276999"/>
          </a:xfrm>
          <a:prstGeom prst="rect">
            <a:avLst/>
          </a:prstGeom>
          <a:noFill/>
        </p:spPr>
        <p:txBody>
          <a:bodyPr wrap="none" rtlCol="0">
            <a:spAutoFit/>
          </a:bodyPr>
          <a:lstStyle/>
          <a:p>
            <a:r>
              <a:rPr lang="en-CA" sz="1200" dirty="0" smtClean="0"/>
              <a:t>An example of a supplier’s label</a:t>
            </a:r>
            <a:endParaRPr lang="en-CA" sz="1200" dirty="0"/>
          </a:p>
        </p:txBody>
      </p:sp>
    </p:spTree>
    <p:extLst>
      <p:ext uri="{BB962C8B-B14F-4D97-AF65-F5344CB8AC3E}">
        <p14:creationId xmlns:p14="http://schemas.microsoft.com/office/powerpoint/2010/main" val="3652211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800" dirty="0" smtClean="0">
                <a:latin typeface="Klavika Regular" pitchFamily="34" charset="0"/>
              </a:rPr>
              <a:t>WHMIS</a:t>
            </a:r>
            <a:endParaRPr lang="en-CA" sz="3800" dirty="0">
              <a:latin typeface="Klavika Regular" pitchFamily="34" charset="0"/>
            </a:endParaRPr>
          </a:p>
        </p:txBody>
      </p:sp>
      <p:sp>
        <p:nvSpPr>
          <p:cNvPr id="3" name="Content Placeholder 2"/>
          <p:cNvSpPr>
            <a:spLocks noGrp="1"/>
          </p:cNvSpPr>
          <p:nvPr>
            <p:ph sz="quarter" idx="10"/>
          </p:nvPr>
        </p:nvSpPr>
        <p:spPr/>
        <p:txBody>
          <a:bodyPr>
            <a:normAutofit/>
          </a:bodyPr>
          <a:lstStyle/>
          <a:p>
            <a:pPr fontAlgn="ctr"/>
            <a:r>
              <a:rPr lang="en-CA" sz="1400" dirty="0" smtClean="0">
                <a:latin typeface="Klavika Regular" pitchFamily="34" charset="0"/>
              </a:rPr>
              <a:t>WHMIS was designed to address employers’ and workers’ right to know about the hazards and safe work practices related to certain chemicals and infectious biological substances. Materials that are subject to WHMIS legislation is called controlled products</a:t>
            </a:r>
          </a:p>
          <a:p>
            <a:pPr fontAlgn="ctr"/>
            <a:endParaRPr lang="en-CA" sz="1400" dirty="0" smtClean="0">
              <a:latin typeface="Klavika Regular" pitchFamily="34" charset="0"/>
            </a:endParaRPr>
          </a:p>
          <a:p>
            <a:pPr fontAlgn="ctr"/>
            <a:r>
              <a:rPr lang="en-CA" sz="1400" dirty="0" smtClean="0">
                <a:latin typeface="Klavika Regular" pitchFamily="34" charset="0"/>
              </a:rPr>
              <a:t>Requires employees to use products safely</a:t>
            </a:r>
          </a:p>
          <a:p>
            <a:pPr fontAlgn="ctr"/>
            <a:endParaRPr lang="en-CA" sz="1400" dirty="0" smtClean="0">
              <a:latin typeface="Klavika Regular" pitchFamily="34" charset="0"/>
            </a:endParaRPr>
          </a:p>
          <a:p>
            <a:pPr fontAlgn="ctr"/>
            <a:r>
              <a:rPr lang="en-CA" sz="1400" dirty="0" smtClean="0">
                <a:latin typeface="Klavika Regular" pitchFamily="34" charset="0"/>
              </a:rPr>
              <a:t>Requires the employer to ensure that employees are trained to use products safely and have access to information on safe use</a:t>
            </a:r>
          </a:p>
          <a:p>
            <a:pPr fontAlgn="ctr"/>
            <a:endParaRPr lang="en-CA" sz="1400" dirty="0" smtClean="0">
              <a:latin typeface="Klavika Regular" pitchFamily="34" charset="0"/>
            </a:endParaRPr>
          </a:p>
        </p:txBody>
      </p:sp>
    </p:spTree>
    <p:extLst>
      <p:ext uri="{BB962C8B-B14F-4D97-AF65-F5344CB8AC3E}">
        <p14:creationId xmlns:p14="http://schemas.microsoft.com/office/powerpoint/2010/main" val="410913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bwMode="auto"/>
        <p:txBody>
          <a:bodyPr wrap="square" numCol="1" anchorCtr="0" compatLnSpc="1">
            <a:prstTxWarp prst="textNoShape">
              <a:avLst/>
            </a:prstTxWarp>
          </a:bodyPr>
          <a:lstStyle/>
          <a:p>
            <a:pPr algn="l"/>
            <a:r>
              <a:rPr lang="en-CA" altLang="en-US" sz="3800" dirty="0" smtClean="0">
                <a:latin typeface="Klavika Regular" pitchFamily="34" charset="0"/>
              </a:rPr>
              <a:t>Label Requirements – Comparison</a:t>
            </a:r>
          </a:p>
        </p:txBody>
      </p:sp>
      <p:sp>
        <p:nvSpPr>
          <p:cNvPr id="2" name="Content Placeholder 1"/>
          <p:cNvSpPr>
            <a:spLocks noGrp="1"/>
          </p:cNvSpPr>
          <p:nvPr>
            <p:ph sz="quarter" idx="10"/>
          </p:nvPr>
        </p:nvSpPr>
        <p:spPr/>
        <p:txBody>
          <a:bodyPr/>
          <a:lstStyle/>
          <a:p>
            <a:endParaRPr lang="en-CA"/>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038350"/>
            <a:ext cx="7855736" cy="35508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78435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p:txBody>
          <a:bodyPr>
            <a:normAutofit fontScale="85000" lnSpcReduction="20000"/>
          </a:bodyPr>
          <a:lstStyle/>
          <a:p>
            <a:pPr marL="0" indent="0" algn="ctr">
              <a:buNone/>
            </a:pPr>
            <a:endParaRPr lang="en-CA" sz="2800" b="1" dirty="0" smtClean="0">
              <a:latin typeface="Klavika Regular" pitchFamily="34" charset="0"/>
            </a:endParaRPr>
          </a:p>
          <a:p>
            <a:pPr marL="0" indent="0" algn="ctr">
              <a:buNone/>
            </a:pPr>
            <a:r>
              <a:rPr lang="en-CA" sz="2800" b="1" dirty="0" smtClean="0">
                <a:latin typeface="Klavika Regular" pitchFamily="34" charset="0"/>
              </a:rPr>
              <a:t>Questions? </a:t>
            </a:r>
          </a:p>
          <a:p>
            <a:pPr marL="0" indent="0" algn="ctr">
              <a:buNone/>
            </a:pPr>
            <a:r>
              <a:rPr lang="en-CA" sz="2800" dirty="0" smtClean="0">
                <a:latin typeface="Klavika Regular" pitchFamily="34" charset="0"/>
              </a:rPr>
              <a:t>Contact Human Resources at 604-981-1000 </a:t>
            </a:r>
          </a:p>
          <a:p>
            <a:pPr marL="0" indent="0" algn="ctr">
              <a:buNone/>
            </a:pPr>
            <a:r>
              <a:rPr lang="en-CA" sz="2800" dirty="0" smtClean="0">
                <a:latin typeface="Klavika Regular" pitchFamily="34" charset="0"/>
              </a:rPr>
              <a:t>or visit us at the School Board Office</a:t>
            </a:r>
          </a:p>
          <a:p>
            <a:pPr marL="0" indent="0" algn="ctr">
              <a:buNone/>
            </a:pPr>
            <a:endParaRPr lang="en-CA" sz="2800" dirty="0">
              <a:latin typeface="Klavika Regular" pitchFamily="34" charset="0"/>
            </a:endParaRPr>
          </a:p>
        </p:txBody>
      </p:sp>
    </p:spTree>
    <p:extLst>
      <p:ext uri="{BB962C8B-B14F-4D97-AF65-F5344CB8AC3E}">
        <p14:creationId xmlns:p14="http://schemas.microsoft.com/office/powerpoint/2010/main" val="32068928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800" dirty="0" smtClean="0">
                <a:latin typeface="Klavika Regular" pitchFamily="34" charset="0"/>
              </a:rPr>
              <a:t>Key Elements to WHMIS</a:t>
            </a:r>
            <a:endParaRPr lang="en-CA" sz="3800" dirty="0">
              <a:latin typeface="Klavika Regular" pitchFamily="34" charset="0"/>
            </a:endParaRPr>
          </a:p>
        </p:txBody>
      </p:sp>
      <p:sp>
        <p:nvSpPr>
          <p:cNvPr id="3" name="Content Placeholder 2"/>
          <p:cNvSpPr>
            <a:spLocks noGrp="1"/>
          </p:cNvSpPr>
          <p:nvPr>
            <p:ph sz="quarter" idx="10"/>
          </p:nvPr>
        </p:nvSpPr>
        <p:spPr/>
        <p:txBody>
          <a:bodyPr>
            <a:normAutofit/>
          </a:bodyPr>
          <a:lstStyle/>
          <a:p>
            <a:pPr fontAlgn="ctr"/>
            <a:r>
              <a:rPr lang="en-CA" sz="1400" dirty="0" smtClean="0">
                <a:latin typeface="Klavika Regular" pitchFamily="34" charset="0"/>
              </a:rPr>
              <a:t>Identification : Labeling/Hazard Symbols</a:t>
            </a:r>
          </a:p>
          <a:p>
            <a:pPr fontAlgn="ctr"/>
            <a:endParaRPr lang="en-CA" sz="1400" dirty="0">
              <a:latin typeface="Klavika Regular" pitchFamily="34" charset="0"/>
            </a:endParaRPr>
          </a:p>
          <a:p>
            <a:pPr fontAlgn="ctr"/>
            <a:r>
              <a:rPr lang="en-CA" sz="1400" dirty="0" smtClean="0">
                <a:latin typeface="Klavika Regular" pitchFamily="34" charset="0"/>
              </a:rPr>
              <a:t>Knowledge: Worker Education &amp; Training</a:t>
            </a:r>
          </a:p>
          <a:p>
            <a:pPr lvl="1" fontAlgn="ctr"/>
            <a:endParaRPr lang="en-CA" sz="1200" dirty="0" smtClean="0">
              <a:latin typeface="Klavika Regular" pitchFamily="34" charset="0"/>
            </a:endParaRPr>
          </a:p>
          <a:p>
            <a:pPr fontAlgn="ctr"/>
            <a:r>
              <a:rPr lang="en-CA" sz="1400" dirty="0" smtClean="0">
                <a:latin typeface="Klavika Regular" pitchFamily="34" charset="0"/>
              </a:rPr>
              <a:t>Information: Material Safety Data Sheets</a:t>
            </a:r>
            <a:endParaRPr lang="en-CA" sz="1400" dirty="0">
              <a:latin typeface="Klavika Regular" pitchFamily="34" charset="0"/>
            </a:endParaRPr>
          </a:p>
          <a:p>
            <a:pPr lvl="1" fontAlgn="ctr"/>
            <a:endParaRPr lang="en-CA" sz="1200" dirty="0">
              <a:latin typeface="Klavika Regular" pitchFamily="34" charset="0"/>
            </a:endParaRPr>
          </a:p>
          <a:p>
            <a:pPr marL="411480" lvl="1" indent="0" fontAlgn="ctr">
              <a:buNone/>
            </a:pPr>
            <a:endParaRPr lang="en-CA" sz="1200" dirty="0" smtClean="0">
              <a:latin typeface="Klavika Regular" pitchFamily="34" charset="0"/>
            </a:endParaRPr>
          </a:p>
          <a:p>
            <a:endParaRPr lang="en-CA" dirty="0"/>
          </a:p>
        </p:txBody>
      </p:sp>
      <p:pic>
        <p:nvPicPr>
          <p:cNvPr id="4" name="Picture 2" descr="http://lrws.gov.sk.ca/supplier-labe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3068960"/>
            <a:ext cx="6624736" cy="216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7252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800" dirty="0" smtClean="0">
                <a:latin typeface="Klavika Regular" pitchFamily="34" charset="0"/>
              </a:rPr>
              <a:t>WHMIS Responsibilities</a:t>
            </a:r>
            <a:endParaRPr lang="en-CA" sz="3800" dirty="0">
              <a:latin typeface="Klavika Regular" pitchFamily="34" charset="0"/>
            </a:endParaRPr>
          </a:p>
        </p:txBody>
      </p:sp>
      <p:sp>
        <p:nvSpPr>
          <p:cNvPr id="3" name="Content Placeholder 2"/>
          <p:cNvSpPr>
            <a:spLocks noGrp="1"/>
          </p:cNvSpPr>
          <p:nvPr>
            <p:ph sz="quarter" idx="10"/>
          </p:nvPr>
        </p:nvSpPr>
        <p:spPr/>
        <p:txBody>
          <a:bodyPr>
            <a:normAutofit/>
          </a:bodyPr>
          <a:lstStyle/>
          <a:p>
            <a:pPr fontAlgn="ctr"/>
            <a:r>
              <a:rPr lang="en-CA" sz="1400" dirty="0" smtClean="0">
                <a:latin typeface="Klavika Regular" pitchFamily="34" charset="0"/>
              </a:rPr>
              <a:t>Suppliers</a:t>
            </a:r>
          </a:p>
          <a:p>
            <a:pPr lvl="1" fontAlgn="ctr"/>
            <a:r>
              <a:rPr lang="en-CA" sz="1200" dirty="0" smtClean="0">
                <a:latin typeface="Klavika Regular" pitchFamily="34" charset="0"/>
              </a:rPr>
              <a:t>Determining which products are “controlled” products and classifying appropriately</a:t>
            </a:r>
          </a:p>
          <a:p>
            <a:pPr lvl="1" fontAlgn="ctr"/>
            <a:r>
              <a:rPr lang="en-CA" sz="1200" dirty="0" smtClean="0">
                <a:latin typeface="Klavika Regular" pitchFamily="34" charset="0"/>
              </a:rPr>
              <a:t>Establishing health and safety information regarding a product</a:t>
            </a:r>
          </a:p>
          <a:p>
            <a:pPr lvl="1" fontAlgn="ctr"/>
            <a:r>
              <a:rPr lang="en-CA" sz="1200" dirty="0" smtClean="0">
                <a:latin typeface="Klavika Regular" pitchFamily="34" charset="0"/>
              </a:rPr>
              <a:t>Labelling products with WHMIS labels</a:t>
            </a:r>
          </a:p>
          <a:p>
            <a:pPr lvl="1" fontAlgn="ctr"/>
            <a:r>
              <a:rPr lang="en-CA" sz="1200" dirty="0" smtClean="0">
                <a:latin typeface="Klavika Regular" pitchFamily="34" charset="0"/>
              </a:rPr>
              <a:t>Preparing and providing MSDS’s for customers and updating them</a:t>
            </a:r>
          </a:p>
          <a:p>
            <a:pPr lvl="1" fontAlgn="ctr"/>
            <a:endParaRPr lang="en-CA" sz="1200" dirty="0" smtClean="0">
              <a:latin typeface="Klavika Regular" pitchFamily="34" charset="0"/>
            </a:endParaRPr>
          </a:p>
          <a:p>
            <a:pPr fontAlgn="ctr"/>
            <a:r>
              <a:rPr lang="en-CA" sz="1400" dirty="0" smtClean="0">
                <a:latin typeface="Klavika Regular" pitchFamily="34" charset="0"/>
              </a:rPr>
              <a:t>Employers</a:t>
            </a:r>
            <a:endParaRPr lang="en-CA" sz="1400" dirty="0">
              <a:latin typeface="Klavika Regular" pitchFamily="34" charset="0"/>
            </a:endParaRPr>
          </a:p>
          <a:p>
            <a:pPr lvl="1">
              <a:lnSpc>
                <a:spcPct val="110000"/>
              </a:lnSpc>
              <a:buClr>
                <a:schemeClr val="tx1">
                  <a:lumMod val="75000"/>
                  <a:lumOff val="25000"/>
                </a:schemeClr>
              </a:buClr>
              <a:defRPr/>
            </a:pPr>
            <a:r>
              <a:rPr lang="en-CA" sz="1200" dirty="0">
                <a:solidFill>
                  <a:schemeClr val="tx1">
                    <a:lumMod val="85000"/>
                    <a:lumOff val="15000"/>
                  </a:schemeClr>
                </a:solidFill>
                <a:latin typeface="Klavika Regular" pitchFamily="34" charset="0"/>
              </a:rPr>
              <a:t>Ensure all controlled products at </a:t>
            </a:r>
            <a:r>
              <a:rPr lang="en-CA" sz="1200" dirty="0" smtClean="0">
                <a:solidFill>
                  <a:schemeClr val="tx1">
                    <a:lumMod val="85000"/>
                    <a:lumOff val="15000"/>
                  </a:schemeClr>
                </a:solidFill>
                <a:latin typeface="Klavika Regular" pitchFamily="34" charset="0"/>
              </a:rPr>
              <a:t>the </a:t>
            </a:r>
            <a:r>
              <a:rPr lang="en-CA" sz="1200" dirty="0">
                <a:solidFill>
                  <a:schemeClr val="tx1">
                    <a:lumMod val="85000"/>
                    <a:lumOff val="15000"/>
                  </a:schemeClr>
                </a:solidFill>
                <a:latin typeface="Klavika Regular" pitchFamily="34" charset="0"/>
              </a:rPr>
              <a:t>work </a:t>
            </a:r>
            <a:r>
              <a:rPr lang="en-CA" sz="1200" dirty="0" smtClean="0">
                <a:solidFill>
                  <a:schemeClr val="tx1">
                    <a:lumMod val="85000"/>
                    <a:lumOff val="15000"/>
                  </a:schemeClr>
                </a:solidFill>
                <a:latin typeface="Klavika Regular" pitchFamily="34" charset="0"/>
              </a:rPr>
              <a:t>sites </a:t>
            </a:r>
            <a:r>
              <a:rPr lang="en-CA" sz="1200" dirty="0">
                <a:solidFill>
                  <a:schemeClr val="tx1">
                    <a:lumMod val="85000"/>
                    <a:lumOff val="15000"/>
                  </a:schemeClr>
                </a:solidFill>
                <a:latin typeface="Klavika Regular" pitchFamily="34" charset="0"/>
              </a:rPr>
              <a:t>have WHMIS labels </a:t>
            </a:r>
          </a:p>
          <a:p>
            <a:pPr lvl="1">
              <a:lnSpc>
                <a:spcPct val="110000"/>
              </a:lnSpc>
              <a:buClr>
                <a:schemeClr val="tx1">
                  <a:lumMod val="75000"/>
                  <a:lumOff val="25000"/>
                </a:schemeClr>
              </a:buClr>
              <a:defRPr/>
            </a:pPr>
            <a:r>
              <a:rPr lang="en-CA" sz="1200" dirty="0" smtClean="0">
                <a:solidFill>
                  <a:schemeClr val="tx1">
                    <a:lumMod val="85000"/>
                    <a:lumOff val="15000"/>
                  </a:schemeClr>
                </a:solidFill>
                <a:latin typeface="Klavika Regular" pitchFamily="34" charset="0"/>
              </a:rPr>
              <a:t>Make MSDSs available and accessible to workers</a:t>
            </a:r>
            <a:endParaRPr lang="en-CA" sz="1200" dirty="0">
              <a:solidFill>
                <a:schemeClr val="tx1">
                  <a:lumMod val="85000"/>
                  <a:lumOff val="15000"/>
                </a:schemeClr>
              </a:solidFill>
              <a:latin typeface="Klavika Regular" pitchFamily="34" charset="0"/>
            </a:endParaRPr>
          </a:p>
          <a:p>
            <a:pPr lvl="1">
              <a:lnSpc>
                <a:spcPct val="110000"/>
              </a:lnSpc>
              <a:buClr>
                <a:schemeClr val="tx1">
                  <a:lumMod val="75000"/>
                  <a:lumOff val="25000"/>
                </a:schemeClr>
              </a:buClr>
              <a:defRPr/>
            </a:pPr>
            <a:r>
              <a:rPr lang="en-CA" sz="1200" dirty="0" smtClean="0">
                <a:solidFill>
                  <a:schemeClr val="tx1">
                    <a:lumMod val="85000"/>
                    <a:lumOff val="15000"/>
                  </a:schemeClr>
                </a:solidFill>
                <a:latin typeface="Klavika Regular" pitchFamily="34" charset="0"/>
              </a:rPr>
              <a:t>Train </a:t>
            </a:r>
            <a:r>
              <a:rPr lang="en-CA" sz="1200" dirty="0">
                <a:solidFill>
                  <a:schemeClr val="tx1">
                    <a:lumMod val="85000"/>
                    <a:lumOff val="15000"/>
                  </a:schemeClr>
                </a:solidFill>
                <a:latin typeface="Klavika Regular" pitchFamily="34" charset="0"/>
              </a:rPr>
              <a:t>workers to read labels and MSDS’s, recognize WHMIS labels, </a:t>
            </a:r>
            <a:r>
              <a:rPr lang="en-CA" sz="1200" dirty="0" smtClean="0">
                <a:solidFill>
                  <a:schemeClr val="tx1">
                    <a:lumMod val="85000"/>
                    <a:lumOff val="15000"/>
                  </a:schemeClr>
                </a:solidFill>
                <a:latin typeface="Klavika Regular" pitchFamily="34" charset="0"/>
              </a:rPr>
              <a:t>how to handle, use and store controlled products and</a:t>
            </a:r>
            <a:r>
              <a:rPr lang="en-CA" sz="1200" dirty="0">
                <a:solidFill>
                  <a:schemeClr val="tx1">
                    <a:lumMod val="85000"/>
                    <a:lumOff val="15000"/>
                  </a:schemeClr>
                </a:solidFill>
                <a:latin typeface="Klavika Regular" pitchFamily="34" charset="0"/>
              </a:rPr>
              <a:t>, if required, use personal protective equipment</a:t>
            </a:r>
          </a:p>
          <a:p>
            <a:pPr lvl="1">
              <a:lnSpc>
                <a:spcPct val="110000"/>
              </a:lnSpc>
              <a:buClr>
                <a:schemeClr val="tx1">
                  <a:lumMod val="75000"/>
                  <a:lumOff val="25000"/>
                </a:schemeClr>
              </a:buClr>
              <a:defRPr/>
            </a:pPr>
            <a:endParaRPr lang="en-CA" sz="1200" dirty="0">
              <a:latin typeface="Klavika Regular" pitchFamily="34" charset="0"/>
            </a:endParaRPr>
          </a:p>
          <a:p>
            <a:pPr fontAlgn="ctr"/>
            <a:r>
              <a:rPr lang="en-CA" sz="1400" dirty="0" smtClean="0">
                <a:latin typeface="Klavika Regular" pitchFamily="34" charset="0"/>
              </a:rPr>
              <a:t>Employees</a:t>
            </a:r>
            <a:endParaRPr lang="en-CA" sz="1400" dirty="0">
              <a:latin typeface="Klavika Regular" pitchFamily="34" charset="0"/>
            </a:endParaRPr>
          </a:p>
          <a:p>
            <a:pPr lvl="1" fontAlgn="ctr"/>
            <a:r>
              <a:rPr lang="en-CA" sz="1200" dirty="0" smtClean="0">
                <a:latin typeface="Klavika Regular" pitchFamily="34" charset="0"/>
              </a:rPr>
              <a:t>Participate in education and training provided by the employer</a:t>
            </a:r>
          </a:p>
          <a:p>
            <a:pPr lvl="1" fontAlgn="ctr"/>
            <a:r>
              <a:rPr lang="en-CA" sz="1200" dirty="0" smtClean="0">
                <a:latin typeface="Klavika Regular" pitchFamily="34" charset="0"/>
              </a:rPr>
              <a:t>Follow prescribed safe work procedures</a:t>
            </a:r>
          </a:p>
          <a:p>
            <a:pPr lvl="1" fontAlgn="ctr"/>
            <a:endParaRPr lang="en-CA" sz="1200" dirty="0" smtClean="0">
              <a:latin typeface="Klavika Regular" pitchFamily="34" charset="0"/>
            </a:endParaRPr>
          </a:p>
          <a:p>
            <a:pPr lvl="1" fontAlgn="ctr"/>
            <a:endParaRPr lang="en-CA" sz="1200" dirty="0">
              <a:latin typeface="Klavika Regular" pitchFamily="34" charset="0"/>
            </a:endParaRPr>
          </a:p>
          <a:p>
            <a:pPr lvl="1" fontAlgn="ctr"/>
            <a:endParaRPr lang="en-CA" sz="1200" dirty="0">
              <a:latin typeface="Klavika Regular" pitchFamily="34" charset="0"/>
            </a:endParaRPr>
          </a:p>
          <a:p>
            <a:pPr lvl="1" fontAlgn="ctr"/>
            <a:endParaRPr lang="en-CA" sz="1200" dirty="0">
              <a:latin typeface="Klavika Regular" pitchFamily="34" charset="0"/>
            </a:endParaRPr>
          </a:p>
          <a:p>
            <a:pPr marL="411480" lvl="1" indent="0" fontAlgn="ctr">
              <a:buNone/>
            </a:pPr>
            <a:endParaRPr lang="en-CA" sz="1200" dirty="0" smtClean="0">
              <a:latin typeface="Klavika Regular" pitchFamily="34" charset="0"/>
            </a:endParaRPr>
          </a:p>
          <a:p>
            <a:endParaRPr lang="en-CA" dirty="0"/>
          </a:p>
        </p:txBody>
      </p:sp>
    </p:spTree>
    <p:extLst>
      <p:ext uri="{BB962C8B-B14F-4D97-AF65-F5344CB8AC3E}">
        <p14:creationId xmlns:p14="http://schemas.microsoft.com/office/powerpoint/2010/main" val="1654224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800" dirty="0" smtClean="0">
                <a:latin typeface="Klavika Regular" pitchFamily="34" charset="0"/>
              </a:rPr>
              <a:t>What is a Controlled Product?</a:t>
            </a:r>
            <a:endParaRPr lang="en-CA" sz="3800" dirty="0">
              <a:latin typeface="Klavika Regular" pitchFamily="34" charset="0"/>
            </a:endParaRPr>
          </a:p>
        </p:txBody>
      </p:sp>
      <p:sp>
        <p:nvSpPr>
          <p:cNvPr id="3" name="Content Placeholder 2"/>
          <p:cNvSpPr>
            <a:spLocks noGrp="1"/>
          </p:cNvSpPr>
          <p:nvPr>
            <p:ph sz="quarter" idx="10"/>
          </p:nvPr>
        </p:nvSpPr>
        <p:spPr/>
        <p:txBody>
          <a:bodyPr>
            <a:normAutofit/>
          </a:bodyPr>
          <a:lstStyle/>
          <a:p>
            <a:pPr fontAlgn="ctr"/>
            <a:r>
              <a:rPr lang="en-CA" sz="1400" dirty="0" smtClean="0">
                <a:latin typeface="Klavika Regular" pitchFamily="34" charset="0"/>
              </a:rPr>
              <a:t>Controlled products are materials, products, or substances that meet any of the criteria for one or more of the six WHMIS Hazard Classes as defined in the Federal Controlled Product Regulation</a:t>
            </a:r>
          </a:p>
          <a:p>
            <a:pPr fontAlgn="ctr"/>
            <a:endParaRPr lang="en-CA" sz="1400" dirty="0">
              <a:latin typeface="Klavika Regular" pitchFamily="34" charset="0"/>
            </a:endParaRPr>
          </a:p>
          <a:p>
            <a:pPr fontAlgn="ctr"/>
            <a:r>
              <a:rPr lang="en-CA" sz="1400" dirty="0" smtClean="0">
                <a:latin typeface="Klavika Regular" pitchFamily="34" charset="0"/>
              </a:rPr>
              <a:t>Exclusions</a:t>
            </a:r>
          </a:p>
          <a:p>
            <a:pPr fontAlgn="ctr"/>
            <a:r>
              <a:rPr lang="en-CA" sz="1400" dirty="0" smtClean="0">
                <a:latin typeface="Klavika Regular" pitchFamily="34" charset="0"/>
              </a:rPr>
              <a:t>The following are exempt from the suppliers responsibilities of WHMIS (no label or MSDS required):</a:t>
            </a:r>
          </a:p>
          <a:p>
            <a:pPr lvl="1" fontAlgn="ctr"/>
            <a:r>
              <a:rPr lang="en-CA" sz="1200" dirty="0" smtClean="0">
                <a:latin typeface="Klavika Regular" pitchFamily="34" charset="0"/>
              </a:rPr>
              <a:t>Consumer </a:t>
            </a:r>
            <a:r>
              <a:rPr lang="en-CA" sz="1200" dirty="0" err="1" smtClean="0">
                <a:latin typeface="Klavika Regular" pitchFamily="34" charset="0"/>
              </a:rPr>
              <a:t>retricted</a:t>
            </a:r>
            <a:r>
              <a:rPr lang="en-CA" sz="1200" dirty="0" smtClean="0">
                <a:latin typeface="Klavika Regular" pitchFamily="34" charset="0"/>
              </a:rPr>
              <a:t> products</a:t>
            </a:r>
          </a:p>
          <a:p>
            <a:pPr lvl="1" fontAlgn="ctr"/>
            <a:r>
              <a:rPr lang="en-CA" sz="1200" dirty="0" smtClean="0">
                <a:latin typeface="Klavika Regular" pitchFamily="34" charset="0"/>
              </a:rPr>
              <a:t>Explosives</a:t>
            </a:r>
          </a:p>
          <a:p>
            <a:pPr lvl="1" fontAlgn="ctr"/>
            <a:r>
              <a:rPr lang="en-CA" sz="1200" dirty="0" smtClean="0">
                <a:latin typeface="Klavika Regular" pitchFamily="34" charset="0"/>
              </a:rPr>
              <a:t>Cosmetics, drug, food, or devices</a:t>
            </a:r>
          </a:p>
          <a:p>
            <a:pPr lvl="1" fontAlgn="ctr"/>
            <a:r>
              <a:rPr lang="en-CA" sz="1200" dirty="0" smtClean="0">
                <a:latin typeface="Klavika Regular" pitchFamily="34" charset="0"/>
              </a:rPr>
              <a:t>Pesticides, herbicides, and insecticides</a:t>
            </a:r>
          </a:p>
          <a:p>
            <a:pPr lvl="1" fontAlgn="ctr"/>
            <a:r>
              <a:rPr lang="en-CA" sz="1200" dirty="0" smtClean="0">
                <a:latin typeface="Klavika Regular" pitchFamily="34" charset="0"/>
              </a:rPr>
              <a:t>Radioactive material</a:t>
            </a:r>
          </a:p>
          <a:p>
            <a:pPr lvl="1" fontAlgn="ctr"/>
            <a:endParaRPr lang="en-CA" sz="1200" dirty="0" smtClean="0">
              <a:latin typeface="Klavika Regular" pitchFamily="34" charset="0"/>
            </a:endParaRPr>
          </a:p>
          <a:p>
            <a:pPr lvl="1" fontAlgn="ctr"/>
            <a:endParaRPr lang="en-CA" sz="1200" dirty="0" smtClean="0">
              <a:latin typeface="Klavika Regular" pitchFamily="34" charset="0"/>
            </a:endParaRPr>
          </a:p>
          <a:p>
            <a:pPr lvl="1" fontAlgn="ctr"/>
            <a:endParaRPr lang="en-CA" sz="1200" dirty="0" smtClean="0">
              <a:latin typeface="Klavika Regular" pitchFamily="34" charset="0"/>
            </a:endParaRPr>
          </a:p>
          <a:p>
            <a:pPr lvl="1" fontAlgn="ctr"/>
            <a:endParaRPr lang="en-CA" dirty="0"/>
          </a:p>
          <a:p>
            <a:pPr lvl="1"/>
            <a:endParaRPr lang="en-CA" dirty="0"/>
          </a:p>
        </p:txBody>
      </p:sp>
    </p:spTree>
    <p:extLst>
      <p:ext uri="{BB962C8B-B14F-4D97-AF65-F5344CB8AC3E}">
        <p14:creationId xmlns:p14="http://schemas.microsoft.com/office/powerpoint/2010/main" val="2980096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ctr"/>
            <a:r>
              <a:rPr lang="en-CA" sz="3800" dirty="0" smtClean="0">
                <a:latin typeface="Klavika Regular" pitchFamily="34" charset="0"/>
              </a:rPr>
              <a:t>WHMIS Hazard Symbols</a:t>
            </a:r>
            <a:endParaRPr lang="en-CA" sz="3800" dirty="0">
              <a:latin typeface="Klavika Regular" pitchFamily="34" charset="0"/>
            </a:endParaRPr>
          </a:p>
        </p:txBody>
      </p:sp>
      <p:sp>
        <p:nvSpPr>
          <p:cNvPr id="3" name="Content Placeholder 2"/>
          <p:cNvSpPr>
            <a:spLocks noGrp="1"/>
          </p:cNvSpPr>
          <p:nvPr>
            <p:ph sz="quarter" idx="10"/>
          </p:nvPr>
        </p:nvSpPr>
        <p:spPr/>
        <p:txBody>
          <a:bodyPr>
            <a:normAutofit/>
          </a:bodyPr>
          <a:lstStyle/>
          <a:p>
            <a:pPr fontAlgn="ctr"/>
            <a:r>
              <a:rPr lang="en-CA" sz="1400" dirty="0">
                <a:latin typeface="Klavika Regular" pitchFamily="34" charset="0"/>
              </a:rPr>
              <a:t>These hazard symbols on the label identify the product as controlled by WHMIS and classify the type of hazard. </a:t>
            </a:r>
          </a:p>
          <a:p>
            <a:pPr marL="0" indent="0">
              <a:buNone/>
            </a:pPr>
            <a:endParaRPr lang="en-CA" dirty="0" smtClean="0">
              <a:effectLst/>
              <a:latin typeface="Klavika Regular" pitchFamily="34" charset="0"/>
            </a:endParaRPr>
          </a:p>
          <a:p>
            <a:endParaRPr lang="en-CA" dirty="0">
              <a:latin typeface="Klavika Regular" pitchFamily="34" charset="0"/>
            </a:endParaRPr>
          </a:p>
        </p:txBody>
      </p:sp>
      <p:sp>
        <p:nvSpPr>
          <p:cNvPr id="4" name="TextBox 3"/>
          <p:cNvSpPr txBox="1"/>
          <p:nvPr/>
        </p:nvSpPr>
        <p:spPr>
          <a:xfrm>
            <a:off x="1773323" y="2077074"/>
            <a:ext cx="2006590" cy="461665"/>
          </a:xfrm>
          <a:prstGeom prst="rect">
            <a:avLst/>
          </a:prstGeom>
          <a:noFill/>
        </p:spPr>
        <p:txBody>
          <a:bodyPr wrap="square" rtlCol="0">
            <a:spAutoFit/>
          </a:bodyPr>
          <a:lstStyle/>
          <a:p>
            <a:r>
              <a:rPr lang="en-CA" sz="1200" dirty="0">
                <a:latin typeface="Klavika Regular" pitchFamily="34" charset="0"/>
              </a:rPr>
              <a:t>CLASS A Compressed Gas</a:t>
            </a:r>
          </a:p>
          <a:p>
            <a:endParaRPr lang="en-CA" sz="1200" dirty="0">
              <a:latin typeface="Klavika Regular" pitchFamily="34" charset="0"/>
            </a:endParaRPr>
          </a:p>
        </p:txBody>
      </p:sp>
      <p:sp>
        <p:nvSpPr>
          <p:cNvPr id="15" name="TextBox 14"/>
          <p:cNvSpPr txBox="1"/>
          <p:nvPr/>
        </p:nvSpPr>
        <p:spPr>
          <a:xfrm>
            <a:off x="1763689" y="3157194"/>
            <a:ext cx="2006590" cy="646331"/>
          </a:xfrm>
          <a:prstGeom prst="rect">
            <a:avLst/>
          </a:prstGeom>
          <a:noFill/>
        </p:spPr>
        <p:txBody>
          <a:bodyPr wrap="square" rtlCol="0">
            <a:spAutoFit/>
          </a:bodyPr>
          <a:lstStyle/>
          <a:p>
            <a:r>
              <a:rPr lang="en-CA" sz="1200" dirty="0">
                <a:latin typeface="Klavika Regular" pitchFamily="34" charset="0"/>
              </a:rPr>
              <a:t>CLASS B Flammable and Combustible </a:t>
            </a:r>
            <a:r>
              <a:rPr lang="en-CA" sz="1200" dirty="0" smtClean="0">
                <a:latin typeface="Klavika Regular" pitchFamily="34" charset="0"/>
              </a:rPr>
              <a:t>Material</a:t>
            </a:r>
            <a:endParaRPr lang="en-CA" sz="1200" dirty="0">
              <a:latin typeface="Klavika Regular" pitchFamily="34" charset="0"/>
            </a:endParaRPr>
          </a:p>
          <a:p>
            <a:endParaRPr lang="en-CA" sz="1200" dirty="0">
              <a:latin typeface="Klavika Regular" pitchFamily="34" charset="0"/>
            </a:endParaRPr>
          </a:p>
        </p:txBody>
      </p:sp>
      <p:sp>
        <p:nvSpPr>
          <p:cNvPr id="16" name="TextBox 15"/>
          <p:cNvSpPr txBox="1"/>
          <p:nvPr/>
        </p:nvSpPr>
        <p:spPr>
          <a:xfrm>
            <a:off x="1763689" y="4237314"/>
            <a:ext cx="2006590" cy="461665"/>
          </a:xfrm>
          <a:prstGeom prst="rect">
            <a:avLst/>
          </a:prstGeom>
          <a:noFill/>
        </p:spPr>
        <p:txBody>
          <a:bodyPr wrap="square" rtlCol="0">
            <a:spAutoFit/>
          </a:bodyPr>
          <a:lstStyle/>
          <a:p>
            <a:r>
              <a:rPr lang="en-CA" sz="1200" dirty="0">
                <a:latin typeface="Klavika Regular" pitchFamily="34" charset="0"/>
              </a:rPr>
              <a:t>CLASS C Oxidizing Materials</a:t>
            </a:r>
          </a:p>
          <a:p>
            <a:endParaRPr lang="en-CA" sz="1200" dirty="0">
              <a:latin typeface="Klavika Regular" pitchFamily="34" charset="0"/>
            </a:endParaRPr>
          </a:p>
        </p:txBody>
      </p:sp>
      <p:sp>
        <p:nvSpPr>
          <p:cNvPr id="17" name="TextBox 16"/>
          <p:cNvSpPr txBox="1"/>
          <p:nvPr/>
        </p:nvSpPr>
        <p:spPr>
          <a:xfrm>
            <a:off x="1759001" y="5132768"/>
            <a:ext cx="2522010" cy="646331"/>
          </a:xfrm>
          <a:prstGeom prst="rect">
            <a:avLst/>
          </a:prstGeom>
          <a:noFill/>
        </p:spPr>
        <p:txBody>
          <a:bodyPr wrap="square" rtlCol="0">
            <a:spAutoFit/>
          </a:bodyPr>
          <a:lstStyle/>
          <a:p>
            <a:r>
              <a:rPr lang="en-CA" sz="1200" dirty="0">
                <a:latin typeface="Klavika Regular" pitchFamily="34" charset="0"/>
              </a:rPr>
              <a:t>CLASS D-1 Poisonous and Infectious Material (material causing immediate and serious effects)</a:t>
            </a:r>
          </a:p>
        </p:txBody>
      </p:sp>
      <p:sp>
        <p:nvSpPr>
          <p:cNvPr id="18" name="TextBox 17"/>
          <p:cNvSpPr txBox="1"/>
          <p:nvPr/>
        </p:nvSpPr>
        <p:spPr>
          <a:xfrm>
            <a:off x="5508105" y="2003325"/>
            <a:ext cx="2880320" cy="646331"/>
          </a:xfrm>
          <a:prstGeom prst="rect">
            <a:avLst/>
          </a:prstGeom>
          <a:noFill/>
        </p:spPr>
        <p:txBody>
          <a:bodyPr wrap="square" rtlCol="0">
            <a:spAutoFit/>
          </a:bodyPr>
          <a:lstStyle/>
          <a:p>
            <a:r>
              <a:rPr lang="en-CA" sz="1200" dirty="0">
                <a:latin typeface="Klavika Regular" pitchFamily="34" charset="0"/>
              </a:rPr>
              <a:t>CLASS D-2 Poisonous and Infectious Material (material causing other toxic effects)</a:t>
            </a:r>
          </a:p>
        </p:txBody>
      </p:sp>
      <p:sp>
        <p:nvSpPr>
          <p:cNvPr id="19" name="TextBox 18"/>
          <p:cNvSpPr txBox="1"/>
          <p:nvPr/>
        </p:nvSpPr>
        <p:spPr>
          <a:xfrm>
            <a:off x="5508105" y="3085186"/>
            <a:ext cx="2880320" cy="646331"/>
          </a:xfrm>
          <a:prstGeom prst="rect">
            <a:avLst/>
          </a:prstGeom>
          <a:noFill/>
        </p:spPr>
        <p:txBody>
          <a:bodyPr wrap="square" rtlCol="0">
            <a:spAutoFit/>
          </a:bodyPr>
          <a:lstStyle/>
          <a:p>
            <a:r>
              <a:rPr lang="en-CA" sz="1200" dirty="0">
                <a:latin typeface="Klavika Regular" pitchFamily="34" charset="0"/>
              </a:rPr>
              <a:t>CLASS D-3 Poisonous and Infectious Material (</a:t>
            </a:r>
            <a:r>
              <a:rPr lang="en-CA" sz="1200" dirty="0" err="1">
                <a:latin typeface="Klavika Regular" pitchFamily="34" charset="0"/>
              </a:rPr>
              <a:t>Biohazardous</a:t>
            </a:r>
            <a:r>
              <a:rPr lang="en-CA" sz="1200" dirty="0">
                <a:latin typeface="Klavika Regular" pitchFamily="34" charset="0"/>
              </a:rPr>
              <a:t> Infectious Material)</a:t>
            </a:r>
          </a:p>
        </p:txBody>
      </p:sp>
      <p:sp>
        <p:nvSpPr>
          <p:cNvPr id="20" name="TextBox 19"/>
          <p:cNvSpPr txBox="1"/>
          <p:nvPr/>
        </p:nvSpPr>
        <p:spPr>
          <a:xfrm>
            <a:off x="5508105" y="4272953"/>
            <a:ext cx="2880320" cy="276999"/>
          </a:xfrm>
          <a:prstGeom prst="rect">
            <a:avLst/>
          </a:prstGeom>
          <a:noFill/>
        </p:spPr>
        <p:txBody>
          <a:bodyPr wrap="square" rtlCol="0">
            <a:spAutoFit/>
          </a:bodyPr>
          <a:lstStyle/>
          <a:p>
            <a:r>
              <a:rPr lang="en-CA" sz="1200" dirty="0">
                <a:latin typeface="Klavika Regular" pitchFamily="34" charset="0"/>
              </a:rPr>
              <a:t>CLASS E Corrosive Material</a:t>
            </a:r>
          </a:p>
        </p:txBody>
      </p:sp>
      <p:sp>
        <p:nvSpPr>
          <p:cNvPr id="21" name="TextBox 20"/>
          <p:cNvSpPr txBox="1"/>
          <p:nvPr/>
        </p:nvSpPr>
        <p:spPr>
          <a:xfrm>
            <a:off x="5580113" y="5243685"/>
            <a:ext cx="2141240" cy="461665"/>
          </a:xfrm>
          <a:prstGeom prst="rect">
            <a:avLst/>
          </a:prstGeom>
          <a:noFill/>
        </p:spPr>
        <p:txBody>
          <a:bodyPr wrap="square" rtlCol="0">
            <a:spAutoFit/>
          </a:bodyPr>
          <a:lstStyle/>
          <a:p>
            <a:r>
              <a:rPr lang="en-CA" sz="1200" dirty="0">
                <a:latin typeface="Klavika Regular" pitchFamily="34" charset="0"/>
              </a:rPr>
              <a:t>CLASS F Dangerously Reactive Material</a:t>
            </a:r>
          </a:p>
        </p:txBody>
      </p:sp>
      <p:pic>
        <p:nvPicPr>
          <p:cNvPr id="22" name="Picture 21" descr="C:\Documents and Settings\Reineke\My Documents\Occupational Hygiene Resources\Risk Analysis\WHMIS\Class 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1" y="1876043"/>
            <a:ext cx="924173" cy="924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2" descr="C:\Documents and Settings\Reineke\My Documents\Occupational Hygiene Resources\Risk Analysis\WHMIS\Class 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2929858"/>
            <a:ext cx="945675" cy="94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3" descr="C:\Documents and Settings\Reineke\My Documents\Occupational Hygiene Resources\Risk Analysis\WHMIS\Class C.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3947541"/>
            <a:ext cx="936104"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4" descr="C:\Documents and Settings\Reineke\My Documents\Occupational Hygiene Resources\Risk Analysis\WHMIS\Class D 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259" y="4955653"/>
            <a:ext cx="903397" cy="905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5" descr="C:\Documents and Settings\Reineke\My Documents\Occupational Hygiene Resources\Risk Analysis\WHMIS\Class D 2.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40262" y="1941556"/>
            <a:ext cx="923826" cy="92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26" descr="C:\Documents and Settings\Reineke\My Documents\Occupational Hygiene Resources\Risk Analysis\WHMIS\Class D 3.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27984" y="2939429"/>
            <a:ext cx="935633" cy="935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7" descr="C:\Documents and Settings\Reineke\My Documents\Occupational Hygiene Resources\Risk Analysis\WHMIS\Class E.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27984" y="3947541"/>
            <a:ext cx="928889" cy="928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28" descr="C:\Documents and Settings\Reineke\My Documents\Occupational Hygiene Resources\Risk Analysis\WHMIS\Class F.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27984" y="4955653"/>
            <a:ext cx="921619" cy="92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3280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ctr"/>
            <a:r>
              <a:rPr lang="en-CA" sz="3800" dirty="0" smtClean="0">
                <a:latin typeface="Klavika Regular" pitchFamily="34" charset="0"/>
              </a:rPr>
              <a:t>Class A: Compressed Gas</a:t>
            </a:r>
            <a:endParaRPr lang="en-CA" sz="3800" dirty="0">
              <a:latin typeface="Klavika Regular" pitchFamily="34" charset="0"/>
            </a:endParaRPr>
          </a:p>
        </p:txBody>
      </p:sp>
      <p:sp>
        <p:nvSpPr>
          <p:cNvPr id="3" name="Content Placeholder 2"/>
          <p:cNvSpPr>
            <a:spLocks noGrp="1"/>
          </p:cNvSpPr>
          <p:nvPr>
            <p:ph sz="quarter" idx="10"/>
          </p:nvPr>
        </p:nvSpPr>
        <p:spPr/>
        <p:txBody>
          <a:bodyPr>
            <a:normAutofit/>
          </a:bodyPr>
          <a:lstStyle/>
          <a:p>
            <a:pPr>
              <a:buClr>
                <a:schemeClr val="bg1">
                  <a:lumMod val="65000"/>
                </a:schemeClr>
              </a:buClr>
              <a:defRPr/>
            </a:pPr>
            <a:r>
              <a:rPr lang="en-CA" sz="1400" dirty="0">
                <a:solidFill>
                  <a:schemeClr val="tx1">
                    <a:lumMod val="85000"/>
                    <a:lumOff val="15000"/>
                  </a:schemeClr>
                </a:solidFill>
                <a:latin typeface="Klavika Regular" pitchFamily="34" charset="0"/>
              </a:rPr>
              <a:t>Characteristics</a:t>
            </a:r>
          </a:p>
          <a:p>
            <a:pPr lvl="1">
              <a:buClr>
                <a:schemeClr val="tx1">
                  <a:lumMod val="75000"/>
                  <a:lumOff val="25000"/>
                </a:schemeClr>
              </a:buClr>
              <a:defRPr/>
            </a:pPr>
            <a:r>
              <a:rPr lang="en-CA" sz="1400" dirty="0">
                <a:solidFill>
                  <a:schemeClr val="tx1">
                    <a:lumMod val="85000"/>
                    <a:lumOff val="15000"/>
                  </a:schemeClr>
                </a:solidFill>
                <a:latin typeface="Klavika Regular" pitchFamily="34" charset="0"/>
              </a:rPr>
              <a:t>Gas inside cylinder is under </a:t>
            </a:r>
            <a:r>
              <a:rPr lang="en-CA" sz="1400" dirty="0" smtClean="0">
                <a:solidFill>
                  <a:schemeClr val="tx1">
                    <a:lumMod val="85000"/>
                    <a:lumOff val="15000"/>
                  </a:schemeClr>
                </a:solidFill>
                <a:latin typeface="Klavika Regular" pitchFamily="34" charset="0"/>
              </a:rPr>
              <a:t>pressure</a:t>
            </a:r>
          </a:p>
          <a:p>
            <a:pPr lvl="1">
              <a:buClr>
                <a:schemeClr val="tx1">
                  <a:lumMod val="75000"/>
                  <a:lumOff val="25000"/>
                </a:schemeClr>
              </a:buClr>
              <a:defRPr/>
            </a:pPr>
            <a:endParaRPr lang="en-CA" sz="1400" dirty="0">
              <a:solidFill>
                <a:schemeClr val="tx1">
                  <a:lumMod val="85000"/>
                  <a:lumOff val="15000"/>
                </a:schemeClr>
              </a:solidFill>
              <a:latin typeface="Klavika Regular" pitchFamily="34" charset="0"/>
            </a:endParaRPr>
          </a:p>
          <a:p>
            <a:pPr>
              <a:buClr>
                <a:schemeClr val="bg1">
                  <a:lumMod val="65000"/>
                </a:schemeClr>
              </a:buClr>
              <a:defRPr/>
            </a:pPr>
            <a:r>
              <a:rPr lang="en-CA" sz="1400" dirty="0">
                <a:solidFill>
                  <a:schemeClr val="tx1">
                    <a:lumMod val="85000"/>
                    <a:lumOff val="15000"/>
                  </a:schemeClr>
                </a:solidFill>
                <a:latin typeface="Klavika Regular" pitchFamily="34" charset="0"/>
              </a:rPr>
              <a:t>Hazards</a:t>
            </a:r>
          </a:p>
          <a:p>
            <a:pPr lvl="1">
              <a:buClr>
                <a:schemeClr val="tx1">
                  <a:lumMod val="75000"/>
                  <a:lumOff val="25000"/>
                </a:schemeClr>
              </a:buClr>
              <a:defRPr/>
            </a:pPr>
            <a:r>
              <a:rPr lang="en-CA" sz="1400" dirty="0">
                <a:solidFill>
                  <a:schemeClr val="tx1">
                    <a:lumMod val="85000"/>
                    <a:lumOff val="15000"/>
                  </a:schemeClr>
                </a:solidFill>
                <a:latin typeface="Klavika Regular" pitchFamily="34" charset="0"/>
              </a:rPr>
              <a:t>Cylinder may explode if dropped or heated</a:t>
            </a:r>
          </a:p>
          <a:p>
            <a:pPr lvl="1">
              <a:buClr>
                <a:schemeClr val="tx1">
                  <a:lumMod val="75000"/>
                  <a:lumOff val="25000"/>
                </a:schemeClr>
              </a:buClr>
              <a:defRPr/>
            </a:pPr>
            <a:r>
              <a:rPr lang="en-CA" sz="1400" dirty="0">
                <a:solidFill>
                  <a:schemeClr val="tx1">
                    <a:lumMod val="85000"/>
                    <a:lumOff val="15000"/>
                  </a:schemeClr>
                </a:solidFill>
                <a:latin typeface="Klavika Regular" pitchFamily="34" charset="0"/>
              </a:rPr>
              <a:t>Hazards associated with force of explosion and contents of </a:t>
            </a:r>
            <a:r>
              <a:rPr lang="en-CA" sz="1400" dirty="0" smtClean="0">
                <a:solidFill>
                  <a:schemeClr val="tx1">
                    <a:lumMod val="85000"/>
                    <a:lumOff val="15000"/>
                  </a:schemeClr>
                </a:solidFill>
                <a:latin typeface="Klavika Regular" pitchFamily="34" charset="0"/>
              </a:rPr>
              <a:t>cylinder</a:t>
            </a:r>
          </a:p>
          <a:p>
            <a:pPr lvl="1">
              <a:buClr>
                <a:schemeClr val="tx1">
                  <a:lumMod val="75000"/>
                  <a:lumOff val="25000"/>
                </a:schemeClr>
              </a:buClr>
              <a:defRPr/>
            </a:pPr>
            <a:endParaRPr lang="en-CA" sz="1400" dirty="0">
              <a:solidFill>
                <a:schemeClr val="tx1">
                  <a:lumMod val="85000"/>
                  <a:lumOff val="15000"/>
                </a:schemeClr>
              </a:solidFill>
              <a:latin typeface="Klavika Regular" pitchFamily="34" charset="0"/>
            </a:endParaRPr>
          </a:p>
          <a:p>
            <a:pPr>
              <a:buClr>
                <a:schemeClr val="bg1">
                  <a:lumMod val="65000"/>
                </a:schemeClr>
              </a:buClr>
              <a:defRPr/>
            </a:pPr>
            <a:r>
              <a:rPr lang="en-CA" sz="1400" dirty="0">
                <a:solidFill>
                  <a:schemeClr val="tx1">
                    <a:lumMod val="85000"/>
                    <a:lumOff val="15000"/>
                  </a:schemeClr>
                </a:solidFill>
                <a:latin typeface="Klavika Regular" pitchFamily="34" charset="0"/>
              </a:rPr>
              <a:t>Handling and Use</a:t>
            </a:r>
          </a:p>
          <a:p>
            <a:pPr lvl="1">
              <a:buClr>
                <a:schemeClr val="tx1">
                  <a:lumMod val="75000"/>
                  <a:lumOff val="25000"/>
                </a:schemeClr>
              </a:buClr>
              <a:defRPr/>
            </a:pPr>
            <a:r>
              <a:rPr lang="en-CA" sz="1400" dirty="0">
                <a:solidFill>
                  <a:schemeClr val="tx1">
                    <a:lumMod val="85000"/>
                    <a:lumOff val="15000"/>
                  </a:schemeClr>
                </a:solidFill>
                <a:latin typeface="Klavika Regular" pitchFamily="34" charset="0"/>
              </a:rPr>
              <a:t>Transport with specialized cart</a:t>
            </a:r>
          </a:p>
          <a:p>
            <a:pPr lvl="1">
              <a:buClr>
                <a:schemeClr val="tx1">
                  <a:lumMod val="75000"/>
                  <a:lumOff val="25000"/>
                </a:schemeClr>
              </a:buClr>
              <a:defRPr/>
            </a:pPr>
            <a:r>
              <a:rPr lang="en-CA" sz="1400" dirty="0">
                <a:solidFill>
                  <a:schemeClr val="tx1">
                    <a:lumMod val="85000"/>
                    <a:lumOff val="15000"/>
                  </a:schemeClr>
                </a:solidFill>
                <a:latin typeface="Klavika Regular" pitchFamily="34" charset="0"/>
              </a:rPr>
              <a:t>Use gas specific regulator</a:t>
            </a:r>
          </a:p>
          <a:p>
            <a:pPr lvl="1">
              <a:buClr>
                <a:schemeClr val="tx1">
                  <a:lumMod val="75000"/>
                  <a:lumOff val="25000"/>
                </a:schemeClr>
              </a:buClr>
              <a:defRPr/>
            </a:pPr>
            <a:r>
              <a:rPr lang="en-CA" sz="1400" dirty="0">
                <a:solidFill>
                  <a:schemeClr val="tx1">
                    <a:lumMod val="85000"/>
                    <a:lumOff val="15000"/>
                  </a:schemeClr>
                </a:solidFill>
                <a:latin typeface="Klavika Regular" pitchFamily="34" charset="0"/>
              </a:rPr>
              <a:t>Store away from heat and fire sources</a:t>
            </a:r>
          </a:p>
          <a:p>
            <a:pPr lvl="1">
              <a:buClr>
                <a:schemeClr val="tx1">
                  <a:lumMod val="75000"/>
                  <a:lumOff val="25000"/>
                </a:schemeClr>
              </a:buClr>
              <a:defRPr/>
            </a:pPr>
            <a:r>
              <a:rPr lang="en-CA" sz="1400" dirty="0">
                <a:solidFill>
                  <a:schemeClr val="tx1">
                    <a:lumMod val="85000"/>
                    <a:lumOff val="15000"/>
                  </a:schemeClr>
                </a:solidFill>
                <a:latin typeface="Klavika Regular" pitchFamily="34" charset="0"/>
              </a:rPr>
              <a:t>Test connections for leaks</a:t>
            </a:r>
          </a:p>
          <a:p>
            <a:pPr lvl="1">
              <a:buClr>
                <a:schemeClr val="tx1">
                  <a:lumMod val="75000"/>
                  <a:lumOff val="25000"/>
                </a:schemeClr>
              </a:buClr>
              <a:defRPr/>
            </a:pPr>
            <a:r>
              <a:rPr lang="en-CA" sz="1400" dirty="0">
                <a:solidFill>
                  <a:schemeClr val="tx1">
                    <a:lumMod val="85000"/>
                    <a:lumOff val="15000"/>
                  </a:schemeClr>
                </a:solidFill>
                <a:latin typeface="Klavika Regular" pitchFamily="34" charset="0"/>
              </a:rPr>
              <a:t>Ensure cylinders are properly secured</a:t>
            </a:r>
          </a:p>
          <a:p>
            <a:pPr marL="0" indent="0">
              <a:buNone/>
            </a:pPr>
            <a:endParaRPr lang="en-CA" dirty="0" smtClean="0">
              <a:effectLst/>
              <a:latin typeface="Klavika Regular" pitchFamily="34" charset="0"/>
            </a:endParaRPr>
          </a:p>
          <a:p>
            <a:endParaRPr lang="en-CA" dirty="0">
              <a:latin typeface="Klavika Regular" pitchFamily="34" charset="0"/>
            </a:endParaRPr>
          </a:p>
        </p:txBody>
      </p:sp>
      <p:pic>
        <p:nvPicPr>
          <p:cNvPr id="22" name="Picture 21" descr="C:\Documents and Settings\Reineke\My Documents\Occupational Hygiene Resources\Risk Analysis\WHMIS\Class 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5085184"/>
            <a:ext cx="1224136"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9496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ctr"/>
            <a:r>
              <a:rPr lang="en-CA" sz="3800" dirty="0" smtClean="0">
                <a:latin typeface="Klavika Regular" pitchFamily="34" charset="0"/>
              </a:rPr>
              <a:t>Class B: Flammable and Combustible</a:t>
            </a:r>
            <a:endParaRPr lang="en-CA" sz="3800" dirty="0">
              <a:latin typeface="Klavika Regular" pitchFamily="34" charset="0"/>
            </a:endParaRPr>
          </a:p>
        </p:txBody>
      </p:sp>
      <p:sp>
        <p:nvSpPr>
          <p:cNvPr id="3" name="Content Placeholder 2"/>
          <p:cNvSpPr>
            <a:spLocks noGrp="1"/>
          </p:cNvSpPr>
          <p:nvPr>
            <p:ph sz="quarter" idx="10"/>
          </p:nvPr>
        </p:nvSpPr>
        <p:spPr/>
        <p:txBody>
          <a:bodyPr>
            <a:normAutofit/>
          </a:bodyPr>
          <a:lstStyle/>
          <a:p>
            <a:pPr>
              <a:buClr>
                <a:schemeClr val="bg1">
                  <a:lumMod val="65000"/>
                </a:schemeClr>
              </a:buClr>
              <a:defRPr/>
            </a:pPr>
            <a:r>
              <a:rPr lang="en-CA" sz="1400" dirty="0">
                <a:solidFill>
                  <a:schemeClr val="tx1">
                    <a:lumMod val="85000"/>
                    <a:lumOff val="15000"/>
                  </a:schemeClr>
                </a:solidFill>
                <a:latin typeface="Klavika Regular" pitchFamily="34" charset="0"/>
              </a:rPr>
              <a:t>Characteristics</a:t>
            </a:r>
          </a:p>
          <a:p>
            <a:pPr lvl="1">
              <a:buClr>
                <a:schemeClr val="tx1">
                  <a:lumMod val="75000"/>
                  <a:lumOff val="25000"/>
                </a:schemeClr>
              </a:buClr>
              <a:defRPr/>
            </a:pPr>
            <a:r>
              <a:rPr lang="en-CA" sz="1400" dirty="0">
                <a:solidFill>
                  <a:schemeClr val="tx1">
                    <a:lumMod val="85000"/>
                    <a:lumOff val="15000"/>
                  </a:schemeClr>
                </a:solidFill>
                <a:latin typeface="Klavika Regular" pitchFamily="34" charset="0"/>
              </a:rPr>
              <a:t>May burn or explode when exposed to heat, sparks, or </a:t>
            </a:r>
            <a:r>
              <a:rPr lang="en-CA" sz="1400" dirty="0" smtClean="0">
                <a:solidFill>
                  <a:schemeClr val="tx1">
                    <a:lumMod val="85000"/>
                    <a:lumOff val="15000"/>
                  </a:schemeClr>
                </a:solidFill>
                <a:latin typeface="Klavika Regular" pitchFamily="34" charset="0"/>
              </a:rPr>
              <a:t>flames</a:t>
            </a:r>
          </a:p>
          <a:p>
            <a:pPr lvl="1">
              <a:buClr>
                <a:schemeClr val="tx1">
                  <a:lumMod val="75000"/>
                  <a:lumOff val="25000"/>
                </a:schemeClr>
              </a:buClr>
              <a:defRPr/>
            </a:pPr>
            <a:endParaRPr lang="en-CA" sz="1400" dirty="0">
              <a:solidFill>
                <a:schemeClr val="tx1">
                  <a:lumMod val="85000"/>
                  <a:lumOff val="15000"/>
                </a:schemeClr>
              </a:solidFill>
              <a:latin typeface="Klavika Regular" pitchFamily="34" charset="0"/>
            </a:endParaRPr>
          </a:p>
          <a:p>
            <a:pPr>
              <a:buClr>
                <a:schemeClr val="bg1">
                  <a:lumMod val="65000"/>
                </a:schemeClr>
              </a:buClr>
              <a:defRPr/>
            </a:pPr>
            <a:r>
              <a:rPr lang="en-CA" sz="1400" dirty="0">
                <a:solidFill>
                  <a:schemeClr val="tx1">
                    <a:lumMod val="85000"/>
                    <a:lumOff val="15000"/>
                  </a:schemeClr>
                </a:solidFill>
                <a:latin typeface="Klavika Regular" pitchFamily="34" charset="0"/>
              </a:rPr>
              <a:t>Hazards</a:t>
            </a:r>
          </a:p>
          <a:p>
            <a:pPr lvl="1">
              <a:buClr>
                <a:schemeClr val="tx1">
                  <a:lumMod val="75000"/>
                  <a:lumOff val="25000"/>
                </a:schemeClr>
              </a:buClr>
              <a:defRPr/>
            </a:pPr>
            <a:r>
              <a:rPr lang="en-CA" sz="1400" dirty="0">
                <a:solidFill>
                  <a:schemeClr val="tx1">
                    <a:lumMod val="85000"/>
                    <a:lumOff val="15000"/>
                  </a:schemeClr>
                </a:solidFill>
                <a:latin typeface="Klavika Regular" pitchFamily="34" charset="0"/>
              </a:rPr>
              <a:t>May ignite spontaneously</a:t>
            </a:r>
          </a:p>
          <a:p>
            <a:pPr lvl="1">
              <a:buClr>
                <a:schemeClr val="tx1">
                  <a:lumMod val="75000"/>
                  <a:lumOff val="25000"/>
                </a:schemeClr>
              </a:buClr>
              <a:defRPr/>
            </a:pPr>
            <a:r>
              <a:rPr lang="en-CA" sz="1400" dirty="0">
                <a:solidFill>
                  <a:schemeClr val="tx1">
                    <a:lumMod val="85000"/>
                    <a:lumOff val="15000"/>
                  </a:schemeClr>
                </a:solidFill>
                <a:latin typeface="Klavika Regular" pitchFamily="34" charset="0"/>
              </a:rPr>
              <a:t>May ignite upon decomposing or being exposed to </a:t>
            </a:r>
            <a:r>
              <a:rPr lang="en-CA" sz="1400" dirty="0" smtClean="0">
                <a:solidFill>
                  <a:schemeClr val="tx1">
                    <a:lumMod val="85000"/>
                    <a:lumOff val="15000"/>
                  </a:schemeClr>
                </a:solidFill>
                <a:latin typeface="Klavika Regular" pitchFamily="34" charset="0"/>
              </a:rPr>
              <a:t>water</a:t>
            </a:r>
          </a:p>
          <a:p>
            <a:pPr lvl="1">
              <a:buClr>
                <a:schemeClr val="tx1">
                  <a:lumMod val="75000"/>
                  <a:lumOff val="25000"/>
                </a:schemeClr>
              </a:buClr>
              <a:defRPr/>
            </a:pPr>
            <a:endParaRPr lang="en-CA" sz="1400" dirty="0">
              <a:solidFill>
                <a:schemeClr val="tx1">
                  <a:lumMod val="85000"/>
                  <a:lumOff val="15000"/>
                </a:schemeClr>
              </a:solidFill>
              <a:latin typeface="Klavika Regular" pitchFamily="34" charset="0"/>
            </a:endParaRPr>
          </a:p>
          <a:p>
            <a:pPr>
              <a:buClr>
                <a:schemeClr val="tx1">
                  <a:lumMod val="75000"/>
                  <a:lumOff val="25000"/>
                </a:schemeClr>
              </a:buClr>
              <a:defRPr/>
            </a:pPr>
            <a:r>
              <a:rPr lang="en-CA" sz="1400" dirty="0">
                <a:solidFill>
                  <a:schemeClr val="tx1">
                    <a:lumMod val="85000"/>
                    <a:lumOff val="15000"/>
                  </a:schemeClr>
                </a:solidFill>
                <a:latin typeface="Klavika Regular" pitchFamily="34" charset="0"/>
              </a:rPr>
              <a:t>Handling and Use</a:t>
            </a:r>
          </a:p>
          <a:p>
            <a:pPr lvl="1">
              <a:buClr>
                <a:schemeClr val="tx1">
                  <a:lumMod val="75000"/>
                  <a:lumOff val="25000"/>
                </a:schemeClr>
              </a:buClr>
              <a:defRPr/>
            </a:pPr>
            <a:r>
              <a:rPr lang="en-CA" sz="1400" dirty="0">
                <a:solidFill>
                  <a:schemeClr val="tx1">
                    <a:lumMod val="85000"/>
                    <a:lumOff val="15000"/>
                  </a:schemeClr>
                </a:solidFill>
                <a:latin typeface="Klavika Regular" pitchFamily="34" charset="0"/>
              </a:rPr>
              <a:t>Store away from Class C: Oxidizing Materials</a:t>
            </a:r>
          </a:p>
          <a:p>
            <a:pPr lvl="1">
              <a:buClr>
                <a:schemeClr val="tx1">
                  <a:lumMod val="75000"/>
                  <a:lumOff val="25000"/>
                </a:schemeClr>
              </a:buClr>
              <a:defRPr/>
            </a:pPr>
            <a:r>
              <a:rPr lang="en-CA" sz="1400" dirty="0">
                <a:solidFill>
                  <a:schemeClr val="tx1">
                    <a:lumMod val="85000"/>
                    <a:lumOff val="15000"/>
                  </a:schemeClr>
                </a:solidFill>
                <a:latin typeface="Klavika Regular" pitchFamily="34" charset="0"/>
              </a:rPr>
              <a:t>Avoid storing near sources of heat, sparks, or flames</a:t>
            </a:r>
          </a:p>
          <a:p>
            <a:pPr lvl="1">
              <a:buClr>
                <a:schemeClr val="tx1">
                  <a:lumMod val="75000"/>
                  <a:lumOff val="25000"/>
                </a:schemeClr>
              </a:buClr>
              <a:defRPr/>
            </a:pPr>
            <a:r>
              <a:rPr lang="en-CA" sz="1400" dirty="0">
                <a:solidFill>
                  <a:schemeClr val="tx1">
                    <a:lumMod val="85000"/>
                    <a:lumOff val="15000"/>
                  </a:schemeClr>
                </a:solidFill>
                <a:latin typeface="Klavika Regular" pitchFamily="34" charset="0"/>
              </a:rPr>
              <a:t>Keep containers tightly sealed</a:t>
            </a:r>
          </a:p>
          <a:p>
            <a:pPr lvl="1">
              <a:buClr>
                <a:schemeClr val="tx1">
                  <a:lumMod val="75000"/>
                  <a:lumOff val="25000"/>
                </a:schemeClr>
              </a:buClr>
              <a:defRPr/>
            </a:pPr>
            <a:r>
              <a:rPr lang="en-CA" sz="1400" dirty="0">
                <a:solidFill>
                  <a:schemeClr val="tx1">
                    <a:lumMod val="85000"/>
                    <a:lumOff val="15000"/>
                  </a:schemeClr>
                </a:solidFill>
                <a:latin typeface="Klavika Regular" pitchFamily="34" charset="0"/>
              </a:rPr>
              <a:t>Ground and bond when dispensing from 25 L containers</a:t>
            </a:r>
          </a:p>
          <a:p>
            <a:pPr lvl="1">
              <a:buClr>
                <a:schemeClr val="tx1">
                  <a:lumMod val="75000"/>
                  <a:lumOff val="25000"/>
                </a:schemeClr>
              </a:buClr>
              <a:defRPr/>
            </a:pPr>
            <a:r>
              <a:rPr lang="en-CA" sz="1400" dirty="0">
                <a:solidFill>
                  <a:schemeClr val="tx1">
                    <a:lumMod val="85000"/>
                    <a:lumOff val="15000"/>
                  </a:schemeClr>
                </a:solidFill>
                <a:latin typeface="Klavika Regular" pitchFamily="34" charset="0"/>
              </a:rPr>
              <a:t>Store in flammable cabinets if quantities exceed 50 L</a:t>
            </a:r>
          </a:p>
          <a:p>
            <a:pPr lvl="1">
              <a:buClr>
                <a:schemeClr val="tx1">
                  <a:lumMod val="75000"/>
                  <a:lumOff val="25000"/>
                </a:schemeClr>
              </a:buClr>
              <a:defRPr/>
            </a:pPr>
            <a:r>
              <a:rPr lang="en-CA" sz="1400" dirty="0">
                <a:solidFill>
                  <a:schemeClr val="tx1">
                    <a:lumMod val="85000"/>
                    <a:lumOff val="15000"/>
                  </a:schemeClr>
                </a:solidFill>
                <a:latin typeface="Klavika Regular" pitchFamily="34" charset="0"/>
              </a:rPr>
              <a:t>Transport using secondary containment</a:t>
            </a:r>
          </a:p>
          <a:p>
            <a:pPr marL="0" indent="0">
              <a:buNone/>
            </a:pPr>
            <a:endParaRPr lang="en-CA" dirty="0" smtClean="0">
              <a:effectLst/>
              <a:latin typeface="Klavika Regular" pitchFamily="34" charset="0"/>
            </a:endParaRPr>
          </a:p>
          <a:p>
            <a:endParaRPr lang="en-CA" dirty="0">
              <a:latin typeface="Klavika Regular" pitchFamily="34" charset="0"/>
            </a:endParaRPr>
          </a:p>
        </p:txBody>
      </p:sp>
      <p:pic>
        <p:nvPicPr>
          <p:cNvPr id="5" name="Picture 4" descr="C:\Documents and Settings\Reineke\My Documents\Occupational Hygiene Resources\Risk Analysis\WHMIS\Class 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5085184"/>
            <a:ext cx="1224136"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4157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heme1">
  <a:themeElements>
    <a:clrScheme name="WVS branding">
      <a:dk1>
        <a:srgbClr val="5E5E5E"/>
      </a:dk1>
      <a:lt1>
        <a:srgbClr val="FFFFFF"/>
      </a:lt1>
      <a:dk2>
        <a:srgbClr val="5E5E5E"/>
      </a:dk2>
      <a:lt2>
        <a:srgbClr val="5E5E5E"/>
      </a:lt2>
      <a:accent1>
        <a:srgbClr val="004165"/>
      </a:accent1>
      <a:accent2>
        <a:srgbClr val="8FDFE2"/>
      </a:accent2>
      <a:accent3>
        <a:srgbClr val="004165"/>
      </a:accent3>
      <a:accent4>
        <a:srgbClr val="8FDFE2"/>
      </a:accent4>
      <a:accent5>
        <a:srgbClr val="004165"/>
      </a:accent5>
      <a:accent6>
        <a:srgbClr val="8FDFE2"/>
      </a:accent6>
      <a:hlink>
        <a:srgbClr val="004165"/>
      </a:hlink>
      <a:folHlink>
        <a:srgbClr val="00416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lgn="ctr">
          <a:defRPr sz="1600" dirty="0" smtClean="0">
            <a:solidFill>
              <a:schemeClr val="tx1">
                <a:lumMod val="75000"/>
                <a:lumOff val="25000"/>
              </a:schemeClr>
            </a:solidFill>
            <a:latin typeface="Helvetica Light"/>
            <a:cs typeface="Helvetica Ligh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2451</TotalTime>
  <Words>5336</Words>
  <Application>Microsoft Office PowerPoint</Application>
  <PresentationFormat>On-screen Show (4:3)</PresentationFormat>
  <Paragraphs>461</Paragraphs>
  <Slides>31</Slides>
  <Notes>13</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Theme1</vt:lpstr>
      <vt:lpstr>PowerPoint Presentation</vt:lpstr>
      <vt:lpstr>What is WHMIS?</vt:lpstr>
      <vt:lpstr>WHMIS</vt:lpstr>
      <vt:lpstr>Key Elements to WHMIS</vt:lpstr>
      <vt:lpstr>WHMIS Responsibilities</vt:lpstr>
      <vt:lpstr>What is a Controlled Product?</vt:lpstr>
      <vt:lpstr>WHMIS Hazard Symbols</vt:lpstr>
      <vt:lpstr>Class A: Compressed Gas</vt:lpstr>
      <vt:lpstr>Class B: Flammable and Combustible</vt:lpstr>
      <vt:lpstr>Class C: Oxidizing Material</vt:lpstr>
      <vt:lpstr>Class D-1: Poisonous and Infectious </vt:lpstr>
      <vt:lpstr>Class D-2: Poisonous and Infectious </vt:lpstr>
      <vt:lpstr>Class D-3: Poisonous and Infectious </vt:lpstr>
      <vt:lpstr>Class E: Corrosive Material</vt:lpstr>
      <vt:lpstr>Class F: Dangerously Reactive</vt:lpstr>
      <vt:lpstr>Identification: Labels/Hazard Symbols </vt:lpstr>
      <vt:lpstr>Supplier Labels</vt:lpstr>
      <vt:lpstr>Workplace Labels</vt:lpstr>
      <vt:lpstr>What is MSDS?</vt:lpstr>
      <vt:lpstr>MSDS</vt:lpstr>
      <vt:lpstr>MSDS FETCH</vt:lpstr>
      <vt:lpstr>WHMIS 2015</vt:lpstr>
      <vt:lpstr>WHMIS 2015 – What are the Changes?</vt:lpstr>
      <vt:lpstr>Hazard Group</vt:lpstr>
      <vt:lpstr>Hazard Class and Category</vt:lpstr>
      <vt:lpstr>GHS Pictograms</vt:lpstr>
      <vt:lpstr>Safety Data Sheets (SDS)</vt:lpstr>
      <vt:lpstr>Safety Data Sheets (SDS)</vt:lpstr>
      <vt:lpstr>Labels</vt:lpstr>
      <vt:lpstr>Label Requirements – Comparison</vt:lpstr>
      <vt:lpstr>PowerPoint Presentation</vt:lpstr>
    </vt:vector>
  </TitlesOfParts>
  <Company>School District 45 (West Vancouver)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Hailey Mathiesen</dc:creator>
  <cp:lastModifiedBy>Hailey Catherine Mathiesen</cp:lastModifiedBy>
  <cp:revision>117</cp:revision>
  <dcterms:created xsi:type="dcterms:W3CDTF">2014-05-20T21:46:49Z</dcterms:created>
  <dcterms:modified xsi:type="dcterms:W3CDTF">2016-04-05T17:36:13Z</dcterms:modified>
</cp:coreProperties>
</file>