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2"/>
  </p:notesMasterIdLst>
  <p:handoutMasterIdLst>
    <p:handoutMasterId r:id="rId63"/>
  </p:handoutMasterIdLst>
  <p:sldIdLst>
    <p:sldId id="256" r:id="rId2"/>
    <p:sldId id="324" r:id="rId3"/>
    <p:sldId id="260" r:id="rId4"/>
    <p:sldId id="266" r:id="rId5"/>
    <p:sldId id="259" r:id="rId6"/>
    <p:sldId id="265" r:id="rId7"/>
    <p:sldId id="281" r:id="rId8"/>
    <p:sldId id="263" r:id="rId9"/>
    <p:sldId id="262" r:id="rId10"/>
    <p:sldId id="287" r:id="rId11"/>
    <p:sldId id="297" r:id="rId12"/>
    <p:sldId id="268" r:id="rId13"/>
    <p:sldId id="298" r:id="rId14"/>
    <p:sldId id="271" r:id="rId15"/>
    <p:sldId id="299" r:id="rId16"/>
    <p:sldId id="270" r:id="rId17"/>
    <p:sldId id="269" r:id="rId18"/>
    <p:sldId id="296" r:id="rId19"/>
    <p:sldId id="288" r:id="rId20"/>
    <p:sldId id="289" r:id="rId21"/>
    <p:sldId id="295" r:id="rId22"/>
    <p:sldId id="294" r:id="rId23"/>
    <p:sldId id="321" r:id="rId24"/>
    <p:sldId id="308" r:id="rId25"/>
    <p:sldId id="307" r:id="rId26"/>
    <p:sldId id="322" r:id="rId27"/>
    <p:sldId id="301" r:id="rId28"/>
    <p:sldId id="302" r:id="rId29"/>
    <p:sldId id="311" r:id="rId30"/>
    <p:sldId id="309" r:id="rId31"/>
    <p:sldId id="310" r:id="rId32"/>
    <p:sldId id="312" r:id="rId33"/>
    <p:sldId id="320" r:id="rId34"/>
    <p:sldId id="291" r:id="rId35"/>
    <p:sldId id="286" r:id="rId36"/>
    <p:sldId id="305" r:id="rId37"/>
    <p:sldId id="313" r:id="rId38"/>
    <p:sldId id="314" r:id="rId39"/>
    <p:sldId id="292" r:id="rId40"/>
    <p:sldId id="330" r:id="rId41"/>
    <p:sldId id="272" r:id="rId42"/>
    <p:sldId id="331" r:id="rId43"/>
    <p:sldId id="316" r:id="rId44"/>
    <p:sldId id="317" r:id="rId45"/>
    <p:sldId id="328" r:id="rId46"/>
    <p:sldId id="318" r:id="rId47"/>
    <p:sldId id="329" r:id="rId48"/>
    <p:sldId id="326" r:id="rId49"/>
    <p:sldId id="323" r:id="rId50"/>
    <p:sldId id="303" r:id="rId51"/>
    <p:sldId id="273" r:id="rId52"/>
    <p:sldId id="267" r:id="rId53"/>
    <p:sldId id="325" r:id="rId54"/>
    <p:sldId id="261" r:id="rId55"/>
    <p:sldId id="283" r:id="rId56"/>
    <p:sldId id="277" r:id="rId57"/>
    <p:sldId id="278" r:id="rId58"/>
    <p:sldId id="279" r:id="rId59"/>
    <p:sldId id="306" r:id="rId60"/>
    <p:sldId id="315" r:id="rId61"/>
  </p:sldIdLst>
  <p:sldSz cx="9144000" cy="6858000" type="screen4x3"/>
  <p:notesSz cx="6985000" cy="9271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E44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9467" autoAdjust="0"/>
  </p:normalViewPr>
  <p:slideViewPr>
    <p:cSldViewPr snapToGrid="0" snapToObjects="1">
      <p:cViewPr>
        <p:scale>
          <a:sx n="75" d="100"/>
          <a:sy n="75" d="100"/>
        </p:scale>
        <p:origin x="-1002" y="-60"/>
      </p:cViewPr>
      <p:guideLst>
        <p:guide orient="horz" pos="3708"/>
        <p:guide orient="horz" pos="2163"/>
        <p:guide orient="horz" pos="859"/>
        <p:guide orient="horz" pos="1824"/>
        <p:guide pos="749"/>
        <p:guide pos="5455"/>
        <p:guide pos="5463"/>
        <p:guide pos="1937"/>
        <p:guide pos="5183"/>
        <p:guide pos="3039"/>
        <p:guide pos="27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74"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user:Desktop:Communication%20Survey-%20Intermediat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user:Desktop:Communication%20Survey-%20Intermediat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dduncan197\AppData\Local\Microsoft\Windows\Temporary%20Internet%20Files\Content.Outlook\KBJQBB3C\grade%207%20lang%20survey%20results%20may%2020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dduncan197\AppData\Local\Microsoft\Windows\Temporary%20Internet%20Files\Content.Outlook\KBJQBB3C\grade%207%20lang%20survey%20results%20may%2020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dduncan197\AppData\Local\Microsoft\Windows\Temporary%20Internet%20Files\Content.Outlook\KBJQBB3C\grade%207%20lang%20survey%20results%20may%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user:Desktop:Primary%20Communication%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user:Desktop:Primary%20Communication%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user:Desktop:Primary%20Communication%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user:Desktop:Primary%20Communication%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user:Desktop:Communication%20Survey-%20Intermediat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user:Desktop:Communication%20Survey-%20Intermediat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user:Desktop:Communication%20Survey-%20Intermediat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user:Desktop:Communication%20Survey-%20Intermedi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218018855198693E-2"/>
          <c:y val="0.12482208077704"/>
          <c:w val="0.923859652062895"/>
          <c:h val="0.65064066136892595"/>
        </c:manualLayout>
      </c:layout>
      <c:barChart>
        <c:barDir val="col"/>
        <c:grouping val="clustered"/>
        <c:varyColors val="0"/>
        <c:ser>
          <c:idx val="0"/>
          <c:order val="0"/>
          <c:tx>
            <c:strRef>
              <c:f>Sheet1!$B$1</c:f>
              <c:strCache>
                <c:ptCount val="1"/>
                <c:pt idx="0">
                  <c:v>Series One</c:v>
                </c:pt>
              </c:strCache>
            </c:strRef>
          </c:tx>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40</c:v>
                </c:pt>
                <c:pt idx="1">
                  <c:v>80</c:v>
                </c:pt>
                <c:pt idx="2">
                  <c:v>60</c:v>
                </c:pt>
                <c:pt idx="3">
                  <c:v>70</c:v>
                </c:pt>
                <c:pt idx="4">
                  <c:v>190</c:v>
                </c:pt>
                <c:pt idx="5">
                  <c:v>150</c:v>
                </c:pt>
                <c:pt idx="6">
                  <c:v>145</c:v>
                </c:pt>
                <c:pt idx="7">
                  <c:v>195</c:v>
                </c:pt>
                <c:pt idx="8">
                  <c:v>185</c:v>
                </c:pt>
                <c:pt idx="9">
                  <c:v>320</c:v>
                </c:pt>
                <c:pt idx="10">
                  <c:v>405</c:v>
                </c:pt>
                <c:pt idx="11">
                  <c:v>574</c:v>
                </c:pt>
              </c:numCache>
            </c:numRef>
          </c:val>
        </c:ser>
        <c:ser>
          <c:idx val="1"/>
          <c:order val="1"/>
          <c:tx>
            <c:strRef>
              <c:f>Sheet1!$C$1</c:f>
              <c:strCache>
                <c:ptCount val="1"/>
                <c:pt idx="0">
                  <c:v>Series Two</c:v>
                </c:pt>
              </c:strCache>
            </c:strRef>
          </c:tx>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20</c:v>
                </c:pt>
                <c:pt idx="1">
                  <c:v>40</c:v>
                </c:pt>
                <c:pt idx="2">
                  <c:v>20</c:v>
                </c:pt>
                <c:pt idx="3">
                  <c:v>10</c:v>
                </c:pt>
                <c:pt idx="4">
                  <c:v>20</c:v>
                </c:pt>
                <c:pt idx="5">
                  <c:v>80</c:v>
                </c:pt>
                <c:pt idx="6">
                  <c:v>60</c:v>
                </c:pt>
                <c:pt idx="7">
                  <c:v>60</c:v>
                </c:pt>
                <c:pt idx="8">
                  <c:v>90</c:v>
                </c:pt>
                <c:pt idx="9">
                  <c:v>70</c:v>
                </c:pt>
                <c:pt idx="10">
                  <c:v>180</c:v>
                </c:pt>
                <c:pt idx="11">
                  <c:v>229</c:v>
                </c:pt>
              </c:numCache>
            </c:numRef>
          </c:val>
        </c:ser>
        <c:dLbls>
          <c:showLegendKey val="0"/>
          <c:showVal val="0"/>
          <c:showCatName val="0"/>
          <c:showSerName val="0"/>
          <c:showPercent val="0"/>
          <c:showBubbleSize val="0"/>
        </c:dLbls>
        <c:gapWidth val="85"/>
        <c:axId val="76795264"/>
        <c:axId val="76801152"/>
      </c:barChart>
      <c:catAx>
        <c:axId val="76795264"/>
        <c:scaling>
          <c:orientation val="minMax"/>
        </c:scaling>
        <c:delete val="0"/>
        <c:axPos val="b"/>
        <c:majorTickMark val="none"/>
        <c:minorTickMark val="none"/>
        <c:tickLblPos val="nextTo"/>
        <c:spPr>
          <a:ln w="19050">
            <a:solidFill>
              <a:schemeClr val="tx2">
                <a:lumMod val="60000"/>
                <a:lumOff val="40000"/>
              </a:schemeClr>
            </a:solidFill>
          </a:ln>
        </c:spPr>
        <c:crossAx val="76801152"/>
        <c:crosses val="autoZero"/>
        <c:auto val="1"/>
        <c:lblAlgn val="ctr"/>
        <c:lblOffset val="100"/>
        <c:noMultiLvlLbl val="0"/>
      </c:catAx>
      <c:valAx>
        <c:axId val="76801152"/>
        <c:scaling>
          <c:orientation val="minMax"/>
          <c:max val="600"/>
        </c:scaling>
        <c:delete val="0"/>
        <c:axPos val="l"/>
        <c:majorGridlines>
          <c:spPr>
            <a:ln w="3175">
              <a:solidFill>
                <a:schemeClr val="tx2">
                  <a:lumMod val="60000"/>
                  <a:lumOff val="40000"/>
                </a:schemeClr>
              </a:solidFill>
            </a:ln>
          </c:spPr>
        </c:majorGridlines>
        <c:numFmt formatCode="0&quot;%&quot;" sourceLinked="0"/>
        <c:majorTickMark val="none"/>
        <c:minorTickMark val="none"/>
        <c:tickLblPos val="nextTo"/>
        <c:spPr>
          <a:ln w="19050">
            <a:solidFill>
              <a:schemeClr val="tx2">
                <a:lumMod val="60000"/>
                <a:lumOff val="40000"/>
              </a:schemeClr>
            </a:solidFill>
          </a:ln>
        </c:spPr>
        <c:crossAx val="76795264"/>
        <c:crosses val="autoZero"/>
        <c:crossBetween val="between"/>
      </c:valAx>
      <c:spPr>
        <a:ln w="19050">
          <a:solidFill>
            <a:schemeClr val="tx2">
              <a:lumMod val="60000"/>
              <a:lumOff val="40000"/>
            </a:schemeClr>
          </a:solidFill>
        </a:ln>
      </c:spPr>
    </c:plotArea>
    <c:legend>
      <c:legendPos val="l"/>
      <c:layout>
        <c:manualLayout>
          <c:xMode val="edge"/>
          <c:yMode val="edge"/>
          <c:x val="0.70661251693559302"/>
          <c:y val="0.87336794442828003"/>
          <c:w val="0.279523782707641"/>
          <c:h val="8.5262932130059907E-2"/>
        </c:manualLayout>
      </c:layout>
      <c:overlay val="1"/>
    </c:legend>
    <c:plotVisOnly val="1"/>
    <c:dispBlanksAs val="gap"/>
    <c:showDLblsOverMax val="0"/>
  </c:chart>
  <c:txPr>
    <a:bodyPr/>
    <a:lstStyle/>
    <a:p>
      <a:pPr>
        <a:defRPr sz="1200">
          <a:solidFill>
            <a:schemeClr val="bg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a:t>How would you assess your ability to reflect on your own work?</a:t>
            </a:r>
          </a:p>
        </c:rich>
      </c:tx>
      <c:layout>
        <c:manualLayout>
          <c:xMode val="edge"/>
          <c:yMode val="edge"/>
          <c:x val="0.14467222120490753"/>
          <c:y val="2.2083746154247271E-4"/>
        </c:manualLayout>
      </c:layout>
      <c:overlay val="0"/>
    </c:title>
    <c:autoTitleDeleted val="0"/>
    <c:plotArea>
      <c:layout>
        <c:manualLayout>
          <c:layoutTarget val="inner"/>
          <c:xMode val="edge"/>
          <c:yMode val="edge"/>
          <c:x val="4.9362387841054754E-2"/>
          <c:y val="0.12185430463576158"/>
          <c:w val="0.82799230910089727"/>
          <c:h val="0.81618631694217025"/>
        </c:manualLayout>
      </c:layout>
      <c:barChart>
        <c:barDir val="col"/>
        <c:grouping val="clustered"/>
        <c:varyColors val="0"/>
        <c:ser>
          <c:idx val="0"/>
          <c:order val="0"/>
          <c:tx>
            <c:strRef>
              <c:f>Sheet1!$C$51</c:f>
              <c:strCache>
                <c:ptCount val="1"/>
                <c:pt idx="0">
                  <c:v>Fall</c:v>
                </c:pt>
              </c:strCache>
            </c:strRef>
          </c:tx>
          <c:invertIfNegative val="0"/>
          <c:cat>
            <c:strRef>
              <c:f>Sheet1!$B$52:$B$54</c:f>
              <c:strCache>
                <c:ptCount val="3"/>
                <c:pt idx="0">
                  <c:v>Sometimes</c:v>
                </c:pt>
                <c:pt idx="1">
                  <c:v>Most often</c:v>
                </c:pt>
                <c:pt idx="2">
                  <c:v>Always</c:v>
                </c:pt>
              </c:strCache>
            </c:strRef>
          </c:cat>
          <c:val>
            <c:numRef>
              <c:f>Sheet1!$C$52:$C$54</c:f>
              <c:numCache>
                <c:formatCode>General</c:formatCode>
                <c:ptCount val="3"/>
                <c:pt idx="0">
                  <c:v>11</c:v>
                </c:pt>
                <c:pt idx="1">
                  <c:v>59</c:v>
                </c:pt>
                <c:pt idx="2">
                  <c:v>30</c:v>
                </c:pt>
              </c:numCache>
            </c:numRef>
          </c:val>
        </c:ser>
        <c:ser>
          <c:idx val="1"/>
          <c:order val="1"/>
          <c:tx>
            <c:strRef>
              <c:f>Sheet1!$D$51</c:f>
              <c:strCache>
                <c:ptCount val="1"/>
                <c:pt idx="0">
                  <c:v>Spring </c:v>
                </c:pt>
              </c:strCache>
            </c:strRef>
          </c:tx>
          <c:invertIfNegative val="0"/>
          <c:cat>
            <c:strRef>
              <c:f>Sheet1!$B$52:$B$54</c:f>
              <c:strCache>
                <c:ptCount val="3"/>
                <c:pt idx="0">
                  <c:v>Sometimes</c:v>
                </c:pt>
                <c:pt idx="1">
                  <c:v>Most often</c:v>
                </c:pt>
                <c:pt idx="2">
                  <c:v>Always</c:v>
                </c:pt>
              </c:strCache>
            </c:strRef>
          </c:cat>
          <c:val>
            <c:numRef>
              <c:f>Sheet1!$D$52:$D$54</c:f>
              <c:numCache>
                <c:formatCode>General</c:formatCode>
                <c:ptCount val="3"/>
                <c:pt idx="0">
                  <c:v>10</c:v>
                </c:pt>
                <c:pt idx="1">
                  <c:v>56</c:v>
                </c:pt>
                <c:pt idx="2">
                  <c:v>34</c:v>
                </c:pt>
              </c:numCache>
            </c:numRef>
          </c:val>
        </c:ser>
        <c:dLbls>
          <c:showLegendKey val="0"/>
          <c:showVal val="0"/>
          <c:showCatName val="0"/>
          <c:showSerName val="0"/>
          <c:showPercent val="0"/>
          <c:showBubbleSize val="0"/>
        </c:dLbls>
        <c:gapWidth val="150"/>
        <c:axId val="81541760"/>
        <c:axId val="81543552"/>
      </c:barChart>
      <c:catAx>
        <c:axId val="81541760"/>
        <c:scaling>
          <c:orientation val="minMax"/>
        </c:scaling>
        <c:delete val="0"/>
        <c:axPos val="b"/>
        <c:majorTickMark val="out"/>
        <c:minorTickMark val="none"/>
        <c:tickLblPos val="nextTo"/>
        <c:crossAx val="81543552"/>
        <c:crosses val="autoZero"/>
        <c:auto val="1"/>
        <c:lblAlgn val="ctr"/>
        <c:lblOffset val="100"/>
        <c:noMultiLvlLbl val="0"/>
      </c:catAx>
      <c:valAx>
        <c:axId val="81543552"/>
        <c:scaling>
          <c:orientation val="minMax"/>
        </c:scaling>
        <c:delete val="0"/>
        <c:axPos val="l"/>
        <c:majorGridlines/>
        <c:numFmt formatCode="General" sourceLinked="1"/>
        <c:majorTickMark val="out"/>
        <c:minorTickMark val="none"/>
        <c:tickLblPos val="nextTo"/>
        <c:crossAx val="81541760"/>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b="1"/>
            </a:pPr>
            <a:r>
              <a:rPr lang="en-US" sz="1400" b="1" dirty="0"/>
              <a:t>Are you able to use a variety of formats to present your understanding? For example: Google slides, poster, </a:t>
            </a:r>
            <a:r>
              <a:rPr lang="en-US" sz="1400" b="1" dirty="0" smtClean="0"/>
              <a:t>iMovie</a:t>
            </a:r>
            <a:endParaRPr lang="en-US" sz="1400" b="1" dirty="0"/>
          </a:p>
        </c:rich>
      </c:tx>
      <c:layout>
        <c:manualLayout>
          <c:xMode val="edge"/>
          <c:yMode val="edge"/>
          <c:x val="0.10962489063866999"/>
          <c:y val="4.6296296296296301E-2"/>
        </c:manualLayout>
      </c:layout>
      <c:overlay val="0"/>
    </c:title>
    <c:autoTitleDeleted val="0"/>
    <c:plotArea>
      <c:layout/>
      <c:barChart>
        <c:barDir val="col"/>
        <c:grouping val="clustered"/>
        <c:varyColors val="0"/>
        <c:ser>
          <c:idx val="0"/>
          <c:order val="0"/>
          <c:tx>
            <c:strRef>
              <c:f>Sheet1!$C$88</c:f>
              <c:strCache>
                <c:ptCount val="1"/>
                <c:pt idx="0">
                  <c:v>Fall</c:v>
                </c:pt>
              </c:strCache>
            </c:strRef>
          </c:tx>
          <c:invertIfNegative val="0"/>
          <c:cat>
            <c:strRef>
              <c:f>Sheet1!$B$89:$B$91</c:f>
              <c:strCache>
                <c:ptCount val="3"/>
                <c:pt idx="0">
                  <c:v>Sometimes</c:v>
                </c:pt>
                <c:pt idx="1">
                  <c:v>Most often</c:v>
                </c:pt>
                <c:pt idx="2">
                  <c:v>Always</c:v>
                </c:pt>
              </c:strCache>
            </c:strRef>
          </c:cat>
          <c:val>
            <c:numRef>
              <c:f>Sheet1!$C$89:$C$91</c:f>
              <c:numCache>
                <c:formatCode>General</c:formatCode>
                <c:ptCount val="3"/>
                <c:pt idx="0">
                  <c:v>7</c:v>
                </c:pt>
                <c:pt idx="1">
                  <c:v>39</c:v>
                </c:pt>
                <c:pt idx="2">
                  <c:v>54</c:v>
                </c:pt>
              </c:numCache>
            </c:numRef>
          </c:val>
        </c:ser>
        <c:ser>
          <c:idx val="1"/>
          <c:order val="1"/>
          <c:tx>
            <c:strRef>
              <c:f>Sheet1!$D$88</c:f>
              <c:strCache>
                <c:ptCount val="1"/>
                <c:pt idx="0">
                  <c:v>Spring </c:v>
                </c:pt>
              </c:strCache>
            </c:strRef>
          </c:tx>
          <c:invertIfNegative val="0"/>
          <c:cat>
            <c:strRef>
              <c:f>Sheet1!$B$89:$B$91</c:f>
              <c:strCache>
                <c:ptCount val="3"/>
                <c:pt idx="0">
                  <c:v>Sometimes</c:v>
                </c:pt>
                <c:pt idx="1">
                  <c:v>Most often</c:v>
                </c:pt>
                <c:pt idx="2">
                  <c:v>Always</c:v>
                </c:pt>
              </c:strCache>
            </c:strRef>
          </c:cat>
          <c:val>
            <c:numRef>
              <c:f>Sheet1!$D$89:$D$91</c:f>
              <c:numCache>
                <c:formatCode>General</c:formatCode>
                <c:ptCount val="3"/>
                <c:pt idx="0">
                  <c:v>5</c:v>
                </c:pt>
                <c:pt idx="1">
                  <c:v>25</c:v>
                </c:pt>
                <c:pt idx="2">
                  <c:v>70</c:v>
                </c:pt>
              </c:numCache>
            </c:numRef>
          </c:val>
        </c:ser>
        <c:dLbls>
          <c:showLegendKey val="0"/>
          <c:showVal val="0"/>
          <c:showCatName val="0"/>
          <c:showSerName val="0"/>
          <c:showPercent val="0"/>
          <c:showBubbleSize val="0"/>
        </c:dLbls>
        <c:gapWidth val="150"/>
        <c:axId val="81573760"/>
        <c:axId val="81575296"/>
      </c:barChart>
      <c:catAx>
        <c:axId val="81573760"/>
        <c:scaling>
          <c:orientation val="minMax"/>
        </c:scaling>
        <c:delete val="0"/>
        <c:axPos val="b"/>
        <c:majorTickMark val="out"/>
        <c:minorTickMark val="none"/>
        <c:tickLblPos val="nextTo"/>
        <c:crossAx val="81575296"/>
        <c:crosses val="autoZero"/>
        <c:auto val="1"/>
        <c:lblAlgn val="ctr"/>
        <c:lblOffset val="100"/>
        <c:noMultiLvlLbl val="0"/>
      </c:catAx>
      <c:valAx>
        <c:axId val="81575296"/>
        <c:scaling>
          <c:orientation val="minMax"/>
        </c:scaling>
        <c:delete val="0"/>
        <c:axPos val="l"/>
        <c:majorGridlines/>
        <c:numFmt formatCode="General" sourceLinked="1"/>
        <c:majorTickMark val="out"/>
        <c:minorTickMark val="none"/>
        <c:tickLblPos val="nextTo"/>
        <c:crossAx val="81573760"/>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i="0" u="none" strike="noStrike" baseline="0">
                <a:effectLst/>
              </a:rPr>
              <a:t>How </a:t>
            </a:r>
            <a:r>
              <a:rPr lang="en-US" sz="1800" b="1" i="0" u="sng" strike="noStrike" baseline="0">
                <a:effectLst/>
              </a:rPr>
              <a:t>confident</a:t>
            </a:r>
            <a:r>
              <a:rPr lang="en-US" sz="1800" b="1" i="0" u="none" strike="noStrike" baseline="0">
                <a:effectLst/>
              </a:rPr>
              <a:t> do you feel when communicating in the language?</a:t>
            </a:r>
            <a:r>
              <a:rPr lang="en-US" sz="1800" b="1" i="0" u="none" strike="noStrike" baseline="0"/>
              <a:t> </a:t>
            </a:r>
            <a:endParaRPr lang="en-US" b="1"/>
          </a:p>
        </c:rich>
      </c:tx>
      <c:overlay val="0"/>
    </c:title>
    <c:autoTitleDeleted val="0"/>
    <c:plotArea>
      <c:layout/>
      <c:barChart>
        <c:barDir val="col"/>
        <c:grouping val="clustered"/>
        <c:varyColors val="0"/>
        <c:ser>
          <c:idx val="0"/>
          <c:order val="0"/>
          <c:tx>
            <c:strRef>
              <c:f>Sheet1!$B$4</c:f>
              <c:strCache>
                <c:ptCount val="1"/>
                <c:pt idx="0">
                  <c:v>Spanish</c:v>
                </c:pt>
              </c:strCache>
            </c:strRef>
          </c:tx>
          <c:invertIfNegative val="0"/>
          <c:cat>
            <c:strRef>
              <c:f>Sheet1!$A$5:$A$8</c:f>
              <c:strCache>
                <c:ptCount val="4"/>
                <c:pt idx="0">
                  <c:v>Not at all</c:v>
                </c:pt>
                <c:pt idx="1">
                  <c:v>A little</c:v>
                </c:pt>
                <c:pt idx="2">
                  <c:v>Quite a lot</c:v>
                </c:pt>
                <c:pt idx="3">
                  <c:v>Very much so</c:v>
                </c:pt>
              </c:strCache>
            </c:strRef>
          </c:cat>
          <c:val>
            <c:numRef>
              <c:f>Sheet1!$B$5:$B$8</c:f>
              <c:numCache>
                <c:formatCode>General</c:formatCode>
                <c:ptCount val="4"/>
                <c:pt idx="0">
                  <c:v>0</c:v>
                </c:pt>
                <c:pt idx="1">
                  <c:v>3</c:v>
                </c:pt>
                <c:pt idx="2">
                  <c:v>15</c:v>
                </c:pt>
                <c:pt idx="3">
                  <c:v>6</c:v>
                </c:pt>
              </c:numCache>
            </c:numRef>
          </c:val>
        </c:ser>
        <c:ser>
          <c:idx val="1"/>
          <c:order val="1"/>
          <c:tx>
            <c:strRef>
              <c:f>Sheet1!$C$4</c:f>
              <c:strCache>
                <c:ptCount val="1"/>
                <c:pt idx="0">
                  <c:v>French</c:v>
                </c:pt>
              </c:strCache>
            </c:strRef>
          </c:tx>
          <c:invertIfNegative val="0"/>
          <c:cat>
            <c:strRef>
              <c:f>Sheet1!$A$5:$A$8</c:f>
              <c:strCache>
                <c:ptCount val="4"/>
                <c:pt idx="0">
                  <c:v>Not at all</c:v>
                </c:pt>
                <c:pt idx="1">
                  <c:v>A little</c:v>
                </c:pt>
                <c:pt idx="2">
                  <c:v>Quite a lot</c:v>
                </c:pt>
                <c:pt idx="3">
                  <c:v>Very much so</c:v>
                </c:pt>
              </c:strCache>
            </c:strRef>
          </c:cat>
          <c:val>
            <c:numRef>
              <c:f>Sheet1!$C$5:$C$8</c:f>
              <c:numCache>
                <c:formatCode>General</c:formatCode>
                <c:ptCount val="4"/>
                <c:pt idx="0">
                  <c:v>1</c:v>
                </c:pt>
                <c:pt idx="1">
                  <c:v>9</c:v>
                </c:pt>
                <c:pt idx="2">
                  <c:v>14</c:v>
                </c:pt>
                <c:pt idx="3">
                  <c:v>2</c:v>
                </c:pt>
              </c:numCache>
            </c:numRef>
          </c:val>
        </c:ser>
        <c:dLbls>
          <c:showLegendKey val="0"/>
          <c:showVal val="0"/>
          <c:showCatName val="0"/>
          <c:showSerName val="0"/>
          <c:showPercent val="0"/>
          <c:showBubbleSize val="0"/>
        </c:dLbls>
        <c:gapWidth val="150"/>
        <c:axId val="81933824"/>
        <c:axId val="81935360"/>
      </c:barChart>
      <c:catAx>
        <c:axId val="81933824"/>
        <c:scaling>
          <c:orientation val="minMax"/>
        </c:scaling>
        <c:delete val="0"/>
        <c:axPos val="b"/>
        <c:majorTickMark val="out"/>
        <c:minorTickMark val="none"/>
        <c:tickLblPos val="nextTo"/>
        <c:crossAx val="81935360"/>
        <c:crosses val="autoZero"/>
        <c:auto val="1"/>
        <c:lblAlgn val="ctr"/>
        <c:lblOffset val="100"/>
        <c:noMultiLvlLbl val="0"/>
      </c:catAx>
      <c:valAx>
        <c:axId val="81935360"/>
        <c:scaling>
          <c:orientation val="minMax"/>
        </c:scaling>
        <c:delete val="0"/>
        <c:axPos val="l"/>
        <c:majorGridlines/>
        <c:title>
          <c:tx>
            <c:rich>
              <a:bodyPr rot="-5400000" vert="horz"/>
              <a:lstStyle/>
              <a:p>
                <a:pPr>
                  <a:defRPr/>
                </a:pPr>
                <a:r>
                  <a:rPr lang="en-US"/>
                  <a:t>Number of Students</a:t>
                </a:r>
              </a:p>
            </c:rich>
          </c:tx>
          <c:overlay val="0"/>
        </c:title>
        <c:numFmt formatCode="General" sourceLinked="1"/>
        <c:majorTickMark val="out"/>
        <c:minorTickMark val="none"/>
        <c:tickLblPos val="nextTo"/>
        <c:crossAx val="81933824"/>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How much do you think your experience in your Language 7 class is helping you improve your </a:t>
            </a:r>
            <a:r>
              <a:rPr lang="en-US" u="sng"/>
              <a:t>ability</a:t>
            </a:r>
            <a:r>
              <a:rPr lang="en-US"/>
              <a:t> to communicate?</a:t>
            </a:r>
          </a:p>
        </c:rich>
      </c:tx>
      <c:overlay val="0"/>
    </c:title>
    <c:autoTitleDeleted val="0"/>
    <c:plotArea>
      <c:layout/>
      <c:barChart>
        <c:barDir val="col"/>
        <c:grouping val="clustered"/>
        <c:varyColors val="0"/>
        <c:ser>
          <c:idx val="0"/>
          <c:order val="0"/>
          <c:tx>
            <c:strRef>
              <c:f>Sheet1!$B$12</c:f>
              <c:strCache>
                <c:ptCount val="1"/>
                <c:pt idx="0">
                  <c:v>Spanish</c:v>
                </c:pt>
              </c:strCache>
            </c:strRef>
          </c:tx>
          <c:invertIfNegative val="0"/>
          <c:cat>
            <c:strRef>
              <c:f>Sheet1!$A$13:$A$16</c:f>
              <c:strCache>
                <c:ptCount val="4"/>
                <c:pt idx="0">
                  <c:v>Not at all</c:v>
                </c:pt>
                <c:pt idx="1">
                  <c:v>A little</c:v>
                </c:pt>
                <c:pt idx="2">
                  <c:v>Quite a lot</c:v>
                </c:pt>
                <c:pt idx="3">
                  <c:v>Very much so</c:v>
                </c:pt>
              </c:strCache>
            </c:strRef>
          </c:cat>
          <c:val>
            <c:numRef>
              <c:f>Sheet1!$B$13:$B$16</c:f>
              <c:numCache>
                <c:formatCode>General</c:formatCode>
                <c:ptCount val="4"/>
                <c:pt idx="0">
                  <c:v>0</c:v>
                </c:pt>
                <c:pt idx="1">
                  <c:v>2</c:v>
                </c:pt>
                <c:pt idx="2">
                  <c:v>8</c:v>
                </c:pt>
                <c:pt idx="3">
                  <c:v>14</c:v>
                </c:pt>
              </c:numCache>
            </c:numRef>
          </c:val>
        </c:ser>
        <c:ser>
          <c:idx val="1"/>
          <c:order val="1"/>
          <c:tx>
            <c:strRef>
              <c:f>Sheet1!$C$12</c:f>
              <c:strCache>
                <c:ptCount val="1"/>
                <c:pt idx="0">
                  <c:v>French</c:v>
                </c:pt>
              </c:strCache>
            </c:strRef>
          </c:tx>
          <c:invertIfNegative val="0"/>
          <c:cat>
            <c:strRef>
              <c:f>Sheet1!$A$13:$A$16</c:f>
              <c:strCache>
                <c:ptCount val="4"/>
                <c:pt idx="0">
                  <c:v>Not at all</c:v>
                </c:pt>
                <c:pt idx="1">
                  <c:v>A little</c:v>
                </c:pt>
                <c:pt idx="2">
                  <c:v>Quite a lot</c:v>
                </c:pt>
                <c:pt idx="3">
                  <c:v>Very much so</c:v>
                </c:pt>
              </c:strCache>
            </c:strRef>
          </c:cat>
          <c:val>
            <c:numRef>
              <c:f>Sheet1!$C$13:$C$16</c:f>
              <c:numCache>
                <c:formatCode>General</c:formatCode>
                <c:ptCount val="4"/>
                <c:pt idx="0">
                  <c:v>0</c:v>
                </c:pt>
                <c:pt idx="1">
                  <c:v>18</c:v>
                </c:pt>
                <c:pt idx="2">
                  <c:v>6</c:v>
                </c:pt>
                <c:pt idx="3">
                  <c:v>2</c:v>
                </c:pt>
              </c:numCache>
            </c:numRef>
          </c:val>
        </c:ser>
        <c:dLbls>
          <c:showLegendKey val="0"/>
          <c:showVal val="0"/>
          <c:showCatName val="0"/>
          <c:showSerName val="0"/>
          <c:showPercent val="0"/>
          <c:showBubbleSize val="0"/>
        </c:dLbls>
        <c:gapWidth val="150"/>
        <c:axId val="81978496"/>
        <c:axId val="81980032"/>
      </c:barChart>
      <c:catAx>
        <c:axId val="81978496"/>
        <c:scaling>
          <c:orientation val="minMax"/>
        </c:scaling>
        <c:delete val="0"/>
        <c:axPos val="b"/>
        <c:majorTickMark val="out"/>
        <c:minorTickMark val="none"/>
        <c:tickLblPos val="nextTo"/>
        <c:crossAx val="81980032"/>
        <c:crosses val="autoZero"/>
        <c:auto val="1"/>
        <c:lblAlgn val="ctr"/>
        <c:lblOffset val="100"/>
        <c:noMultiLvlLbl val="0"/>
      </c:catAx>
      <c:valAx>
        <c:axId val="81980032"/>
        <c:scaling>
          <c:orientation val="minMax"/>
        </c:scaling>
        <c:delete val="0"/>
        <c:axPos val="l"/>
        <c:majorGridlines/>
        <c:title>
          <c:tx>
            <c:rich>
              <a:bodyPr rot="-5400000" vert="horz"/>
              <a:lstStyle/>
              <a:p>
                <a:pPr>
                  <a:defRPr/>
                </a:pPr>
                <a:r>
                  <a:rPr lang="en-US"/>
                  <a:t>Number of Students</a:t>
                </a:r>
              </a:p>
            </c:rich>
          </c:tx>
          <c:overlay val="0"/>
        </c:title>
        <c:numFmt formatCode="General" sourceLinked="1"/>
        <c:majorTickMark val="out"/>
        <c:minorTickMark val="none"/>
        <c:tickLblPos val="nextTo"/>
        <c:crossAx val="81978496"/>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How much have you </a:t>
            </a:r>
            <a:r>
              <a:rPr lang="en-US" u="sng"/>
              <a:t>enjoyed</a:t>
            </a:r>
            <a:r>
              <a:rPr lang="en-US"/>
              <a:t> learning the language this year?</a:t>
            </a:r>
          </a:p>
        </c:rich>
      </c:tx>
      <c:overlay val="0"/>
    </c:title>
    <c:autoTitleDeleted val="0"/>
    <c:plotArea>
      <c:layout/>
      <c:barChart>
        <c:barDir val="col"/>
        <c:grouping val="clustered"/>
        <c:varyColors val="0"/>
        <c:ser>
          <c:idx val="0"/>
          <c:order val="0"/>
          <c:tx>
            <c:strRef>
              <c:f>Sheet1!$B$21</c:f>
              <c:strCache>
                <c:ptCount val="1"/>
                <c:pt idx="0">
                  <c:v>Spanish</c:v>
                </c:pt>
              </c:strCache>
            </c:strRef>
          </c:tx>
          <c:invertIfNegative val="0"/>
          <c:cat>
            <c:strRef>
              <c:f>Sheet1!$A$22:$A$25</c:f>
              <c:strCache>
                <c:ptCount val="4"/>
                <c:pt idx="0">
                  <c:v>Not at all</c:v>
                </c:pt>
                <c:pt idx="1">
                  <c:v>A little</c:v>
                </c:pt>
                <c:pt idx="2">
                  <c:v>Quite a lot</c:v>
                </c:pt>
                <c:pt idx="3">
                  <c:v>Very much so</c:v>
                </c:pt>
              </c:strCache>
            </c:strRef>
          </c:cat>
          <c:val>
            <c:numRef>
              <c:f>Sheet1!$B$22:$B$25</c:f>
              <c:numCache>
                <c:formatCode>General</c:formatCode>
                <c:ptCount val="4"/>
                <c:pt idx="0">
                  <c:v>0</c:v>
                </c:pt>
                <c:pt idx="1">
                  <c:v>0</c:v>
                </c:pt>
                <c:pt idx="2">
                  <c:v>0</c:v>
                </c:pt>
                <c:pt idx="3">
                  <c:v>24</c:v>
                </c:pt>
              </c:numCache>
            </c:numRef>
          </c:val>
        </c:ser>
        <c:ser>
          <c:idx val="1"/>
          <c:order val="1"/>
          <c:tx>
            <c:strRef>
              <c:f>Sheet1!$C$21</c:f>
              <c:strCache>
                <c:ptCount val="1"/>
                <c:pt idx="0">
                  <c:v>French</c:v>
                </c:pt>
              </c:strCache>
            </c:strRef>
          </c:tx>
          <c:invertIfNegative val="0"/>
          <c:cat>
            <c:strRef>
              <c:f>Sheet1!$A$22:$A$25</c:f>
              <c:strCache>
                <c:ptCount val="4"/>
                <c:pt idx="0">
                  <c:v>Not at all</c:v>
                </c:pt>
                <c:pt idx="1">
                  <c:v>A little</c:v>
                </c:pt>
                <c:pt idx="2">
                  <c:v>Quite a lot</c:v>
                </c:pt>
                <c:pt idx="3">
                  <c:v>Very much so</c:v>
                </c:pt>
              </c:strCache>
            </c:strRef>
          </c:cat>
          <c:val>
            <c:numRef>
              <c:f>Sheet1!$C$22:$C$25</c:f>
              <c:numCache>
                <c:formatCode>General</c:formatCode>
                <c:ptCount val="4"/>
                <c:pt idx="0">
                  <c:v>0</c:v>
                </c:pt>
                <c:pt idx="1">
                  <c:v>1</c:v>
                </c:pt>
                <c:pt idx="2">
                  <c:v>13</c:v>
                </c:pt>
                <c:pt idx="3">
                  <c:v>12</c:v>
                </c:pt>
              </c:numCache>
            </c:numRef>
          </c:val>
        </c:ser>
        <c:dLbls>
          <c:showLegendKey val="0"/>
          <c:showVal val="0"/>
          <c:showCatName val="0"/>
          <c:showSerName val="0"/>
          <c:showPercent val="0"/>
          <c:showBubbleSize val="0"/>
        </c:dLbls>
        <c:gapWidth val="150"/>
        <c:axId val="82047744"/>
        <c:axId val="82049280"/>
      </c:barChart>
      <c:catAx>
        <c:axId val="82047744"/>
        <c:scaling>
          <c:orientation val="minMax"/>
        </c:scaling>
        <c:delete val="0"/>
        <c:axPos val="b"/>
        <c:majorTickMark val="out"/>
        <c:minorTickMark val="none"/>
        <c:tickLblPos val="nextTo"/>
        <c:crossAx val="82049280"/>
        <c:crosses val="autoZero"/>
        <c:auto val="1"/>
        <c:lblAlgn val="ctr"/>
        <c:lblOffset val="100"/>
        <c:noMultiLvlLbl val="0"/>
      </c:catAx>
      <c:valAx>
        <c:axId val="82049280"/>
        <c:scaling>
          <c:orientation val="minMax"/>
        </c:scaling>
        <c:delete val="0"/>
        <c:axPos val="l"/>
        <c:majorGridlines/>
        <c:title>
          <c:tx>
            <c:rich>
              <a:bodyPr rot="-5400000" vert="horz"/>
              <a:lstStyle/>
              <a:p>
                <a:pPr>
                  <a:defRPr/>
                </a:pPr>
                <a:r>
                  <a:rPr lang="en-US"/>
                  <a:t>Number of Students</a:t>
                </a:r>
              </a:p>
            </c:rich>
          </c:tx>
          <c:overlay val="0"/>
        </c:title>
        <c:numFmt formatCode="General" sourceLinked="1"/>
        <c:majorTickMark val="out"/>
        <c:minorTickMark val="none"/>
        <c:tickLblPos val="nextTo"/>
        <c:crossAx val="8204774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Do</a:t>
            </a:r>
            <a:r>
              <a:rPr lang="en-US" baseline="0"/>
              <a:t> you like to present to a small group of people?</a:t>
            </a:r>
            <a:endParaRPr lang="en-US"/>
          </a:p>
        </c:rich>
      </c:tx>
      <c:overlay val="0"/>
    </c:title>
    <c:autoTitleDeleted val="0"/>
    <c:plotArea>
      <c:layout/>
      <c:barChart>
        <c:barDir val="col"/>
        <c:grouping val="clustered"/>
        <c:varyColors val="0"/>
        <c:ser>
          <c:idx val="0"/>
          <c:order val="0"/>
          <c:tx>
            <c:strRef>
              <c:f>Sheet1!$B$102</c:f>
              <c:strCache>
                <c:ptCount val="1"/>
                <c:pt idx="0">
                  <c:v>Fall</c:v>
                </c:pt>
              </c:strCache>
            </c:strRef>
          </c:tx>
          <c:invertIfNegative val="0"/>
          <c:cat>
            <c:strRef>
              <c:f>Sheet1!$A$103:$A$105</c:f>
              <c:strCache>
                <c:ptCount val="3"/>
                <c:pt idx="0">
                  <c:v>Not very often</c:v>
                </c:pt>
                <c:pt idx="1">
                  <c:v>Sometimes</c:v>
                </c:pt>
                <c:pt idx="2">
                  <c:v>Almost Always</c:v>
                </c:pt>
              </c:strCache>
            </c:strRef>
          </c:cat>
          <c:val>
            <c:numRef>
              <c:f>Sheet1!$B$103:$B$105</c:f>
              <c:numCache>
                <c:formatCode>General</c:formatCode>
                <c:ptCount val="3"/>
                <c:pt idx="0">
                  <c:v>9</c:v>
                </c:pt>
                <c:pt idx="1">
                  <c:v>34</c:v>
                </c:pt>
                <c:pt idx="2">
                  <c:v>57</c:v>
                </c:pt>
              </c:numCache>
            </c:numRef>
          </c:val>
        </c:ser>
        <c:ser>
          <c:idx val="1"/>
          <c:order val="1"/>
          <c:tx>
            <c:strRef>
              <c:f>Sheet1!$C$102</c:f>
              <c:strCache>
                <c:ptCount val="1"/>
                <c:pt idx="0">
                  <c:v>Spring</c:v>
                </c:pt>
              </c:strCache>
            </c:strRef>
          </c:tx>
          <c:invertIfNegative val="0"/>
          <c:cat>
            <c:strRef>
              <c:f>Sheet1!$A$103:$A$105</c:f>
              <c:strCache>
                <c:ptCount val="3"/>
                <c:pt idx="0">
                  <c:v>Not very often</c:v>
                </c:pt>
                <c:pt idx="1">
                  <c:v>Sometimes</c:v>
                </c:pt>
                <c:pt idx="2">
                  <c:v>Almost Always</c:v>
                </c:pt>
              </c:strCache>
            </c:strRef>
          </c:cat>
          <c:val>
            <c:numRef>
              <c:f>Sheet1!$C$103:$C$105</c:f>
              <c:numCache>
                <c:formatCode>General</c:formatCode>
                <c:ptCount val="3"/>
                <c:pt idx="0">
                  <c:v>4</c:v>
                </c:pt>
                <c:pt idx="1">
                  <c:v>35</c:v>
                </c:pt>
                <c:pt idx="2">
                  <c:v>61</c:v>
                </c:pt>
              </c:numCache>
            </c:numRef>
          </c:val>
        </c:ser>
        <c:dLbls>
          <c:showLegendKey val="0"/>
          <c:showVal val="0"/>
          <c:showCatName val="0"/>
          <c:showSerName val="0"/>
          <c:showPercent val="0"/>
          <c:showBubbleSize val="0"/>
        </c:dLbls>
        <c:gapWidth val="150"/>
        <c:axId val="79743232"/>
        <c:axId val="79863808"/>
      </c:barChart>
      <c:catAx>
        <c:axId val="79743232"/>
        <c:scaling>
          <c:orientation val="minMax"/>
        </c:scaling>
        <c:delete val="0"/>
        <c:axPos val="b"/>
        <c:majorTickMark val="out"/>
        <c:minorTickMark val="none"/>
        <c:tickLblPos val="nextTo"/>
        <c:crossAx val="79863808"/>
        <c:crosses val="autoZero"/>
        <c:auto val="1"/>
        <c:lblAlgn val="ctr"/>
        <c:lblOffset val="100"/>
        <c:noMultiLvlLbl val="0"/>
      </c:catAx>
      <c:valAx>
        <c:axId val="79863808"/>
        <c:scaling>
          <c:orientation val="minMax"/>
        </c:scaling>
        <c:delete val="0"/>
        <c:axPos val="l"/>
        <c:majorGridlines/>
        <c:numFmt formatCode="General" sourceLinked="1"/>
        <c:majorTickMark val="out"/>
        <c:minorTickMark val="none"/>
        <c:tickLblPos val="nextTo"/>
        <c:crossAx val="7974323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Do you like to present</a:t>
            </a:r>
            <a:r>
              <a:rPr lang="en-US" baseline="0" dirty="0"/>
              <a:t> to the </a:t>
            </a:r>
            <a:r>
              <a:rPr lang="en-US" baseline="0" dirty="0" smtClean="0"/>
              <a:t>whole </a:t>
            </a:r>
            <a:r>
              <a:rPr lang="en-US" baseline="0" dirty="0"/>
              <a:t>class?</a:t>
            </a:r>
            <a:endParaRPr lang="en-US" dirty="0"/>
          </a:p>
        </c:rich>
      </c:tx>
      <c:overlay val="0"/>
    </c:title>
    <c:autoTitleDeleted val="0"/>
    <c:plotArea>
      <c:layout/>
      <c:barChart>
        <c:barDir val="col"/>
        <c:grouping val="clustered"/>
        <c:varyColors val="0"/>
        <c:ser>
          <c:idx val="0"/>
          <c:order val="0"/>
          <c:tx>
            <c:strRef>
              <c:f>Sheet1!$B$120</c:f>
              <c:strCache>
                <c:ptCount val="1"/>
                <c:pt idx="0">
                  <c:v>Fall</c:v>
                </c:pt>
              </c:strCache>
            </c:strRef>
          </c:tx>
          <c:invertIfNegative val="0"/>
          <c:cat>
            <c:strRef>
              <c:f>Sheet1!$A$121:$A$123</c:f>
              <c:strCache>
                <c:ptCount val="3"/>
                <c:pt idx="0">
                  <c:v>Not very often</c:v>
                </c:pt>
                <c:pt idx="1">
                  <c:v>Sometimes</c:v>
                </c:pt>
                <c:pt idx="2">
                  <c:v>Almost Always</c:v>
                </c:pt>
              </c:strCache>
            </c:strRef>
          </c:cat>
          <c:val>
            <c:numRef>
              <c:f>Sheet1!$B$121:$B$123</c:f>
              <c:numCache>
                <c:formatCode>General</c:formatCode>
                <c:ptCount val="3"/>
                <c:pt idx="0">
                  <c:v>23</c:v>
                </c:pt>
                <c:pt idx="1">
                  <c:v>26</c:v>
                </c:pt>
                <c:pt idx="2">
                  <c:v>51</c:v>
                </c:pt>
              </c:numCache>
            </c:numRef>
          </c:val>
        </c:ser>
        <c:ser>
          <c:idx val="1"/>
          <c:order val="1"/>
          <c:tx>
            <c:strRef>
              <c:f>Sheet1!$C$120</c:f>
              <c:strCache>
                <c:ptCount val="1"/>
                <c:pt idx="0">
                  <c:v>Spring</c:v>
                </c:pt>
              </c:strCache>
            </c:strRef>
          </c:tx>
          <c:invertIfNegative val="0"/>
          <c:cat>
            <c:strRef>
              <c:f>Sheet1!$A$121:$A$123</c:f>
              <c:strCache>
                <c:ptCount val="3"/>
                <c:pt idx="0">
                  <c:v>Not very often</c:v>
                </c:pt>
                <c:pt idx="1">
                  <c:v>Sometimes</c:v>
                </c:pt>
                <c:pt idx="2">
                  <c:v>Almost Always</c:v>
                </c:pt>
              </c:strCache>
            </c:strRef>
          </c:cat>
          <c:val>
            <c:numRef>
              <c:f>Sheet1!$C$121:$C$123</c:f>
              <c:numCache>
                <c:formatCode>General</c:formatCode>
                <c:ptCount val="3"/>
                <c:pt idx="0">
                  <c:v>12</c:v>
                </c:pt>
                <c:pt idx="1">
                  <c:v>30</c:v>
                </c:pt>
                <c:pt idx="2">
                  <c:v>58</c:v>
                </c:pt>
              </c:numCache>
            </c:numRef>
          </c:val>
        </c:ser>
        <c:dLbls>
          <c:showLegendKey val="0"/>
          <c:showVal val="0"/>
          <c:showCatName val="0"/>
          <c:showSerName val="0"/>
          <c:showPercent val="0"/>
          <c:showBubbleSize val="0"/>
        </c:dLbls>
        <c:gapWidth val="150"/>
        <c:axId val="79898112"/>
        <c:axId val="79899648"/>
      </c:barChart>
      <c:catAx>
        <c:axId val="79898112"/>
        <c:scaling>
          <c:orientation val="minMax"/>
        </c:scaling>
        <c:delete val="0"/>
        <c:axPos val="b"/>
        <c:majorTickMark val="out"/>
        <c:minorTickMark val="none"/>
        <c:tickLblPos val="nextTo"/>
        <c:crossAx val="79899648"/>
        <c:crosses val="autoZero"/>
        <c:auto val="1"/>
        <c:lblAlgn val="ctr"/>
        <c:lblOffset val="100"/>
        <c:noMultiLvlLbl val="0"/>
      </c:catAx>
      <c:valAx>
        <c:axId val="79899648"/>
        <c:scaling>
          <c:orientation val="minMax"/>
        </c:scaling>
        <c:delete val="0"/>
        <c:axPos val="l"/>
        <c:majorGridlines/>
        <c:numFmt formatCode="General" sourceLinked="1"/>
        <c:majorTickMark val="out"/>
        <c:minorTickMark val="none"/>
        <c:tickLblPos val="nextTo"/>
        <c:crossAx val="79898112"/>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b="1" dirty="0"/>
              <a:t>Do you enjoy sharing your ideas during classroom discussions?</a:t>
            </a:r>
          </a:p>
        </c:rich>
      </c:tx>
      <c:overlay val="0"/>
    </c:title>
    <c:autoTitleDeleted val="0"/>
    <c:plotArea>
      <c:layout/>
      <c:barChart>
        <c:barDir val="col"/>
        <c:grouping val="clustered"/>
        <c:varyColors val="0"/>
        <c:ser>
          <c:idx val="0"/>
          <c:order val="0"/>
          <c:tx>
            <c:strRef>
              <c:f>Sheet1!$B$45</c:f>
              <c:strCache>
                <c:ptCount val="1"/>
                <c:pt idx="0">
                  <c:v>Fall</c:v>
                </c:pt>
              </c:strCache>
            </c:strRef>
          </c:tx>
          <c:invertIfNegative val="0"/>
          <c:cat>
            <c:strRef>
              <c:f>Sheet1!$A$46:$A$48</c:f>
              <c:strCache>
                <c:ptCount val="3"/>
                <c:pt idx="0">
                  <c:v>Not very often</c:v>
                </c:pt>
                <c:pt idx="1">
                  <c:v>Sometimes</c:v>
                </c:pt>
                <c:pt idx="2">
                  <c:v>Almost Always</c:v>
                </c:pt>
              </c:strCache>
            </c:strRef>
          </c:cat>
          <c:val>
            <c:numRef>
              <c:f>Sheet1!$B$46:$B$48</c:f>
              <c:numCache>
                <c:formatCode>General</c:formatCode>
                <c:ptCount val="3"/>
                <c:pt idx="0">
                  <c:v>11</c:v>
                </c:pt>
                <c:pt idx="1">
                  <c:v>44</c:v>
                </c:pt>
                <c:pt idx="2">
                  <c:v>45</c:v>
                </c:pt>
              </c:numCache>
            </c:numRef>
          </c:val>
        </c:ser>
        <c:ser>
          <c:idx val="1"/>
          <c:order val="1"/>
          <c:tx>
            <c:strRef>
              <c:f>Sheet1!$C$45</c:f>
              <c:strCache>
                <c:ptCount val="1"/>
                <c:pt idx="0">
                  <c:v>Spring</c:v>
                </c:pt>
              </c:strCache>
            </c:strRef>
          </c:tx>
          <c:invertIfNegative val="0"/>
          <c:cat>
            <c:strRef>
              <c:f>Sheet1!$A$46:$A$48</c:f>
              <c:strCache>
                <c:ptCount val="3"/>
                <c:pt idx="0">
                  <c:v>Not very often</c:v>
                </c:pt>
                <c:pt idx="1">
                  <c:v>Sometimes</c:v>
                </c:pt>
                <c:pt idx="2">
                  <c:v>Almost Always</c:v>
                </c:pt>
              </c:strCache>
            </c:strRef>
          </c:cat>
          <c:val>
            <c:numRef>
              <c:f>Sheet1!$C$46:$C$48</c:f>
              <c:numCache>
                <c:formatCode>General</c:formatCode>
                <c:ptCount val="3"/>
                <c:pt idx="0">
                  <c:v>16</c:v>
                </c:pt>
                <c:pt idx="1">
                  <c:v>32</c:v>
                </c:pt>
                <c:pt idx="2">
                  <c:v>52</c:v>
                </c:pt>
              </c:numCache>
            </c:numRef>
          </c:val>
        </c:ser>
        <c:dLbls>
          <c:showLegendKey val="0"/>
          <c:showVal val="0"/>
          <c:showCatName val="0"/>
          <c:showSerName val="0"/>
          <c:showPercent val="0"/>
          <c:showBubbleSize val="0"/>
        </c:dLbls>
        <c:gapWidth val="150"/>
        <c:axId val="79934592"/>
        <c:axId val="79936128"/>
      </c:barChart>
      <c:catAx>
        <c:axId val="79934592"/>
        <c:scaling>
          <c:orientation val="minMax"/>
        </c:scaling>
        <c:delete val="0"/>
        <c:axPos val="b"/>
        <c:majorTickMark val="out"/>
        <c:minorTickMark val="none"/>
        <c:tickLblPos val="nextTo"/>
        <c:crossAx val="79936128"/>
        <c:crosses val="autoZero"/>
        <c:auto val="1"/>
        <c:lblAlgn val="ctr"/>
        <c:lblOffset val="100"/>
        <c:noMultiLvlLbl val="0"/>
      </c:catAx>
      <c:valAx>
        <c:axId val="79936128"/>
        <c:scaling>
          <c:orientation val="minMax"/>
        </c:scaling>
        <c:delete val="0"/>
        <c:axPos val="l"/>
        <c:majorGridlines/>
        <c:numFmt formatCode="General" sourceLinked="1"/>
        <c:majorTickMark val="out"/>
        <c:minorTickMark val="none"/>
        <c:tickLblPos val="nextTo"/>
        <c:crossAx val="79934592"/>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Are you able to write about your ideas and thoughts?  (Journaling)</a:t>
            </a:r>
          </a:p>
        </c:rich>
      </c:tx>
      <c:overlay val="0"/>
    </c:title>
    <c:autoTitleDeleted val="0"/>
    <c:plotArea>
      <c:layout/>
      <c:barChart>
        <c:barDir val="col"/>
        <c:grouping val="clustered"/>
        <c:varyColors val="0"/>
        <c:ser>
          <c:idx val="0"/>
          <c:order val="0"/>
          <c:tx>
            <c:strRef>
              <c:f>Sheet1!$B$82</c:f>
              <c:strCache>
                <c:ptCount val="1"/>
                <c:pt idx="0">
                  <c:v>Fall</c:v>
                </c:pt>
              </c:strCache>
            </c:strRef>
          </c:tx>
          <c:invertIfNegative val="0"/>
          <c:cat>
            <c:strRef>
              <c:f>Sheet1!$A$83:$A$85</c:f>
              <c:strCache>
                <c:ptCount val="3"/>
                <c:pt idx="0">
                  <c:v>Not very often</c:v>
                </c:pt>
                <c:pt idx="1">
                  <c:v>Sometimes</c:v>
                </c:pt>
                <c:pt idx="2">
                  <c:v>Almost Always</c:v>
                </c:pt>
              </c:strCache>
            </c:strRef>
          </c:cat>
          <c:val>
            <c:numRef>
              <c:f>Sheet1!$B$83:$B$85</c:f>
              <c:numCache>
                <c:formatCode>General</c:formatCode>
                <c:ptCount val="3"/>
                <c:pt idx="0">
                  <c:v>12</c:v>
                </c:pt>
                <c:pt idx="1">
                  <c:v>41</c:v>
                </c:pt>
                <c:pt idx="2">
                  <c:v>47</c:v>
                </c:pt>
              </c:numCache>
            </c:numRef>
          </c:val>
        </c:ser>
        <c:ser>
          <c:idx val="1"/>
          <c:order val="1"/>
          <c:tx>
            <c:strRef>
              <c:f>Sheet1!$C$82</c:f>
              <c:strCache>
                <c:ptCount val="1"/>
                <c:pt idx="0">
                  <c:v>Spring</c:v>
                </c:pt>
              </c:strCache>
            </c:strRef>
          </c:tx>
          <c:invertIfNegative val="0"/>
          <c:cat>
            <c:strRef>
              <c:f>Sheet1!$A$83:$A$85</c:f>
              <c:strCache>
                <c:ptCount val="3"/>
                <c:pt idx="0">
                  <c:v>Not very often</c:v>
                </c:pt>
                <c:pt idx="1">
                  <c:v>Sometimes</c:v>
                </c:pt>
                <c:pt idx="2">
                  <c:v>Almost Always</c:v>
                </c:pt>
              </c:strCache>
            </c:strRef>
          </c:cat>
          <c:val>
            <c:numRef>
              <c:f>Sheet1!$C$83:$C$85</c:f>
              <c:numCache>
                <c:formatCode>General</c:formatCode>
                <c:ptCount val="3"/>
                <c:pt idx="0">
                  <c:v>5</c:v>
                </c:pt>
                <c:pt idx="1">
                  <c:v>41</c:v>
                </c:pt>
                <c:pt idx="2">
                  <c:v>54</c:v>
                </c:pt>
              </c:numCache>
            </c:numRef>
          </c:val>
        </c:ser>
        <c:dLbls>
          <c:showLegendKey val="0"/>
          <c:showVal val="0"/>
          <c:showCatName val="0"/>
          <c:showSerName val="0"/>
          <c:showPercent val="0"/>
          <c:showBubbleSize val="0"/>
        </c:dLbls>
        <c:gapWidth val="150"/>
        <c:axId val="79987456"/>
        <c:axId val="79988992"/>
      </c:barChart>
      <c:catAx>
        <c:axId val="79987456"/>
        <c:scaling>
          <c:orientation val="minMax"/>
        </c:scaling>
        <c:delete val="0"/>
        <c:axPos val="b"/>
        <c:majorTickMark val="out"/>
        <c:minorTickMark val="none"/>
        <c:tickLblPos val="nextTo"/>
        <c:crossAx val="79988992"/>
        <c:crosses val="autoZero"/>
        <c:auto val="1"/>
        <c:lblAlgn val="ctr"/>
        <c:lblOffset val="100"/>
        <c:noMultiLvlLbl val="0"/>
      </c:catAx>
      <c:valAx>
        <c:axId val="79988992"/>
        <c:scaling>
          <c:orientation val="minMax"/>
        </c:scaling>
        <c:delete val="0"/>
        <c:axPos val="l"/>
        <c:majorGridlines/>
        <c:numFmt formatCode="General" sourceLinked="1"/>
        <c:majorTickMark val="out"/>
        <c:minorTickMark val="none"/>
        <c:tickLblPos val="nextTo"/>
        <c:crossAx val="79987456"/>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b="1"/>
            </a:pPr>
            <a:r>
              <a:rPr lang="en-US" sz="1600" b="1" dirty="0" smtClean="0"/>
              <a:t>Are </a:t>
            </a:r>
            <a:r>
              <a:rPr lang="en-US" sz="1600" b="1" dirty="0"/>
              <a:t>you prepared and organized </a:t>
            </a:r>
            <a:r>
              <a:rPr lang="en-US" sz="1600" b="1" dirty="0" smtClean="0"/>
              <a:t>and able to deliver </a:t>
            </a:r>
            <a:r>
              <a:rPr lang="en-US" sz="1600" b="1" dirty="0"/>
              <a:t>your presentation clearly?</a:t>
            </a:r>
          </a:p>
        </c:rich>
      </c:tx>
      <c:layout>
        <c:manualLayout>
          <c:xMode val="edge"/>
          <c:yMode val="edge"/>
          <c:x val="0.11687442077586858"/>
          <c:y val="3.6479590436747686E-2"/>
        </c:manualLayout>
      </c:layout>
      <c:overlay val="0"/>
    </c:title>
    <c:autoTitleDeleted val="0"/>
    <c:plotArea>
      <c:layout/>
      <c:barChart>
        <c:barDir val="col"/>
        <c:grouping val="clustered"/>
        <c:varyColors val="0"/>
        <c:ser>
          <c:idx val="0"/>
          <c:order val="0"/>
          <c:tx>
            <c:strRef>
              <c:f>Sheet1!$C$57</c:f>
              <c:strCache>
                <c:ptCount val="1"/>
                <c:pt idx="0">
                  <c:v>Fall</c:v>
                </c:pt>
              </c:strCache>
            </c:strRef>
          </c:tx>
          <c:invertIfNegative val="0"/>
          <c:cat>
            <c:strRef>
              <c:f>Sheet1!$B$58:$B$60</c:f>
              <c:strCache>
                <c:ptCount val="3"/>
                <c:pt idx="0">
                  <c:v>Sometimes</c:v>
                </c:pt>
                <c:pt idx="1">
                  <c:v>Most often</c:v>
                </c:pt>
                <c:pt idx="2">
                  <c:v>Always</c:v>
                </c:pt>
              </c:strCache>
            </c:strRef>
          </c:cat>
          <c:val>
            <c:numRef>
              <c:f>Sheet1!$C$58:$C$60</c:f>
              <c:numCache>
                <c:formatCode>General</c:formatCode>
                <c:ptCount val="3"/>
                <c:pt idx="0">
                  <c:v>10</c:v>
                </c:pt>
                <c:pt idx="1">
                  <c:v>50</c:v>
                </c:pt>
                <c:pt idx="2">
                  <c:v>40</c:v>
                </c:pt>
              </c:numCache>
            </c:numRef>
          </c:val>
        </c:ser>
        <c:ser>
          <c:idx val="1"/>
          <c:order val="1"/>
          <c:tx>
            <c:strRef>
              <c:f>Sheet1!$D$57</c:f>
              <c:strCache>
                <c:ptCount val="1"/>
                <c:pt idx="0">
                  <c:v>Spring </c:v>
                </c:pt>
              </c:strCache>
            </c:strRef>
          </c:tx>
          <c:invertIfNegative val="0"/>
          <c:cat>
            <c:strRef>
              <c:f>Sheet1!$B$58:$B$60</c:f>
              <c:strCache>
                <c:ptCount val="3"/>
                <c:pt idx="0">
                  <c:v>Sometimes</c:v>
                </c:pt>
                <c:pt idx="1">
                  <c:v>Most often</c:v>
                </c:pt>
                <c:pt idx="2">
                  <c:v>Always</c:v>
                </c:pt>
              </c:strCache>
            </c:strRef>
          </c:cat>
          <c:val>
            <c:numRef>
              <c:f>Sheet1!$D$58:$D$60</c:f>
              <c:numCache>
                <c:formatCode>General</c:formatCode>
                <c:ptCount val="3"/>
                <c:pt idx="0">
                  <c:v>6</c:v>
                </c:pt>
                <c:pt idx="1">
                  <c:v>41</c:v>
                </c:pt>
                <c:pt idx="2">
                  <c:v>53</c:v>
                </c:pt>
              </c:numCache>
            </c:numRef>
          </c:val>
        </c:ser>
        <c:dLbls>
          <c:showLegendKey val="0"/>
          <c:showVal val="0"/>
          <c:showCatName val="0"/>
          <c:showSerName val="0"/>
          <c:showPercent val="0"/>
          <c:showBubbleSize val="0"/>
        </c:dLbls>
        <c:gapWidth val="150"/>
        <c:axId val="81330560"/>
        <c:axId val="81332096"/>
      </c:barChart>
      <c:catAx>
        <c:axId val="81330560"/>
        <c:scaling>
          <c:orientation val="minMax"/>
        </c:scaling>
        <c:delete val="0"/>
        <c:axPos val="b"/>
        <c:majorTickMark val="out"/>
        <c:minorTickMark val="none"/>
        <c:tickLblPos val="nextTo"/>
        <c:crossAx val="81332096"/>
        <c:crosses val="autoZero"/>
        <c:auto val="1"/>
        <c:lblAlgn val="ctr"/>
        <c:lblOffset val="100"/>
        <c:noMultiLvlLbl val="0"/>
      </c:catAx>
      <c:valAx>
        <c:axId val="81332096"/>
        <c:scaling>
          <c:orientation val="minMax"/>
        </c:scaling>
        <c:delete val="0"/>
        <c:axPos val="l"/>
        <c:majorGridlines/>
        <c:numFmt formatCode="General" sourceLinked="1"/>
        <c:majorTickMark val="out"/>
        <c:minorTickMark val="none"/>
        <c:tickLblPos val="nextTo"/>
        <c:crossAx val="81330560"/>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dirty="0"/>
              <a:t>Do you feel confident presenting to a large group?</a:t>
            </a:r>
          </a:p>
        </c:rich>
      </c:tx>
      <c:overlay val="0"/>
    </c:title>
    <c:autoTitleDeleted val="0"/>
    <c:plotArea>
      <c:layout/>
      <c:barChart>
        <c:barDir val="col"/>
        <c:grouping val="clustered"/>
        <c:varyColors val="0"/>
        <c:ser>
          <c:idx val="0"/>
          <c:order val="0"/>
          <c:tx>
            <c:strRef>
              <c:f>Sheet1!$C$69</c:f>
              <c:strCache>
                <c:ptCount val="1"/>
                <c:pt idx="0">
                  <c:v>Fall</c:v>
                </c:pt>
              </c:strCache>
            </c:strRef>
          </c:tx>
          <c:invertIfNegative val="0"/>
          <c:cat>
            <c:strRef>
              <c:f>Sheet1!$B$70:$B$72</c:f>
              <c:strCache>
                <c:ptCount val="3"/>
                <c:pt idx="0">
                  <c:v>Sometimes</c:v>
                </c:pt>
                <c:pt idx="1">
                  <c:v>Most often</c:v>
                </c:pt>
                <c:pt idx="2">
                  <c:v>Always</c:v>
                </c:pt>
              </c:strCache>
            </c:strRef>
          </c:cat>
          <c:val>
            <c:numRef>
              <c:f>Sheet1!$C$70:$C$72</c:f>
              <c:numCache>
                <c:formatCode>General</c:formatCode>
                <c:ptCount val="3"/>
                <c:pt idx="0">
                  <c:v>36</c:v>
                </c:pt>
                <c:pt idx="1">
                  <c:v>44</c:v>
                </c:pt>
                <c:pt idx="2">
                  <c:v>20</c:v>
                </c:pt>
              </c:numCache>
            </c:numRef>
          </c:val>
        </c:ser>
        <c:ser>
          <c:idx val="1"/>
          <c:order val="1"/>
          <c:tx>
            <c:strRef>
              <c:f>Sheet1!$D$69</c:f>
              <c:strCache>
                <c:ptCount val="1"/>
                <c:pt idx="0">
                  <c:v>Spring </c:v>
                </c:pt>
              </c:strCache>
            </c:strRef>
          </c:tx>
          <c:invertIfNegative val="0"/>
          <c:cat>
            <c:strRef>
              <c:f>Sheet1!$B$70:$B$72</c:f>
              <c:strCache>
                <c:ptCount val="3"/>
                <c:pt idx="0">
                  <c:v>Sometimes</c:v>
                </c:pt>
                <c:pt idx="1">
                  <c:v>Most often</c:v>
                </c:pt>
                <c:pt idx="2">
                  <c:v>Always</c:v>
                </c:pt>
              </c:strCache>
            </c:strRef>
          </c:cat>
          <c:val>
            <c:numRef>
              <c:f>Sheet1!$D$70:$D$72</c:f>
              <c:numCache>
                <c:formatCode>General</c:formatCode>
                <c:ptCount val="3"/>
                <c:pt idx="0">
                  <c:v>37</c:v>
                </c:pt>
                <c:pt idx="1">
                  <c:v>24</c:v>
                </c:pt>
                <c:pt idx="2">
                  <c:v>39</c:v>
                </c:pt>
              </c:numCache>
            </c:numRef>
          </c:val>
        </c:ser>
        <c:dLbls>
          <c:showLegendKey val="0"/>
          <c:showVal val="0"/>
          <c:showCatName val="0"/>
          <c:showSerName val="0"/>
          <c:showPercent val="0"/>
          <c:showBubbleSize val="0"/>
        </c:dLbls>
        <c:gapWidth val="150"/>
        <c:axId val="81374592"/>
        <c:axId val="81376384"/>
      </c:barChart>
      <c:catAx>
        <c:axId val="81374592"/>
        <c:scaling>
          <c:orientation val="minMax"/>
        </c:scaling>
        <c:delete val="0"/>
        <c:axPos val="b"/>
        <c:majorTickMark val="out"/>
        <c:minorTickMark val="none"/>
        <c:tickLblPos val="nextTo"/>
        <c:crossAx val="81376384"/>
        <c:crosses val="autoZero"/>
        <c:auto val="1"/>
        <c:lblAlgn val="ctr"/>
        <c:lblOffset val="100"/>
        <c:noMultiLvlLbl val="0"/>
      </c:catAx>
      <c:valAx>
        <c:axId val="81376384"/>
        <c:scaling>
          <c:orientation val="minMax"/>
        </c:scaling>
        <c:delete val="0"/>
        <c:axPos val="l"/>
        <c:majorGridlines/>
        <c:numFmt formatCode="General" sourceLinked="1"/>
        <c:majorTickMark val="out"/>
        <c:minorTickMark val="none"/>
        <c:tickLblPos val="nextTo"/>
        <c:crossAx val="81374592"/>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dirty="0"/>
              <a:t>Do you feel confident presenting to a small group?</a:t>
            </a:r>
          </a:p>
        </c:rich>
      </c:tx>
      <c:overlay val="0"/>
    </c:title>
    <c:autoTitleDeleted val="0"/>
    <c:plotArea>
      <c:layout/>
      <c:barChart>
        <c:barDir val="col"/>
        <c:grouping val="clustered"/>
        <c:varyColors val="0"/>
        <c:ser>
          <c:idx val="0"/>
          <c:order val="0"/>
          <c:tx>
            <c:strRef>
              <c:f>Sheet1!$C$63</c:f>
              <c:strCache>
                <c:ptCount val="1"/>
                <c:pt idx="0">
                  <c:v>Fall</c:v>
                </c:pt>
              </c:strCache>
            </c:strRef>
          </c:tx>
          <c:invertIfNegative val="0"/>
          <c:cat>
            <c:strRef>
              <c:f>Sheet1!$B$64:$B$66</c:f>
              <c:strCache>
                <c:ptCount val="3"/>
                <c:pt idx="0">
                  <c:v>Sometimes</c:v>
                </c:pt>
                <c:pt idx="1">
                  <c:v>Most often</c:v>
                </c:pt>
                <c:pt idx="2">
                  <c:v>Always</c:v>
                </c:pt>
              </c:strCache>
            </c:strRef>
          </c:cat>
          <c:val>
            <c:numRef>
              <c:f>Sheet1!$C$64:$C$66</c:f>
              <c:numCache>
                <c:formatCode>General</c:formatCode>
                <c:ptCount val="3"/>
                <c:pt idx="0">
                  <c:v>6</c:v>
                </c:pt>
                <c:pt idx="1">
                  <c:v>30</c:v>
                </c:pt>
                <c:pt idx="2">
                  <c:v>64</c:v>
                </c:pt>
              </c:numCache>
            </c:numRef>
          </c:val>
        </c:ser>
        <c:ser>
          <c:idx val="1"/>
          <c:order val="1"/>
          <c:tx>
            <c:strRef>
              <c:f>Sheet1!$D$63</c:f>
              <c:strCache>
                <c:ptCount val="1"/>
                <c:pt idx="0">
                  <c:v>Spring </c:v>
                </c:pt>
              </c:strCache>
            </c:strRef>
          </c:tx>
          <c:invertIfNegative val="0"/>
          <c:cat>
            <c:strRef>
              <c:f>Sheet1!$B$64:$B$66</c:f>
              <c:strCache>
                <c:ptCount val="3"/>
                <c:pt idx="0">
                  <c:v>Sometimes</c:v>
                </c:pt>
                <c:pt idx="1">
                  <c:v>Most often</c:v>
                </c:pt>
                <c:pt idx="2">
                  <c:v>Always</c:v>
                </c:pt>
              </c:strCache>
            </c:strRef>
          </c:cat>
          <c:val>
            <c:numRef>
              <c:f>Sheet1!$D$64:$D$66</c:f>
              <c:numCache>
                <c:formatCode>General</c:formatCode>
                <c:ptCount val="3"/>
                <c:pt idx="0">
                  <c:v>8</c:v>
                </c:pt>
                <c:pt idx="1">
                  <c:v>14</c:v>
                </c:pt>
                <c:pt idx="2">
                  <c:v>78</c:v>
                </c:pt>
              </c:numCache>
            </c:numRef>
          </c:val>
        </c:ser>
        <c:dLbls>
          <c:showLegendKey val="0"/>
          <c:showVal val="0"/>
          <c:showCatName val="0"/>
          <c:showSerName val="0"/>
          <c:showPercent val="0"/>
          <c:showBubbleSize val="0"/>
        </c:dLbls>
        <c:gapWidth val="150"/>
        <c:axId val="81390208"/>
        <c:axId val="81473920"/>
      </c:barChart>
      <c:catAx>
        <c:axId val="81390208"/>
        <c:scaling>
          <c:orientation val="minMax"/>
        </c:scaling>
        <c:delete val="0"/>
        <c:axPos val="b"/>
        <c:majorTickMark val="out"/>
        <c:minorTickMark val="none"/>
        <c:tickLblPos val="nextTo"/>
        <c:crossAx val="81473920"/>
        <c:crosses val="autoZero"/>
        <c:auto val="1"/>
        <c:lblAlgn val="ctr"/>
        <c:lblOffset val="100"/>
        <c:noMultiLvlLbl val="0"/>
      </c:catAx>
      <c:valAx>
        <c:axId val="81473920"/>
        <c:scaling>
          <c:orientation val="minMax"/>
        </c:scaling>
        <c:delete val="0"/>
        <c:axPos val="l"/>
        <c:majorGridlines/>
        <c:numFmt formatCode="General" sourceLinked="1"/>
        <c:majorTickMark val="out"/>
        <c:minorTickMark val="none"/>
        <c:tickLblPos val="nextTo"/>
        <c:crossAx val="81390208"/>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dirty="0"/>
              <a:t>Do you feel confident presenting to a </a:t>
            </a:r>
            <a:r>
              <a:rPr lang="en-US" sz="1800" dirty="0" smtClean="0"/>
              <a:t>small </a:t>
            </a:r>
            <a:r>
              <a:rPr lang="en-US" sz="1800" dirty="0"/>
              <a:t>group?</a:t>
            </a:r>
          </a:p>
        </c:rich>
      </c:tx>
      <c:overlay val="0"/>
    </c:title>
    <c:autoTitleDeleted val="0"/>
    <c:plotArea>
      <c:layout>
        <c:manualLayout>
          <c:layoutTarget val="inner"/>
          <c:xMode val="edge"/>
          <c:yMode val="edge"/>
          <c:x val="5.6907636141605079E-2"/>
          <c:y val="0.13193791354917056"/>
          <c:w val="0.83850838919771553"/>
          <c:h val="0.79960527060582232"/>
        </c:manualLayout>
      </c:layout>
      <c:barChart>
        <c:barDir val="col"/>
        <c:grouping val="clustered"/>
        <c:varyColors val="0"/>
        <c:dLbls>
          <c:showLegendKey val="0"/>
          <c:showVal val="0"/>
          <c:showCatName val="0"/>
          <c:showSerName val="0"/>
          <c:showPercent val="0"/>
          <c:showBubbleSize val="0"/>
        </c:dLbls>
        <c:gapWidth val="150"/>
        <c:axId val="81514880"/>
        <c:axId val="81516416"/>
      </c:barChart>
      <c:catAx>
        <c:axId val="81514880"/>
        <c:scaling>
          <c:orientation val="minMax"/>
        </c:scaling>
        <c:delete val="0"/>
        <c:axPos val="b"/>
        <c:majorTickMark val="out"/>
        <c:minorTickMark val="none"/>
        <c:tickLblPos val="nextTo"/>
        <c:crossAx val="81516416"/>
        <c:crosses val="autoZero"/>
        <c:auto val="1"/>
        <c:lblAlgn val="ctr"/>
        <c:lblOffset val="100"/>
        <c:noMultiLvlLbl val="0"/>
      </c:catAx>
      <c:valAx>
        <c:axId val="81516416"/>
        <c:scaling>
          <c:orientation val="minMax"/>
        </c:scaling>
        <c:delete val="0"/>
        <c:axPos val="l"/>
        <c:majorGridlines/>
        <c:numFmt formatCode="General" sourceLinked="1"/>
        <c:majorTickMark val="out"/>
        <c:minorTickMark val="none"/>
        <c:tickLblPos val="nextTo"/>
        <c:crossAx val="81514880"/>
        <c:crosses val="autoZero"/>
        <c:crossBetween val="between"/>
      </c:valAx>
      <c:spPr>
        <a:noFill/>
        <a:ln w="25400">
          <a:noFill/>
        </a:ln>
      </c:spPr>
    </c:plotArea>
    <c:legend>
      <c:legendPos val="r"/>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1" tIns="46440" rIns="92881" bIns="46440" rtlCol="0"/>
          <a:lstStyle>
            <a:lvl1pPr algn="l">
              <a:defRPr sz="1200"/>
            </a:lvl1pPr>
          </a:lstStyle>
          <a:p>
            <a:endParaRPr lang="en-CA"/>
          </a:p>
        </p:txBody>
      </p:sp>
      <p:sp>
        <p:nvSpPr>
          <p:cNvPr id="3" name="Date Placeholder 2"/>
          <p:cNvSpPr>
            <a:spLocks noGrp="1"/>
          </p:cNvSpPr>
          <p:nvPr>
            <p:ph type="dt" sz="quarter" idx="1"/>
          </p:nvPr>
        </p:nvSpPr>
        <p:spPr>
          <a:xfrm>
            <a:off x="3956550" y="0"/>
            <a:ext cx="3026833" cy="463550"/>
          </a:xfrm>
          <a:prstGeom prst="rect">
            <a:avLst/>
          </a:prstGeom>
        </p:spPr>
        <p:txBody>
          <a:bodyPr vert="horz" lIns="92881" tIns="46440" rIns="92881" bIns="46440" rtlCol="0"/>
          <a:lstStyle>
            <a:lvl1pPr algn="r">
              <a:defRPr sz="1200"/>
            </a:lvl1pPr>
          </a:lstStyle>
          <a:p>
            <a:fld id="{7695ACD6-13CB-47AA-854F-7D3305D32FE9}" type="datetimeFigureOut">
              <a:rPr lang="en-CA" smtClean="0"/>
              <a:t>01/06/2017</a:t>
            </a:fld>
            <a:endParaRPr lang="en-CA"/>
          </a:p>
        </p:txBody>
      </p:sp>
      <p:sp>
        <p:nvSpPr>
          <p:cNvPr id="4" name="Footer Placeholder 3"/>
          <p:cNvSpPr>
            <a:spLocks noGrp="1"/>
          </p:cNvSpPr>
          <p:nvPr>
            <p:ph type="ftr" sz="quarter" idx="2"/>
          </p:nvPr>
        </p:nvSpPr>
        <p:spPr>
          <a:xfrm>
            <a:off x="0" y="8805841"/>
            <a:ext cx="3026833" cy="463550"/>
          </a:xfrm>
          <a:prstGeom prst="rect">
            <a:avLst/>
          </a:prstGeom>
        </p:spPr>
        <p:txBody>
          <a:bodyPr vert="horz" lIns="92881" tIns="46440" rIns="92881" bIns="46440" rtlCol="0" anchor="b"/>
          <a:lstStyle>
            <a:lvl1pPr algn="l">
              <a:defRPr sz="1200"/>
            </a:lvl1pPr>
          </a:lstStyle>
          <a:p>
            <a:endParaRPr lang="en-CA"/>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1" tIns="46440" rIns="92881" bIns="46440" rtlCol="0" anchor="b"/>
          <a:lstStyle>
            <a:lvl1pPr algn="r">
              <a:defRPr sz="1200"/>
            </a:lvl1pPr>
          </a:lstStyle>
          <a:p>
            <a:fld id="{E98CF2EA-36A1-4D37-BB4C-8275D565E0CD}" type="slidenum">
              <a:rPr lang="en-CA" smtClean="0"/>
              <a:t>‹#›</a:t>
            </a:fld>
            <a:endParaRPr lang="en-CA"/>
          </a:p>
        </p:txBody>
      </p:sp>
    </p:spTree>
    <p:extLst>
      <p:ext uri="{BB962C8B-B14F-4D97-AF65-F5344CB8AC3E}">
        <p14:creationId xmlns:p14="http://schemas.microsoft.com/office/powerpoint/2010/main" val="3473249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1" tIns="46440" rIns="92881" bIns="46440" rtlCol="0"/>
          <a:lstStyle>
            <a:lvl1pPr algn="l">
              <a:defRPr sz="1200"/>
            </a:lvl1pPr>
          </a:lstStyle>
          <a:p>
            <a:endParaRPr lang="en-CA"/>
          </a:p>
        </p:txBody>
      </p:sp>
      <p:sp>
        <p:nvSpPr>
          <p:cNvPr id="3" name="Date Placeholder 2"/>
          <p:cNvSpPr>
            <a:spLocks noGrp="1"/>
          </p:cNvSpPr>
          <p:nvPr>
            <p:ph type="dt" idx="1"/>
          </p:nvPr>
        </p:nvSpPr>
        <p:spPr>
          <a:xfrm>
            <a:off x="3956550" y="0"/>
            <a:ext cx="3026833" cy="463550"/>
          </a:xfrm>
          <a:prstGeom prst="rect">
            <a:avLst/>
          </a:prstGeom>
        </p:spPr>
        <p:txBody>
          <a:bodyPr vert="horz" lIns="92881" tIns="46440" rIns="92881" bIns="46440" rtlCol="0"/>
          <a:lstStyle>
            <a:lvl1pPr algn="r">
              <a:defRPr sz="1200"/>
            </a:lvl1pPr>
          </a:lstStyle>
          <a:p>
            <a:fld id="{03519ED9-EE8D-4BDB-9926-431B0A57924A}" type="datetimeFigureOut">
              <a:rPr lang="en-CA" smtClean="0"/>
              <a:t>01/06/2017</a:t>
            </a:fld>
            <a:endParaRPr lang="en-CA"/>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1" tIns="46440" rIns="92881" bIns="46440" rtlCol="0" anchor="ctr"/>
          <a:lstStyle/>
          <a:p>
            <a:endParaRPr lang="en-CA"/>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1" tIns="46440" rIns="92881" bIns="464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05841"/>
            <a:ext cx="3026833" cy="463550"/>
          </a:xfrm>
          <a:prstGeom prst="rect">
            <a:avLst/>
          </a:prstGeom>
        </p:spPr>
        <p:txBody>
          <a:bodyPr vert="horz" lIns="92881" tIns="46440" rIns="92881" bIns="46440"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1" tIns="46440" rIns="92881" bIns="46440" rtlCol="0" anchor="b"/>
          <a:lstStyle>
            <a:lvl1pPr algn="r">
              <a:defRPr sz="1200"/>
            </a:lvl1pPr>
          </a:lstStyle>
          <a:p>
            <a:fld id="{0EC5A829-7A35-4CB6-89E4-C46E8EC3FDFB}" type="slidenum">
              <a:rPr lang="en-CA" smtClean="0"/>
              <a:t>‹#›</a:t>
            </a:fld>
            <a:endParaRPr lang="en-CA"/>
          </a:p>
        </p:txBody>
      </p:sp>
    </p:spTree>
    <p:extLst>
      <p:ext uri="{BB962C8B-B14F-4D97-AF65-F5344CB8AC3E}">
        <p14:creationId xmlns:p14="http://schemas.microsoft.com/office/powerpoint/2010/main" val="354625477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Data was collected from 144 of the 180 students from grade 5 to grade 7</a:t>
            </a:r>
            <a:r>
              <a:rPr lang="en-US" dirty="0" smtClean="0"/>
              <a:t>; </a:t>
            </a:r>
            <a:r>
              <a:rPr lang="en-CA" dirty="0" smtClean="0"/>
              <a:t>students completed the survey through an online Google Form and could add comments at the end</a:t>
            </a:r>
            <a:endParaRPr lang="en-US" dirty="0"/>
          </a:p>
        </p:txBody>
      </p:sp>
    </p:spTree>
    <p:extLst>
      <p:ext uri="{BB962C8B-B14F-4D97-AF65-F5344CB8AC3E}">
        <p14:creationId xmlns:p14="http://schemas.microsoft.com/office/powerpoint/2010/main" val="347632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Data was collected from 144 of the 180 students from grade 5 to grade 7</a:t>
            </a:r>
            <a:r>
              <a:rPr lang="en-US" dirty="0" smtClean="0"/>
              <a:t>; </a:t>
            </a:r>
            <a:r>
              <a:rPr lang="en-CA" dirty="0" smtClean="0"/>
              <a:t>students completed the survey through an online Google Form and could add comments at the end</a:t>
            </a:r>
            <a:endParaRPr lang="en-US" dirty="0"/>
          </a:p>
        </p:txBody>
      </p:sp>
    </p:spTree>
    <p:extLst>
      <p:ext uri="{BB962C8B-B14F-4D97-AF65-F5344CB8AC3E}">
        <p14:creationId xmlns:p14="http://schemas.microsoft.com/office/powerpoint/2010/main" val="347632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35% return rate (12 students</a:t>
            </a:r>
            <a:endParaRPr lang="en-US" dirty="0"/>
          </a:p>
        </p:txBody>
      </p:sp>
    </p:spTree>
    <p:extLst>
      <p:ext uri="{BB962C8B-B14F-4D97-AF65-F5344CB8AC3E}">
        <p14:creationId xmlns:p14="http://schemas.microsoft.com/office/powerpoint/2010/main" val="403483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1637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TrInterconnected</a:t>
            </a:r>
            <a:r>
              <a:rPr lang="en-CA" dirty="0" smtClean="0"/>
              <a:t> nature of the </a:t>
            </a:r>
            <a:r>
              <a:rPr lang="en-CA" dirty="0" err="1" smtClean="0"/>
              <a:t>competenciesanscend</a:t>
            </a:r>
            <a:r>
              <a:rPr lang="en-CA" dirty="0" smtClean="0"/>
              <a:t> all curricular</a:t>
            </a:r>
            <a:r>
              <a:rPr lang="en-CA" baseline="0" dirty="0" smtClean="0"/>
              <a:t> areas</a:t>
            </a:r>
            <a:endParaRPr lang="en-US" dirty="0"/>
          </a:p>
        </p:txBody>
      </p:sp>
    </p:spTree>
    <p:extLst>
      <p:ext uri="{BB962C8B-B14F-4D97-AF65-F5344CB8AC3E}">
        <p14:creationId xmlns:p14="http://schemas.microsoft.com/office/powerpoint/2010/main" val="2724203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85512"/>
            <a:ext cx="10771708" cy="777781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497" y="487786"/>
            <a:ext cx="1800000" cy="752730"/>
          </a:xfrm>
          <a:prstGeom prst="rect">
            <a:avLst/>
          </a:prstGeom>
        </p:spPr>
      </p:pic>
      <p:sp>
        <p:nvSpPr>
          <p:cNvPr id="13" name="Text Placeholder 12"/>
          <p:cNvSpPr>
            <a:spLocks noGrp="1"/>
          </p:cNvSpPr>
          <p:nvPr>
            <p:ph type="body" sz="quarter" idx="10" hasCustomPrompt="1"/>
          </p:nvPr>
        </p:nvSpPr>
        <p:spPr>
          <a:xfrm>
            <a:off x="3325812" y="4785114"/>
            <a:ext cx="5818187" cy="499402"/>
          </a:xfrm>
        </p:spPr>
        <p:txBody>
          <a:bodyPr/>
          <a:lstStyle>
            <a:lvl1pPr>
              <a:defRPr sz="3600" b="1" spc="0">
                <a:solidFill>
                  <a:schemeClr val="bg1"/>
                </a:solidFill>
              </a:defRPr>
            </a:lvl1pPr>
            <a:lvl3pPr marL="511175" indent="0" algn="l">
              <a:buFontTx/>
              <a:buNone/>
              <a:defRPr sz="3200">
                <a:solidFill>
                  <a:schemeClr val="accent2"/>
                </a:solidFill>
                <a:latin typeface="Klavika Light" pitchFamily="34" charset="0"/>
              </a:defRPr>
            </a:lvl3pPr>
            <a:lvl4pPr marL="741362" indent="0">
              <a:buNone/>
              <a:defRPr/>
            </a:lvl4pPr>
          </a:lstStyle>
          <a:p>
            <a:pPr lvl="0"/>
            <a:r>
              <a:rPr lang="en-US" dirty="0" smtClean="0"/>
              <a:t>HEADLINE</a:t>
            </a:r>
          </a:p>
        </p:txBody>
      </p:sp>
      <p:sp>
        <p:nvSpPr>
          <p:cNvPr id="16" name="Text Placeholder 15"/>
          <p:cNvSpPr>
            <a:spLocks noGrp="1"/>
          </p:cNvSpPr>
          <p:nvPr>
            <p:ph type="body" sz="quarter" idx="11" hasCustomPrompt="1"/>
          </p:nvPr>
        </p:nvSpPr>
        <p:spPr>
          <a:xfrm>
            <a:off x="3325812" y="5328784"/>
            <a:ext cx="5818187" cy="652463"/>
          </a:xfrm>
        </p:spPr>
        <p:txBody>
          <a:bodyPr/>
          <a:lstStyle>
            <a:lvl1pPr algn="l">
              <a:defRPr sz="2400">
                <a:solidFill>
                  <a:schemeClr val="accent2"/>
                </a:solidFill>
              </a:defRPr>
            </a:lvl1pPr>
          </a:lstStyle>
          <a:p>
            <a:pPr algn="l"/>
            <a:r>
              <a:rPr lang="en-CA" sz="3200" dirty="0" smtClean="0">
                <a:solidFill>
                  <a:schemeClr val="accent2"/>
                </a:solidFill>
                <a:latin typeface="Klavika Light" pitchFamily="34" charset="0"/>
                <a:cs typeface="Helvetica Light"/>
              </a:rPr>
              <a:t>Date</a:t>
            </a:r>
          </a:p>
        </p:txBody>
      </p:sp>
    </p:spTree>
    <p:extLst>
      <p:ext uri="{BB962C8B-B14F-4D97-AF65-F5344CB8AC3E}">
        <p14:creationId xmlns:p14="http://schemas.microsoft.com/office/powerpoint/2010/main" val="10155326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ogo to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489600"/>
            <a:ext cx="1800000" cy="761247"/>
          </a:xfrm>
          <a:prstGeom prst="rect">
            <a:avLst/>
          </a:prstGeom>
        </p:spPr>
      </p:pic>
    </p:spTree>
    <p:extLst>
      <p:ext uri="{BB962C8B-B14F-4D97-AF65-F5344CB8AC3E}">
        <p14:creationId xmlns:p14="http://schemas.microsoft.com/office/powerpoint/2010/main" val="57501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ogo bottom-blu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497" y="5853600"/>
            <a:ext cx="1800000" cy="752730"/>
          </a:xfrm>
          <a:prstGeom prst="rect">
            <a:avLst/>
          </a:prstGeom>
        </p:spPr>
      </p:pic>
    </p:spTree>
    <p:extLst>
      <p:ext uri="{BB962C8B-B14F-4D97-AF65-F5344CB8AC3E}">
        <p14:creationId xmlns:p14="http://schemas.microsoft.com/office/powerpoint/2010/main" val="7508587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logo top-blu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497" y="489600"/>
            <a:ext cx="1800000" cy="752730"/>
          </a:xfrm>
          <a:prstGeom prst="rect">
            <a:avLst/>
          </a:prstGeom>
        </p:spPr>
      </p:pic>
    </p:spTree>
    <p:extLst>
      <p:ext uri="{BB962C8B-B14F-4D97-AF65-F5344CB8AC3E}">
        <p14:creationId xmlns:p14="http://schemas.microsoft.com/office/powerpoint/2010/main" val="9434690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640800" y="748145"/>
            <a:ext cx="7862400" cy="471920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800" y="5854708"/>
            <a:ext cx="1800000" cy="761247"/>
          </a:xfrm>
          <a:prstGeom prst="rect">
            <a:avLst/>
          </a:prstGeom>
        </p:spPr>
      </p:pic>
    </p:spTree>
    <p:extLst>
      <p:ext uri="{BB962C8B-B14F-4D97-AF65-F5344CB8AC3E}">
        <p14:creationId xmlns:p14="http://schemas.microsoft.com/office/powerpoint/2010/main" val="11760730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0800" y="-1"/>
            <a:ext cx="7862400" cy="972900"/>
          </a:xfrm>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640800" y="1335618"/>
            <a:ext cx="3790949" cy="414125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a:xfrm>
            <a:off x="4712251" y="1337736"/>
            <a:ext cx="3790949" cy="414125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800" y="5854708"/>
            <a:ext cx="1800000" cy="761247"/>
          </a:xfrm>
          <a:prstGeom prst="rect">
            <a:avLst/>
          </a:prstGeom>
        </p:spPr>
      </p:pic>
    </p:spTree>
    <p:extLst>
      <p:ext uri="{BB962C8B-B14F-4D97-AF65-F5344CB8AC3E}">
        <p14:creationId xmlns:p14="http://schemas.microsoft.com/office/powerpoint/2010/main" val="13034553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a:xfrm>
            <a:off x="640800" y="-1"/>
            <a:ext cx="7862400" cy="9729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370551" y="1346201"/>
            <a:ext cx="2406314" cy="4214627"/>
          </a:xfrm>
        </p:spPr>
        <p:txBody>
          <a:bodyPr>
            <a:normAutofit/>
          </a:bodyPr>
          <a:lstStyle>
            <a:lvl1pPr marL="0" indent="0">
              <a:lnSpc>
                <a:spcPct val="90000"/>
              </a:lnSpc>
              <a:spcBef>
                <a:spcPts val="1000"/>
              </a:spcBef>
              <a:buNone/>
              <a:defRPr sz="1400" b="1" i="0" baseline="0">
                <a:solidFill>
                  <a:schemeClr val="accent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54050" y="1346201"/>
            <a:ext cx="2406314" cy="4214627"/>
          </a:xfrm>
        </p:spPr>
        <p:txBody>
          <a:bodyPr>
            <a:normAutofit/>
          </a:bodyPr>
          <a:lstStyle>
            <a:lvl1pPr marL="0" indent="0">
              <a:lnSpc>
                <a:spcPct val="90000"/>
              </a:lnSpc>
              <a:spcBef>
                <a:spcPts val="1000"/>
              </a:spcBef>
              <a:buNone/>
              <a:defRPr sz="1400" b="1" i="0" baseline="0">
                <a:solidFill>
                  <a:schemeClr val="accent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Content Placeholder 2"/>
          <p:cNvSpPr>
            <a:spLocks noGrp="1"/>
          </p:cNvSpPr>
          <p:nvPr>
            <p:ph sz="half" idx="10"/>
          </p:nvPr>
        </p:nvSpPr>
        <p:spPr>
          <a:xfrm>
            <a:off x="6087053" y="1346201"/>
            <a:ext cx="2406314" cy="4214627"/>
          </a:xfrm>
        </p:spPr>
        <p:txBody>
          <a:bodyPr>
            <a:normAutofit/>
          </a:bodyPr>
          <a:lstStyle>
            <a:lvl1pPr marL="0" indent="0">
              <a:lnSpc>
                <a:spcPct val="90000"/>
              </a:lnSpc>
              <a:spcBef>
                <a:spcPts val="1000"/>
              </a:spcBef>
              <a:buNone/>
              <a:defRPr sz="1400" b="1" i="0" baseline="0">
                <a:solidFill>
                  <a:schemeClr val="accent1"/>
                </a:solidFill>
                <a:latin typeface="Arial" panose="020B0604020202020204" pitchFamily="34" charset="0"/>
                <a:cs typeface="Arial" panose="020B0604020202020204" pitchFamily="34" charset="0"/>
              </a:defRPr>
            </a:lvl1pPr>
            <a:lvl2pPr marL="0" indent="0">
              <a:lnSpc>
                <a:spcPct val="104000"/>
              </a:lnSpc>
              <a:spcBef>
                <a:spcPts val="1000"/>
              </a:spcBef>
              <a:buNone/>
              <a:defRPr sz="1400"/>
            </a:lvl2pPr>
            <a:lvl3pPr marL="169863" indent="-169863">
              <a:lnSpc>
                <a:spcPct val="104000"/>
              </a:lnSpc>
              <a:spcBef>
                <a:spcPts val="1000"/>
              </a:spcBef>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4050" y="5854708"/>
            <a:ext cx="1800000" cy="761247"/>
          </a:xfrm>
          <a:prstGeom prst="rect">
            <a:avLst/>
          </a:prstGeom>
        </p:spPr>
      </p:pic>
    </p:spTree>
    <p:extLst>
      <p:ext uri="{BB962C8B-B14F-4D97-AF65-F5344CB8AC3E}">
        <p14:creationId xmlns:p14="http://schemas.microsoft.com/office/powerpoint/2010/main" val="36803316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p:nvPr>
        </p:nvSpPr>
        <p:spPr>
          <a:xfrm>
            <a:off x="641359" y="-1"/>
            <a:ext cx="7861283" cy="1081753"/>
          </a:xfrm>
        </p:spPr>
        <p:txBody>
          <a:bodyPr/>
          <a:lstStyle/>
          <a:p>
            <a:r>
              <a:rPr lang="en-US" dirty="0" smtClean="0"/>
              <a:t>Click to edit Master title style</a:t>
            </a:r>
            <a:endParaRPr lang="en-US" dirty="0"/>
          </a:p>
        </p:txBody>
      </p:sp>
      <p:sp>
        <p:nvSpPr>
          <p:cNvPr id="3" name="Picture Placeholder 7"/>
          <p:cNvSpPr>
            <a:spLocks noGrp="1"/>
          </p:cNvSpPr>
          <p:nvPr>
            <p:ph type="pic" sz="quarter" idx="10"/>
          </p:nvPr>
        </p:nvSpPr>
        <p:spPr>
          <a:xfrm>
            <a:off x="641359" y="1408430"/>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4" name="Picture Placeholder 7"/>
          <p:cNvSpPr>
            <a:spLocks noGrp="1"/>
          </p:cNvSpPr>
          <p:nvPr>
            <p:ph type="pic" sz="quarter" idx="11"/>
          </p:nvPr>
        </p:nvSpPr>
        <p:spPr>
          <a:xfrm>
            <a:off x="2663302" y="1408430"/>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5" name="Picture Placeholder 7"/>
          <p:cNvSpPr>
            <a:spLocks noGrp="1"/>
          </p:cNvSpPr>
          <p:nvPr>
            <p:ph type="pic" sz="quarter" idx="12"/>
          </p:nvPr>
        </p:nvSpPr>
        <p:spPr>
          <a:xfrm>
            <a:off x="4685245" y="1408430"/>
            <a:ext cx="1781175" cy="1024128"/>
          </a:xfrm>
          <a:solidFill>
            <a:schemeClr val="bg1"/>
          </a:solidFill>
          <a:ln>
            <a:solidFill>
              <a:schemeClr val="tx2"/>
            </a:solidFill>
          </a:ln>
        </p:spPr>
        <p:txBody>
          <a:bodyPr anchor="ctr" anchorCtr="0"/>
          <a:lstStyle>
            <a:lvl1pPr marL="0" indent="0" algn="ctr">
              <a:buFontTx/>
              <a:buNone/>
              <a:defRPr/>
            </a:lvl1pPr>
          </a:lstStyle>
          <a:p>
            <a:endParaRPr lang="en-US"/>
          </a:p>
        </p:txBody>
      </p:sp>
      <p:sp>
        <p:nvSpPr>
          <p:cNvPr id="6" name="Picture Placeholder 7"/>
          <p:cNvSpPr>
            <a:spLocks noGrp="1"/>
          </p:cNvSpPr>
          <p:nvPr>
            <p:ph type="pic" sz="quarter" idx="13"/>
          </p:nvPr>
        </p:nvSpPr>
        <p:spPr>
          <a:xfrm>
            <a:off x="6707189" y="1408430"/>
            <a:ext cx="1781175" cy="1024128"/>
          </a:xfrm>
          <a:solidFill>
            <a:schemeClr val="bg1"/>
          </a:solidFill>
          <a:ln>
            <a:solidFill>
              <a:schemeClr val="tx2"/>
            </a:solidFill>
          </a:ln>
        </p:spPr>
        <p:txBody>
          <a:bodyPr anchor="ctr" anchorCtr="0"/>
          <a:lstStyle>
            <a:lvl1pPr marL="0" indent="0" algn="ctr">
              <a:buFontTx/>
              <a:buNone/>
              <a:defRPr/>
            </a:lvl1pPr>
          </a:lstStyle>
          <a:p>
            <a:endParaRPr lang="en-US" dirty="0"/>
          </a:p>
        </p:txBody>
      </p:sp>
      <p:sp>
        <p:nvSpPr>
          <p:cNvPr id="7" name="Text Placeholder 13"/>
          <p:cNvSpPr>
            <a:spLocks noGrp="1"/>
          </p:cNvSpPr>
          <p:nvPr>
            <p:ph type="body" sz="quarter" idx="14"/>
          </p:nvPr>
        </p:nvSpPr>
        <p:spPr>
          <a:xfrm>
            <a:off x="641359" y="2600325"/>
            <a:ext cx="1781175" cy="2943225"/>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13"/>
          <p:cNvSpPr>
            <a:spLocks noGrp="1"/>
          </p:cNvSpPr>
          <p:nvPr>
            <p:ph type="body" sz="quarter" idx="15"/>
          </p:nvPr>
        </p:nvSpPr>
        <p:spPr>
          <a:xfrm>
            <a:off x="2663302" y="2600325"/>
            <a:ext cx="1781175" cy="2943225"/>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13"/>
          <p:cNvSpPr>
            <a:spLocks noGrp="1"/>
          </p:cNvSpPr>
          <p:nvPr>
            <p:ph type="body" sz="quarter" idx="16"/>
          </p:nvPr>
        </p:nvSpPr>
        <p:spPr>
          <a:xfrm>
            <a:off x="4685245" y="2600325"/>
            <a:ext cx="1781175" cy="2943225"/>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13"/>
          <p:cNvSpPr>
            <a:spLocks noGrp="1"/>
          </p:cNvSpPr>
          <p:nvPr>
            <p:ph type="body" sz="quarter" idx="17"/>
          </p:nvPr>
        </p:nvSpPr>
        <p:spPr>
          <a:xfrm>
            <a:off x="6707189" y="2600325"/>
            <a:ext cx="1781175" cy="2943225"/>
          </a:xfrm>
        </p:spPr>
        <p:txBody>
          <a:bodyPr>
            <a:noAutofit/>
          </a:bodyPr>
          <a:lstStyle>
            <a:lvl1pPr marL="0" indent="0">
              <a:lnSpc>
                <a:spcPct val="89000"/>
              </a:lnSpc>
              <a:spcBef>
                <a:spcPts val="600"/>
              </a:spcBef>
              <a:buNone/>
              <a:defRPr sz="1600">
                <a:solidFill>
                  <a:schemeClr val="accent1"/>
                </a:solidFill>
                <a:latin typeface="Arial" panose="020B0604020202020204" pitchFamily="34" charset="0"/>
              </a:defRPr>
            </a:lvl1pPr>
            <a:lvl2pPr marL="0" indent="0">
              <a:lnSpc>
                <a:spcPct val="89000"/>
              </a:lnSpc>
              <a:spcBef>
                <a:spcPts val="600"/>
              </a:spcBef>
              <a:buFont typeface="Arial" panose="020B0604020202020204" pitchFamily="34" charset="0"/>
              <a:buNone/>
              <a:defRPr sz="1600" baseline="0"/>
            </a:lvl2pPr>
            <a:lvl3pPr marL="174625" indent="-174625">
              <a:lnSpc>
                <a:spcPct val="89000"/>
              </a:lnSpc>
              <a:spcBef>
                <a:spcPts val="600"/>
              </a:spcBef>
              <a:defRPr sz="1600" baseline="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359" y="5854708"/>
            <a:ext cx="1800000" cy="761247"/>
          </a:xfrm>
          <a:prstGeom prst="rect">
            <a:avLst/>
          </a:prstGeom>
        </p:spPr>
      </p:pic>
    </p:spTree>
    <p:extLst>
      <p:ext uri="{BB962C8B-B14F-4D97-AF65-F5344CB8AC3E}">
        <p14:creationId xmlns:p14="http://schemas.microsoft.com/office/powerpoint/2010/main" val="28601858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036801" y="1390778"/>
            <a:ext cx="1188720" cy="1188720"/>
          </a:xfrm>
          <a:prstGeom prst="ellipse">
            <a:avLst/>
          </a:prstGeom>
          <a:solidFill>
            <a:schemeClr val="accent2"/>
          </a:solidFill>
          <a:ln w="28575">
            <a:solidFill>
              <a:schemeClr val="accent1"/>
            </a:solidFill>
          </a:ln>
          <a:extLst/>
        </p:spPr>
        <p:txBody>
          <a:bodyPr wrap="none" anchor="ctr" anchorCtr="0">
            <a:normAutofit/>
          </a:bodyPr>
          <a:lstStyle>
            <a:lvl1pPr marL="0" indent="0" algn="ctr">
              <a:buFontTx/>
              <a:buNone/>
              <a:defRPr sz="1600">
                <a:solidFill>
                  <a:srgbClr val="FFFFFF"/>
                </a:solidFill>
              </a:defRPr>
            </a:lvl1pPr>
          </a:lstStyle>
          <a:p>
            <a:r>
              <a:rPr lang="en-US" dirty="0" smtClean="0"/>
              <a:t>Picture</a:t>
            </a:r>
            <a:endParaRPr lang="en-US" dirty="0"/>
          </a:p>
        </p:txBody>
      </p:sp>
      <p:sp>
        <p:nvSpPr>
          <p:cNvPr id="11" name="Text Placeholder 10"/>
          <p:cNvSpPr>
            <a:spLocks noGrp="1"/>
          </p:cNvSpPr>
          <p:nvPr>
            <p:ph type="body" sz="quarter" idx="15" hasCustomPrompt="1"/>
          </p:nvPr>
        </p:nvSpPr>
        <p:spPr>
          <a:xfrm>
            <a:off x="4621886" y="2703525"/>
            <a:ext cx="3810000" cy="329184"/>
          </a:xfrm>
        </p:spPr>
        <p:txBody>
          <a:bodyPr anchor="ctr" anchorCtr="0">
            <a:noAutofit/>
          </a:bodyPr>
          <a:lstStyle>
            <a:lvl1pPr marL="0" indent="0" algn="ctr">
              <a:lnSpc>
                <a:spcPct val="100000"/>
              </a:lnSpc>
              <a:buFontTx/>
              <a:buNone/>
              <a:defRPr sz="1700" cap="all" baseline="0">
                <a:solidFill>
                  <a:schemeClr val="tx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12" name="Text Placeholder 10"/>
          <p:cNvSpPr>
            <a:spLocks noGrp="1"/>
          </p:cNvSpPr>
          <p:nvPr>
            <p:ph type="body" sz="quarter" idx="16" hasCustomPrompt="1"/>
          </p:nvPr>
        </p:nvSpPr>
        <p:spPr>
          <a:xfrm>
            <a:off x="726161" y="3068269"/>
            <a:ext cx="3810000" cy="2313356"/>
          </a:xfrm>
        </p:spPr>
        <p:txBody>
          <a:bodyPr anchor="t" anchorCtr="0">
            <a:normAutofit/>
          </a:bodyPr>
          <a:lstStyle>
            <a:lvl1pPr marL="0" indent="0" algn="ctr">
              <a:lnSpc>
                <a:spcPct val="95000"/>
              </a:lnSpc>
              <a:spcBef>
                <a:spcPts val="600"/>
              </a:spcBef>
              <a:buFontTx/>
              <a:buNone/>
              <a:defRPr sz="1400" cap="none" baseline="0">
                <a:solidFill>
                  <a:schemeClr val="tx2"/>
                </a:solidFill>
                <a:latin typeface="Arial" panose="020B0604020202020204" pitchFamily="34" charset="0"/>
                <a:cs typeface="Arial" panose="020B0604020202020204" pitchFamily="34" charset="0"/>
              </a:defRPr>
            </a:lvl1pPr>
          </a:lstStyle>
          <a:p>
            <a:pPr lvl="0"/>
            <a:r>
              <a:rPr lang="en-US" dirty="0" smtClean="0"/>
              <a:t>Body copy goes here</a:t>
            </a:r>
          </a:p>
        </p:txBody>
      </p:sp>
      <p:sp>
        <p:nvSpPr>
          <p:cNvPr id="13" name="Picture Placeholder 8"/>
          <p:cNvSpPr>
            <a:spLocks noGrp="1"/>
          </p:cNvSpPr>
          <p:nvPr>
            <p:ph type="pic" sz="quarter" idx="17" hasCustomPrompt="1"/>
          </p:nvPr>
        </p:nvSpPr>
        <p:spPr>
          <a:xfrm>
            <a:off x="5932526" y="1390778"/>
            <a:ext cx="1188720" cy="1188720"/>
          </a:xfrm>
          <a:prstGeom prst="ellipse">
            <a:avLst/>
          </a:prstGeom>
          <a:solidFill>
            <a:schemeClr val="accent2"/>
          </a:solidFill>
          <a:ln w="28575">
            <a:solidFill>
              <a:schemeClr val="accent1"/>
            </a:solidFill>
          </a:ln>
          <a:extLst/>
        </p:spPr>
        <p:txBody>
          <a:bodyPr wrap="none" anchor="ctr" anchorCtr="0">
            <a:normAutofit/>
          </a:bodyPr>
          <a:lstStyle>
            <a:lvl1pPr marL="0" indent="0" algn="ctr">
              <a:buFontTx/>
              <a:buNone/>
              <a:defRPr sz="1600">
                <a:solidFill>
                  <a:srgbClr val="FFFFFF"/>
                </a:solidFill>
              </a:defRPr>
            </a:lvl1pPr>
          </a:lstStyle>
          <a:p>
            <a:r>
              <a:rPr lang="en-US" dirty="0" smtClean="0"/>
              <a:t>Picture</a:t>
            </a:r>
            <a:endParaRPr lang="en-US" dirty="0"/>
          </a:p>
        </p:txBody>
      </p:sp>
      <p:sp>
        <p:nvSpPr>
          <p:cNvPr id="22" name="Title Placeholder 1"/>
          <p:cNvSpPr>
            <a:spLocks noGrp="1"/>
          </p:cNvSpPr>
          <p:nvPr>
            <p:ph type="title"/>
          </p:nvPr>
        </p:nvSpPr>
        <p:spPr>
          <a:xfrm>
            <a:off x="640436" y="-1"/>
            <a:ext cx="7863128"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10" name="Text Placeholder 10"/>
          <p:cNvSpPr>
            <a:spLocks noGrp="1"/>
          </p:cNvSpPr>
          <p:nvPr>
            <p:ph type="body" sz="quarter" idx="18" hasCustomPrompt="1"/>
          </p:nvPr>
        </p:nvSpPr>
        <p:spPr>
          <a:xfrm>
            <a:off x="726161" y="2703525"/>
            <a:ext cx="3810000" cy="329184"/>
          </a:xfrm>
        </p:spPr>
        <p:txBody>
          <a:bodyPr anchor="ctr" anchorCtr="0">
            <a:noAutofit/>
          </a:bodyPr>
          <a:lstStyle>
            <a:lvl1pPr marL="0" indent="0" algn="ctr">
              <a:lnSpc>
                <a:spcPct val="100000"/>
              </a:lnSpc>
              <a:buFontTx/>
              <a:buNone/>
              <a:defRPr sz="1700" cap="all" baseline="0">
                <a:solidFill>
                  <a:schemeClr val="tx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16" name="Text Placeholder 10"/>
          <p:cNvSpPr>
            <a:spLocks noGrp="1"/>
          </p:cNvSpPr>
          <p:nvPr>
            <p:ph type="body" sz="quarter" idx="19" hasCustomPrompt="1"/>
          </p:nvPr>
        </p:nvSpPr>
        <p:spPr>
          <a:xfrm>
            <a:off x="4621886" y="3068269"/>
            <a:ext cx="3810000" cy="2313356"/>
          </a:xfrm>
        </p:spPr>
        <p:txBody>
          <a:bodyPr anchor="t" anchorCtr="0">
            <a:normAutofit/>
          </a:bodyPr>
          <a:lstStyle>
            <a:lvl1pPr marL="0" indent="0" algn="ctr">
              <a:lnSpc>
                <a:spcPct val="95000"/>
              </a:lnSpc>
              <a:spcBef>
                <a:spcPts val="600"/>
              </a:spcBef>
              <a:buFontTx/>
              <a:buNone/>
              <a:defRPr sz="1400" cap="none" baseline="0">
                <a:solidFill>
                  <a:schemeClr val="tx2"/>
                </a:solidFill>
                <a:latin typeface="Arial" panose="020B0604020202020204" pitchFamily="34" charset="0"/>
                <a:cs typeface="Arial" panose="020B0604020202020204" pitchFamily="34" charset="0"/>
              </a:defRPr>
            </a:lvl1pPr>
          </a:lstStyle>
          <a:p>
            <a:pPr lvl="0"/>
            <a:r>
              <a:rPr lang="en-US" dirty="0" smtClean="0"/>
              <a:t>Body copy goes here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0" y="5854708"/>
            <a:ext cx="1800000" cy="761247"/>
          </a:xfrm>
          <a:prstGeom prst="rect">
            <a:avLst/>
          </a:prstGeom>
        </p:spPr>
      </p:pic>
    </p:spTree>
    <p:extLst>
      <p:ext uri="{BB962C8B-B14F-4D97-AF65-F5344CB8AC3E}">
        <p14:creationId xmlns:p14="http://schemas.microsoft.com/office/powerpoint/2010/main" val="23511302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Light">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1304617" y="1575635"/>
            <a:ext cx="1188720" cy="1188720"/>
          </a:xfrm>
          <a:prstGeom prst="ellipse">
            <a:avLst/>
          </a:prstGeom>
          <a:solidFill>
            <a:schemeClr val="accent2"/>
          </a:solidFill>
          <a:ln w="28575">
            <a:solidFill>
              <a:schemeClr val="accent1"/>
            </a:solidFill>
          </a:ln>
          <a:extLst/>
        </p:spPr>
        <p:txBody>
          <a:bodyPr wrap="none" anchor="ctr" anchorCtr="0">
            <a:normAutofit/>
          </a:bodyPr>
          <a:lstStyle>
            <a:lvl1pPr marL="0" indent="0" algn="ctr">
              <a:buFontTx/>
              <a:buNone/>
              <a:defRPr sz="1600">
                <a:solidFill>
                  <a:srgbClr val="FFFFFF"/>
                </a:solidFill>
              </a:defRPr>
            </a:lvl1pPr>
          </a:lstStyle>
          <a:p>
            <a:r>
              <a:rPr lang="en-US" dirty="0" smtClean="0"/>
              <a:t>Picture</a:t>
            </a:r>
            <a:endParaRPr lang="en-US" dirty="0"/>
          </a:p>
        </p:txBody>
      </p:sp>
      <p:sp>
        <p:nvSpPr>
          <p:cNvPr id="11" name="Text Placeholder 10"/>
          <p:cNvSpPr>
            <a:spLocks noGrp="1"/>
          </p:cNvSpPr>
          <p:nvPr>
            <p:ph type="body" sz="quarter" idx="15" hasCustomPrompt="1"/>
          </p:nvPr>
        </p:nvSpPr>
        <p:spPr>
          <a:xfrm>
            <a:off x="711201"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12" name="Text Placeholder 10"/>
          <p:cNvSpPr>
            <a:spLocks noGrp="1"/>
          </p:cNvSpPr>
          <p:nvPr>
            <p:ph type="body" sz="quarter" idx="16" hasCustomPrompt="1"/>
          </p:nvPr>
        </p:nvSpPr>
        <p:spPr>
          <a:xfrm>
            <a:off x="711201"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Arial" panose="020B0604020202020204" pitchFamily="34" charset="0"/>
                <a:cs typeface="Arial" panose="020B0604020202020204" pitchFamily="34" charset="0"/>
              </a:defRPr>
            </a:lvl1pPr>
          </a:lstStyle>
          <a:p>
            <a:pPr lvl="0"/>
            <a:r>
              <a:rPr lang="en-US" dirty="0" smtClean="0"/>
              <a:t>Body copy goes here</a:t>
            </a:r>
          </a:p>
        </p:txBody>
      </p:sp>
      <p:sp>
        <p:nvSpPr>
          <p:cNvPr id="13" name="Picture Placeholder 8"/>
          <p:cNvSpPr>
            <a:spLocks noGrp="1"/>
          </p:cNvSpPr>
          <p:nvPr>
            <p:ph type="pic" sz="quarter" idx="17" hasCustomPrompt="1"/>
          </p:nvPr>
        </p:nvSpPr>
        <p:spPr>
          <a:xfrm>
            <a:off x="3987959" y="1575635"/>
            <a:ext cx="1188720" cy="1188720"/>
          </a:xfrm>
          <a:prstGeom prst="ellipse">
            <a:avLst/>
          </a:prstGeom>
          <a:solidFill>
            <a:schemeClr val="accent2"/>
          </a:solidFill>
          <a:ln w="28575">
            <a:solidFill>
              <a:schemeClr val="accent1"/>
            </a:solidFill>
          </a:ln>
          <a:extLst/>
        </p:spPr>
        <p:txBody>
          <a:bodyPr wrap="none" anchor="ctr" anchorCtr="0">
            <a:normAutofit/>
          </a:bodyPr>
          <a:lstStyle>
            <a:lvl1pPr marL="0" indent="0" algn="ctr">
              <a:buFontTx/>
              <a:buNone/>
              <a:defRPr sz="1600">
                <a:solidFill>
                  <a:srgbClr val="FFFFFF"/>
                </a:solidFill>
              </a:defRPr>
            </a:lvl1pPr>
          </a:lstStyle>
          <a:p>
            <a:r>
              <a:rPr lang="en-US" dirty="0" smtClean="0"/>
              <a:t>Picture</a:t>
            </a:r>
            <a:endParaRPr lang="en-US" dirty="0"/>
          </a:p>
        </p:txBody>
      </p:sp>
      <p:sp>
        <p:nvSpPr>
          <p:cNvPr id="14" name="Text Placeholder 10"/>
          <p:cNvSpPr>
            <a:spLocks noGrp="1"/>
          </p:cNvSpPr>
          <p:nvPr>
            <p:ph type="body" sz="quarter" idx="18" hasCustomPrompt="1"/>
          </p:nvPr>
        </p:nvSpPr>
        <p:spPr>
          <a:xfrm>
            <a:off x="3394543"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Arial" panose="020B0604020202020204" pitchFamily="34" charset="0"/>
                <a:cs typeface="Arial" panose="020B0604020202020204" pitchFamily="34" charset="0"/>
              </a:defRPr>
            </a:lvl1pPr>
          </a:lstStyle>
          <a:p>
            <a:pPr lvl="0"/>
            <a:r>
              <a:rPr lang="en-US" dirty="0" smtClean="0"/>
              <a:t>LOREM IPSUM</a:t>
            </a:r>
          </a:p>
        </p:txBody>
      </p:sp>
      <p:sp>
        <p:nvSpPr>
          <p:cNvPr id="15" name="Text Placeholder 10"/>
          <p:cNvSpPr>
            <a:spLocks noGrp="1"/>
          </p:cNvSpPr>
          <p:nvPr>
            <p:ph type="body" sz="quarter" idx="19" hasCustomPrompt="1"/>
          </p:nvPr>
        </p:nvSpPr>
        <p:spPr>
          <a:xfrm>
            <a:off x="3394543" y="3393413"/>
            <a:ext cx="2375553" cy="2191512"/>
          </a:xfrm>
        </p:spPr>
        <p:txBody>
          <a:bodyPr anchor="t" anchorCtr="0">
            <a:normAutofit/>
          </a:bodyPr>
          <a:lstStyle>
            <a:lvl1pPr marL="0" marR="0" indent="0" algn="ctr" defTabSz="914400" rtl="0" eaLnBrk="1" fontAlgn="auto" latinLnBrk="0" hangingPunct="1">
              <a:lnSpc>
                <a:spcPct val="95000"/>
              </a:lnSpc>
              <a:spcBef>
                <a:spcPts val="600"/>
              </a:spcBef>
              <a:spcAft>
                <a:spcPts val="0"/>
              </a:spcAft>
              <a:buClr>
                <a:schemeClr val="accent1"/>
              </a:buClr>
              <a:buSzTx/>
              <a:buFontTx/>
              <a:buNone/>
              <a:tabLst/>
              <a:defRPr sz="1400" cap="none" baseline="0">
                <a:solidFill>
                  <a:schemeClr val="tx2"/>
                </a:solidFill>
                <a:latin typeface="Arial" panose="020B0604020202020204" pitchFamily="34" charset="0"/>
                <a:cs typeface="Arial" panose="020B0604020202020204" pitchFamily="34" charset="0"/>
              </a:defRPr>
            </a:lvl1pPr>
          </a:lstStyle>
          <a:p>
            <a:pPr lvl="0"/>
            <a:r>
              <a:rPr lang="en-US" dirty="0" smtClean="0"/>
              <a:t>Body copy goes here</a:t>
            </a:r>
          </a:p>
        </p:txBody>
      </p:sp>
      <p:sp>
        <p:nvSpPr>
          <p:cNvPr id="16" name="Picture Placeholder 8"/>
          <p:cNvSpPr>
            <a:spLocks noGrp="1"/>
          </p:cNvSpPr>
          <p:nvPr>
            <p:ph type="pic" sz="quarter" idx="20" hasCustomPrompt="1"/>
          </p:nvPr>
        </p:nvSpPr>
        <p:spPr>
          <a:xfrm>
            <a:off x="6671302" y="1575635"/>
            <a:ext cx="1188720" cy="1188720"/>
          </a:xfrm>
          <a:prstGeom prst="ellipse">
            <a:avLst/>
          </a:prstGeom>
          <a:solidFill>
            <a:schemeClr val="accent2"/>
          </a:solidFill>
          <a:ln w="28575">
            <a:solidFill>
              <a:schemeClr val="accent1"/>
            </a:solidFill>
          </a:ln>
          <a:extLst/>
        </p:spPr>
        <p:txBody>
          <a:bodyPr wrap="none" anchor="ctr" anchorCtr="0">
            <a:normAutofit/>
          </a:bodyPr>
          <a:lstStyle>
            <a:lvl1pPr marL="0" indent="0" algn="ctr">
              <a:buFontTx/>
              <a:buNone/>
              <a:defRPr sz="1600">
                <a:solidFill>
                  <a:srgbClr val="FFFFFF"/>
                </a:solidFill>
              </a:defRPr>
            </a:lvl1pPr>
          </a:lstStyle>
          <a:p>
            <a:r>
              <a:rPr lang="en-US" dirty="0" smtClean="0"/>
              <a:t>Picture</a:t>
            </a:r>
            <a:endParaRPr lang="en-US" dirty="0"/>
          </a:p>
        </p:txBody>
      </p:sp>
      <p:sp>
        <p:nvSpPr>
          <p:cNvPr id="17" name="Text Placeholder 10"/>
          <p:cNvSpPr>
            <a:spLocks noGrp="1"/>
          </p:cNvSpPr>
          <p:nvPr>
            <p:ph type="body" sz="quarter" idx="21" hasCustomPrompt="1"/>
          </p:nvPr>
        </p:nvSpPr>
        <p:spPr>
          <a:xfrm>
            <a:off x="6077886" y="3028669"/>
            <a:ext cx="2375553" cy="329184"/>
          </a:xfrm>
        </p:spPr>
        <p:txBody>
          <a:bodyPr anchor="ctr" anchorCtr="0">
            <a:noAutofit/>
          </a:bodyPr>
          <a:lstStyle>
            <a:lvl1pPr marL="0" indent="0" algn="ctr">
              <a:lnSpc>
                <a:spcPct val="100000"/>
              </a:lnSpc>
              <a:buFontTx/>
              <a:buNone/>
              <a:defRPr sz="1700" cap="all" baseline="0">
                <a:solidFill>
                  <a:schemeClr val="tx2"/>
                </a:solidFill>
                <a:latin typeface="Arial" panose="020B0604020202020204" pitchFamily="34" charset="0"/>
                <a:cs typeface="Arial" panose="020B0604020202020204" pitchFamily="34" charset="0"/>
              </a:defRPr>
            </a:lvl1pPr>
          </a:lstStyle>
          <a:p>
            <a:pPr lvl="0"/>
            <a:r>
              <a:rPr lang="en-US" dirty="0" err="1" smtClean="0"/>
              <a:t>Lorem</a:t>
            </a:r>
            <a:r>
              <a:rPr lang="en-US" dirty="0" smtClean="0"/>
              <a:t> </a:t>
            </a:r>
            <a:r>
              <a:rPr lang="en-US" dirty="0" err="1" smtClean="0"/>
              <a:t>ipsum</a:t>
            </a:r>
            <a:endParaRPr lang="en-US" dirty="0" smtClean="0"/>
          </a:p>
        </p:txBody>
      </p:sp>
      <p:sp>
        <p:nvSpPr>
          <p:cNvPr id="18" name="Text Placeholder 10"/>
          <p:cNvSpPr>
            <a:spLocks noGrp="1"/>
          </p:cNvSpPr>
          <p:nvPr>
            <p:ph type="body" sz="quarter" idx="22" hasCustomPrompt="1"/>
          </p:nvPr>
        </p:nvSpPr>
        <p:spPr>
          <a:xfrm>
            <a:off x="6077886" y="3393413"/>
            <a:ext cx="2375553" cy="2191512"/>
          </a:xfrm>
        </p:spPr>
        <p:txBody>
          <a:bodyPr anchor="t" anchorCtr="0">
            <a:normAutofit/>
          </a:bodyPr>
          <a:lstStyle>
            <a:lvl1pPr marL="0" indent="0" algn="ctr">
              <a:lnSpc>
                <a:spcPct val="95000"/>
              </a:lnSpc>
              <a:spcBef>
                <a:spcPts val="600"/>
              </a:spcBef>
              <a:buFontTx/>
              <a:buNone/>
              <a:defRPr sz="1400" cap="none" baseline="0">
                <a:solidFill>
                  <a:schemeClr val="tx2"/>
                </a:solidFill>
                <a:latin typeface="Arial" panose="020B0604020202020204" pitchFamily="34" charset="0"/>
                <a:cs typeface="Arial" panose="020B0604020202020204" pitchFamily="34" charset="0"/>
              </a:defRPr>
            </a:lvl1pPr>
          </a:lstStyle>
          <a:p>
            <a:pPr lvl="0"/>
            <a:r>
              <a:rPr lang="en-US" dirty="0" smtClean="0"/>
              <a:t>Body copy goes here</a:t>
            </a:r>
          </a:p>
        </p:txBody>
      </p:sp>
      <p:sp>
        <p:nvSpPr>
          <p:cNvPr id="22" name="Title Placeholder 1"/>
          <p:cNvSpPr>
            <a:spLocks noGrp="1"/>
          </p:cNvSpPr>
          <p:nvPr>
            <p:ph type="title"/>
          </p:nvPr>
        </p:nvSpPr>
        <p:spPr>
          <a:xfrm>
            <a:off x="640800" y="-1"/>
            <a:ext cx="7862400" cy="972900"/>
          </a:xfrm>
          <a:prstGeom prst="rect">
            <a:avLst/>
          </a:prstGeom>
        </p:spPr>
        <p:txBody>
          <a:bodyPr vert="horz" lIns="0" tIns="0" rIns="0" bIns="0" rtlCol="0" anchor="b" anchorCtr="0">
            <a:normAutofit/>
          </a:bodyPr>
          <a:lstStyle/>
          <a:p>
            <a:r>
              <a:rPr lang="en-US" dirty="0" smtClean="0"/>
              <a:t>Click to edit Master title style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0" y="5854708"/>
            <a:ext cx="1800000" cy="761247"/>
          </a:xfrm>
          <a:prstGeom prst="rect">
            <a:avLst/>
          </a:prstGeom>
        </p:spPr>
      </p:pic>
    </p:spTree>
    <p:extLst>
      <p:ext uri="{BB962C8B-B14F-4D97-AF65-F5344CB8AC3E}">
        <p14:creationId xmlns:p14="http://schemas.microsoft.com/office/powerpoint/2010/main" val="20823701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ve layout">
    <p:spTree>
      <p:nvGrpSpPr>
        <p:cNvPr id="1" name=""/>
        <p:cNvGrpSpPr/>
        <p:nvPr/>
      </p:nvGrpSpPr>
      <p:grpSpPr>
        <a:xfrm>
          <a:off x="0" y="0"/>
          <a:ext cx="0" cy="0"/>
          <a:chOff x="0" y="0"/>
          <a:chExt cx="0" cy="0"/>
        </a:xfrm>
      </p:grpSpPr>
      <p:sp>
        <p:nvSpPr>
          <p:cNvPr id="3" name="Rectangle 2"/>
          <p:cNvSpPr/>
          <p:nvPr userDrawn="1"/>
        </p:nvSpPr>
        <p:spPr>
          <a:xfrm>
            <a:off x="-5539" y="0"/>
            <a:ext cx="9149539" cy="340946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userDrawn="1"/>
        </p:nvSpPr>
        <p:spPr>
          <a:xfrm>
            <a:off x="849628" y="1924561"/>
            <a:ext cx="2884172" cy="2880360"/>
          </a:xfrm>
          <a:prstGeom prst="ellipse">
            <a:avLst/>
          </a:prstGeom>
          <a:solidFill>
            <a:schemeClr val="accent2"/>
          </a:solidFill>
          <a:ln w="76200">
            <a:noFill/>
          </a:ln>
        </p:spPr>
        <p:txBody>
          <a:bodyPr wrap="none" tIns="0" bIns="45720" rtlCol="0" anchor="ctr" anchorCtr="0">
            <a:noAutofit/>
          </a:bodyPr>
          <a:lstStyle/>
          <a:p>
            <a:pPr algn="ctr">
              <a:lnSpc>
                <a:spcPct val="70000"/>
              </a:lnSpc>
            </a:pPr>
            <a:endParaRPr lang="en-US" sz="1300" dirty="0" smtClean="0">
              <a:solidFill>
                <a:schemeClr val="bg1"/>
              </a:solidFill>
              <a:latin typeface="Arial" panose="020B0604020202020204" pitchFamily="34" charset="0"/>
              <a:cs typeface="Arial" panose="020B0604020202020204" pitchFamily="34" charset="0"/>
            </a:endParaRPr>
          </a:p>
        </p:txBody>
      </p:sp>
      <p:sp>
        <p:nvSpPr>
          <p:cNvPr id="6" name="Text Placeholder 5"/>
          <p:cNvSpPr>
            <a:spLocks noGrp="1"/>
          </p:cNvSpPr>
          <p:nvPr>
            <p:ph type="body" sz="quarter" idx="10" hasCustomPrompt="1"/>
          </p:nvPr>
        </p:nvSpPr>
        <p:spPr>
          <a:xfrm>
            <a:off x="3962400" y="3594100"/>
            <a:ext cx="4679950" cy="2120900"/>
          </a:xfrm>
        </p:spPr>
        <p:txBody>
          <a:bodyPr/>
          <a:lstStyle>
            <a:lvl1pPr marL="0" indent="0">
              <a:buNone/>
              <a:defRPr/>
            </a:lvl1pPr>
          </a:lstStyle>
          <a:p>
            <a:pPr lvl="0"/>
            <a:r>
              <a:rPr lang="en-US" dirty="0" smtClean="0"/>
              <a:t>Text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0" y="5854708"/>
            <a:ext cx="1800000" cy="761247"/>
          </a:xfrm>
          <a:prstGeom prst="rect">
            <a:avLst/>
          </a:prstGeom>
        </p:spPr>
      </p:pic>
      <p:sp>
        <p:nvSpPr>
          <p:cNvPr id="7" name="Text Placeholder 6"/>
          <p:cNvSpPr>
            <a:spLocks noGrp="1"/>
          </p:cNvSpPr>
          <p:nvPr>
            <p:ph type="body" sz="quarter" idx="11" hasCustomPrompt="1"/>
          </p:nvPr>
        </p:nvSpPr>
        <p:spPr>
          <a:xfrm>
            <a:off x="849628" y="3074988"/>
            <a:ext cx="2884172" cy="914400"/>
          </a:xfrm>
        </p:spPr>
        <p:txBody>
          <a:bodyPr>
            <a:normAutofit/>
          </a:bodyPr>
          <a:lstStyle>
            <a:lvl1pPr algn="ctr">
              <a:defRPr sz="4000">
                <a:solidFill>
                  <a:schemeClr val="bg1"/>
                </a:solidFill>
              </a:defRPr>
            </a:lvl1pPr>
          </a:lstStyle>
          <a:p>
            <a:pPr lvl="0"/>
            <a:r>
              <a:rPr lang="en-US" dirty="0" smtClean="0"/>
              <a:t>TEXT HERE</a:t>
            </a:r>
            <a:endParaRPr lang="en-CA" dirty="0"/>
          </a:p>
        </p:txBody>
      </p:sp>
    </p:spTree>
    <p:extLst>
      <p:ext uri="{BB962C8B-B14F-4D97-AF65-F5344CB8AC3E}">
        <p14:creationId xmlns:p14="http://schemas.microsoft.com/office/powerpoint/2010/main" val="40017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am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Placeholder 6"/>
          <p:cNvSpPr>
            <a:spLocks noGrp="1"/>
          </p:cNvSpPr>
          <p:nvPr>
            <p:ph type="body" sz="quarter" idx="10" hasCustomPrompt="1"/>
          </p:nvPr>
        </p:nvSpPr>
        <p:spPr>
          <a:xfrm>
            <a:off x="2446338" y="2350575"/>
            <a:ext cx="4251325" cy="2173288"/>
          </a:xfrm>
        </p:spPr>
        <p:txBody>
          <a:bodyPr>
            <a:normAutofit/>
          </a:bodyPr>
          <a:lstStyle>
            <a:lvl1pPr algn="ctr">
              <a:defRPr sz="6000" b="0">
                <a:solidFill>
                  <a:schemeClr val="bg1"/>
                </a:solidFill>
                <a:latin typeface="Klavika Regular"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algn="ctr"/>
            <a:r>
              <a:rPr lang="en-CA" sz="6000" b="1" dirty="0" smtClean="0">
                <a:solidFill>
                  <a:schemeClr val="bg1"/>
                </a:solidFill>
                <a:latin typeface="Klavika Regular" pitchFamily="34" charset="0"/>
              </a:rPr>
              <a:t>TEXT</a:t>
            </a:r>
            <a:r>
              <a:rPr lang="en-CA" sz="6000" b="1" baseline="0" dirty="0" smtClean="0">
                <a:solidFill>
                  <a:schemeClr val="bg1"/>
                </a:solidFill>
                <a:latin typeface="Klavika Regular" pitchFamily="34" charset="0"/>
              </a:rPr>
              <a:t> 1</a:t>
            </a:r>
          </a:p>
          <a:p>
            <a:pPr algn="ctr"/>
            <a:r>
              <a:rPr lang="en-CA" sz="6000" b="1" baseline="0" dirty="0" smtClean="0">
                <a:solidFill>
                  <a:schemeClr val="bg1"/>
                </a:solidFill>
                <a:latin typeface="Klavika Regular" pitchFamily="34" charset="0"/>
              </a:rPr>
              <a:t>TEXT 2 </a:t>
            </a:r>
            <a:endParaRPr lang="en-US" sz="6000" b="1" dirty="0">
              <a:solidFill>
                <a:schemeClr val="bg1"/>
              </a:solidFill>
              <a:latin typeface="Klavika Regular" pitchFamily="34" charset="0"/>
            </a:endParaRPr>
          </a:p>
        </p:txBody>
      </p:sp>
    </p:spTree>
    <p:extLst>
      <p:ext uri="{BB962C8B-B14F-4D97-AF65-F5344CB8AC3E}">
        <p14:creationId xmlns:p14="http://schemas.microsoft.com/office/powerpoint/2010/main" val="21364460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circle">
    <p:spTree>
      <p:nvGrpSpPr>
        <p:cNvPr id="1" name=""/>
        <p:cNvGrpSpPr/>
        <p:nvPr/>
      </p:nvGrpSpPr>
      <p:grpSpPr>
        <a:xfrm>
          <a:off x="0" y="0"/>
          <a:ext cx="0" cy="0"/>
          <a:chOff x="0" y="0"/>
          <a:chExt cx="0" cy="0"/>
        </a:xfrm>
      </p:grpSpPr>
      <p:sp>
        <p:nvSpPr>
          <p:cNvPr id="3" name="TextBox 2"/>
          <p:cNvSpPr txBox="1"/>
          <p:nvPr userDrawn="1"/>
        </p:nvSpPr>
        <p:spPr>
          <a:xfrm>
            <a:off x="4514812" y="-151316"/>
            <a:ext cx="4219575" cy="4219575"/>
          </a:xfrm>
          <a:prstGeom prst="ellipse">
            <a:avLst/>
          </a:prstGeom>
          <a:solidFill>
            <a:schemeClr val="accent2"/>
          </a:solidFill>
          <a:ln w="76200">
            <a:noFill/>
          </a:ln>
        </p:spPr>
        <p:txBody>
          <a:bodyPr wrap="none" tIns="45720" bIns="0" rtlCol="0" anchor="ctr" anchorCtr="0">
            <a:noAutofit/>
          </a:bodyPr>
          <a:lstStyle/>
          <a:p>
            <a:pPr algn="ctr">
              <a:lnSpc>
                <a:spcPct val="60000"/>
              </a:lnSpc>
            </a:pPr>
            <a:endParaRPr lang="en-US" sz="2100" dirty="0" smtClean="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0" y="5854708"/>
            <a:ext cx="1800000" cy="761247"/>
          </a:xfrm>
          <a:prstGeom prst="rect">
            <a:avLst/>
          </a:prstGeom>
        </p:spPr>
      </p:pic>
      <p:sp>
        <p:nvSpPr>
          <p:cNvPr id="9" name="Text Placeholder 8"/>
          <p:cNvSpPr>
            <a:spLocks noGrp="1"/>
          </p:cNvSpPr>
          <p:nvPr>
            <p:ph type="body" sz="quarter" idx="10" hasCustomPrompt="1"/>
          </p:nvPr>
        </p:nvSpPr>
        <p:spPr>
          <a:xfrm>
            <a:off x="4515185" y="949813"/>
            <a:ext cx="4218828" cy="962128"/>
          </a:xfrm>
        </p:spPr>
        <p:txBody>
          <a:bodyPr>
            <a:normAutofit/>
          </a:bodyPr>
          <a:lstStyle>
            <a:lvl1pPr algn="ctr">
              <a:defRPr sz="6000" baseline="0">
                <a:solidFill>
                  <a:schemeClr val="bg1"/>
                </a:solidFill>
              </a:defRPr>
            </a:lvl1pPr>
            <a:lvl3pPr marL="511175" indent="0">
              <a:buNone/>
              <a:defRPr/>
            </a:lvl3pPr>
            <a:lvl4pPr marL="741362" indent="0">
              <a:buNone/>
              <a:defRPr/>
            </a:lvl4pPr>
            <a:lvl5pPr marL="1031875" indent="0">
              <a:buNone/>
              <a:defRPr/>
            </a:lvl5pPr>
          </a:lstStyle>
          <a:p>
            <a:pPr lvl="0"/>
            <a:r>
              <a:rPr lang="en-US" dirty="0" smtClean="0"/>
              <a:t>TEXT HERE</a:t>
            </a:r>
          </a:p>
        </p:txBody>
      </p:sp>
    </p:spTree>
    <p:extLst>
      <p:ext uri="{BB962C8B-B14F-4D97-AF65-F5344CB8AC3E}">
        <p14:creationId xmlns:p14="http://schemas.microsoft.com/office/powerpoint/2010/main" val="5419367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 light">
    <p:spTree>
      <p:nvGrpSpPr>
        <p:cNvPr id="1" name=""/>
        <p:cNvGrpSpPr/>
        <p:nvPr/>
      </p:nvGrpSpPr>
      <p:grpSpPr>
        <a:xfrm>
          <a:off x="0" y="0"/>
          <a:ext cx="0" cy="0"/>
          <a:chOff x="0" y="0"/>
          <a:chExt cx="0" cy="0"/>
        </a:xfrm>
      </p:grpSpPr>
      <p:sp>
        <p:nvSpPr>
          <p:cNvPr id="4" name="Title 6"/>
          <p:cNvSpPr txBox="1">
            <a:spLocks/>
          </p:cNvSpPr>
          <p:nvPr userDrawn="1"/>
        </p:nvSpPr>
        <p:spPr>
          <a:xfrm>
            <a:off x="857924" y="-1"/>
            <a:ext cx="7428153" cy="972900"/>
          </a:xfrm>
          <a:prstGeom prst="rect">
            <a:avLst/>
          </a:prstGeom>
        </p:spPr>
        <p:txBody>
          <a:bodyPr vert="horz" lIns="0" tIns="0" rIns="0" bIns="0" rtlCol="0" anchor="b" anchorCtr="0">
            <a:normAutofit/>
          </a:bodyPr>
          <a:lstStyle>
            <a:lvl1pPr algn="l" defTabSz="457200" rtl="0" eaLnBrk="1" latinLnBrk="0" hangingPunct="1">
              <a:lnSpc>
                <a:spcPct val="90000"/>
              </a:lnSpc>
              <a:spcBef>
                <a:spcPts val="0"/>
              </a:spcBef>
              <a:buNone/>
              <a:defRPr sz="2700" b="0" i="0" kern="1200" spc="-10" baseline="0">
                <a:solidFill>
                  <a:schemeClr val="bg2"/>
                </a:solidFill>
                <a:latin typeface="Arial" panose="020B0604020202020204" pitchFamily="34" charset="0"/>
                <a:ea typeface="+mj-ea"/>
                <a:cs typeface="Arial" panose="020B0604020202020204" pitchFamily="34" charset="0"/>
              </a:defRPr>
            </a:lvl1pPr>
          </a:lstStyle>
          <a:p>
            <a:r>
              <a:rPr lang="en-US" dirty="0" smtClean="0"/>
              <a:t>You Can Easily Add or Subtract Table Cells</a:t>
            </a:r>
            <a:endParaRPr lang="en-US" dirty="0"/>
          </a:p>
        </p:txBody>
      </p:sp>
      <p:graphicFrame>
        <p:nvGraphicFramePr>
          <p:cNvPr id="5" name="Content Placeholder 4"/>
          <p:cNvGraphicFramePr>
            <a:graphicFrameLocks/>
          </p:cNvGraphicFramePr>
          <p:nvPr userDrawn="1">
            <p:extLst>
              <p:ext uri="{D42A27DB-BD31-4B8C-83A1-F6EECF244321}">
                <p14:modId xmlns:p14="http://schemas.microsoft.com/office/powerpoint/2010/main" val="1629494367"/>
              </p:ext>
            </p:extLst>
          </p:nvPr>
        </p:nvGraphicFramePr>
        <p:xfrm>
          <a:off x="792576" y="1354667"/>
          <a:ext cx="7558849" cy="3882576"/>
        </p:xfrm>
        <a:graphic>
          <a:graphicData uri="http://schemas.openxmlformats.org/drawingml/2006/table">
            <a:tbl>
              <a:tblPr firstRow="1" bandRow="1">
                <a:tableStyleId>{5C22544A-7EE6-4342-B048-85BDC9FD1C3A}</a:tableStyleId>
              </a:tblPr>
              <a:tblGrid>
                <a:gridCol w="1681373"/>
                <a:gridCol w="1469369"/>
                <a:gridCol w="1469369"/>
                <a:gridCol w="1469369"/>
                <a:gridCol w="1469369"/>
              </a:tblGrid>
              <a:tr h="647096">
                <a:tc>
                  <a:txBody>
                    <a:bodyPr/>
                    <a:lstStyle/>
                    <a:p>
                      <a:endParaRPr lang="en-US" sz="2000" b="0" cap="none" spc="-20" dirty="0">
                        <a:solidFill>
                          <a:schemeClr val="tx1"/>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b="0" cap="none" spc="-20" baseline="0" dirty="0" smtClean="0">
                          <a:solidFill>
                            <a:schemeClr val="tx1"/>
                          </a:solidFill>
                          <a:latin typeface="Arial" panose="020B0604020202020204" pitchFamily="34" charset="0"/>
                          <a:ea typeface="Open Sans Semibold" pitchFamily="34" charset="0"/>
                          <a:cs typeface="Arial" panose="020B0604020202020204" pitchFamily="34" charset="0"/>
                        </a:rPr>
                        <a:t>Column 1</a:t>
                      </a:r>
                      <a:endParaRPr lang="en-US" sz="2000" b="0" cap="none" spc="-20" baseline="0" dirty="0">
                        <a:solidFill>
                          <a:schemeClr val="tx1"/>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b="0" cap="none" spc="-20" baseline="0" dirty="0" smtClean="0">
                          <a:solidFill>
                            <a:schemeClr val="tx1"/>
                          </a:solidFill>
                          <a:latin typeface="Arial" panose="020B0604020202020204" pitchFamily="34" charset="0"/>
                          <a:ea typeface="Open Sans Semibold" pitchFamily="34" charset="0"/>
                          <a:cs typeface="Arial" panose="020B0604020202020204" pitchFamily="34" charset="0"/>
                        </a:rPr>
                        <a:t>Column 2</a:t>
                      </a:r>
                      <a:endParaRPr lang="en-US" sz="2000" b="0" cap="none" spc="-20" baseline="0" dirty="0">
                        <a:solidFill>
                          <a:schemeClr val="tx1"/>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b="0" cap="none" spc="-20" baseline="0" dirty="0" smtClean="0">
                          <a:solidFill>
                            <a:schemeClr val="tx1"/>
                          </a:solidFill>
                          <a:latin typeface="Arial" panose="020B0604020202020204" pitchFamily="34" charset="0"/>
                          <a:ea typeface="Open Sans Semibold" pitchFamily="34" charset="0"/>
                          <a:cs typeface="Arial" panose="020B0604020202020204" pitchFamily="34" charset="0"/>
                        </a:rPr>
                        <a:t>Column 3</a:t>
                      </a:r>
                      <a:endParaRPr lang="en-US" sz="2000" b="0" cap="none" spc="-20" baseline="0" dirty="0">
                        <a:solidFill>
                          <a:schemeClr val="tx1"/>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b="0" cap="none" spc="-20" baseline="0" dirty="0" smtClean="0">
                          <a:solidFill>
                            <a:schemeClr val="tx1"/>
                          </a:solidFill>
                          <a:latin typeface="Arial" panose="020B0604020202020204" pitchFamily="34" charset="0"/>
                          <a:ea typeface="Open Sans Semibold" pitchFamily="34" charset="0"/>
                          <a:cs typeface="Arial" panose="020B0604020202020204" pitchFamily="34" charset="0"/>
                        </a:rPr>
                        <a:t>Column 4</a:t>
                      </a:r>
                      <a:endParaRPr lang="en-US" sz="2000" b="0" cap="none" spc="-20" baseline="0" dirty="0">
                        <a:solidFill>
                          <a:schemeClr val="tx1"/>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accent2"/>
                    </a:solidFill>
                  </a:tcPr>
                </a:tc>
              </a:tr>
              <a:tr h="647096">
                <a:tc>
                  <a:txBody>
                    <a:bodyPr/>
                    <a:lstStyle/>
                    <a:p>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Row One</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285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48</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285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66</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285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75</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285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45</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285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r>
              <a:tr h="647096">
                <a:tc>
                  <a:txBody>
                    <a:bodyPr/>
                    <a:lstStyle/>
                    <a:p>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Row Two</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35</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75</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89</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58</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r>
              <a:tr h="647096">
                <a:tc>
                  <a:txBody>
                    <a:bodyPr/>
                    <a:lstStyle/>
                    <a:p>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Row</a:t>
                      </a:r>
                      <a:r>
                        <a:rPr lang="en-US" sz="2000" spc="-20" baseline="0" dirty="0" smtClean="0">
                          <a:solidFill>
                            <a:schemeClr val="bg2"/>
                          </a:solidFill>
                          <a:latin typeface="Arial" panose="020B0604020202020204" pitchFamily="34" charset="0"/>
                          <a:ea typeface="Open Sans Semibold" pitchFamily="34" charset="0"/>
                          <a:cs typeface="Arial" panose="020B0604020202020204" pitchFamily="34" charset="0"/>
                        </a:rPr>
                        <a:t> Three</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66</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34</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55</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35</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r>
              <a:tr h="647096">
                <a:tc>
                  <a:txBody>
                    <a:bodyPr/>
                    <a:lstStyle/>
                    <a:p>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Row Four</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55</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70</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84</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52</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3175" cap="flat" cmpd="sng" algn="ctr">
                      <a:solidFill>
                        <a:srgbClr val="898B90"/>
                      </a:solidFill>
                      <a:prstDash val="solid"/>
                      <a:round/>
                      <a:headEnd type="none" w="med" len="med"/>
                      <a:tailEnd type="none" w="med" len="med"/>
                    </a:lnB>
                    <a:solidFill>
                      <a:schemeClr val="bg1"/>
                    </a:solidFill>
                  </a:tcPr>
                </a:tc>
              </a:tr>
              <a:tr h="647096">
                <a:tc>
                  <a:txBody>
                    <a:bodyPr/>
                    <a:lstStyle/>
                    <a:p>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Row</a:t>
                      </a:r>
                      <a:r>
                        <a:rPr lang="en-US" sz="2000" spc="-20" baseline="0" dirty="0" smtClean="0">
                          <a:solidFill>
                            <a:schemeClr val="bg2"/>
                          </a:solidFill>
                          <a:latin typeface="Arial" panose="020B0604020202020204" pitchFamily="34" charset="0"/>
                          <a:ea typeface="Open Sans Semibold" pitchFamily="34" charset="0"/>
                          <a:cs typeface="Arial" panose="020B0604020202020204" pitchFamily="34" charset="0"/>
                        </a:rPr>
                        <a:t> Five</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accent2"/>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75</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ea typeface="Open Sans Semibold" pitchFamily="34" charset="0"/>
                          <a:cs typeface="Arial" panose="020B0604020202020204" pitchFamily="34" charset="0"/>
                        </a:rPr>
                        <a:t>89</a:t>
                      </a:r>
                      <a:endParaRPr lang="en-US" sz="2000" spc="-20" dirty="0">
                        <a:solidFill>
                          <a:schemeClr val="bg2"/>
                        </a:solidFill>
                        <a:latin typeface="Arial" panose="020B0604020202020204" pitchFamily="34" charset="0"/>
                        <a:ea typeface="Open Sans Semibold"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bg1"/>
                    </a:solidFill>
                  </a:tcPr>
                </a:tc>
                <a:tc>
                  <a:txBody>
                    <a:bodyPr/>
                    <a:lstStyle/>
                    <a:p>
                      <a:pPr algn="ctr"/>
                      <a:r>
                        <a:rPr lang="en-US" sz="2000" spc="-20" dirty="0" smtClean="0">
                          <a:solidFill>
                            <a:schemeClr val="bg2"/>
                          </a:solidFill>
                          <a:latin typeface="Arial" panose="020B0604020202020204" pitchFamily="34" charset="0"/>
                          <a:cs typeface="Arial" panose="020B0604020202020204" pitchFamily="34" charset="0"/>
                        </a:rPr>
                        <a:t>58</a:t>
                      </a:r>
                      <a:endParaRPr lang="en-US" sz="2000" spc="-20" dirty="0">
                        <a:solidFill>
                          <a:schemeClr val="bg2"/>
                        </a:solidFill>
                        <a:latin typeface="Arial" panose="020B0604020202020204" pitchFamily="34" charset="0"/>
                        <a:cs typeface="Arial" panose="020B0604020202020204" pitchFamily="34" charset="0"/>
                      </a:endParaRP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spc="-20" dirty="0" smtClean="0">
                          <a:solidFill>
                            <a:schemeClr val="bg2"/>
                          </a:solidFill>
                          <a:latin typeface="Arial" panose="020B0604020202020204" pitchFamily="34" charset="0"/>
                          <a:cs typeface="Arial" panose="020B0604020202020204" pitchFamily="34" charset="0"/>
                        </a:rPr>
                        <a:t>34</a:t>
                      </a:r>
                    </a:p>
                  </a:txBody>
                  <a:tcPr marL="123590" marR="123590" marT="109728" marB="109728" anchor="ctr">
                    <a:lnL w="3175" cap="flat" cmpd="sng" algn="ctr">
                      <a:solidFill>
                        <a:srgbClr val="898B90"/>
                      </a:solidFill>
                      <a:prstDash val="solid"/>
                      <a:round/>
                      <a:headEnd type="none" w="med" len="med"/>
                      <a:tailEnd type="none" w="med" len="med"/>
                    </a:lnL>
                    <a:lnR w="3175" cap="flat" cmpd="sng" algn="ctr">
                      <a:solidFill>
                        <a:srgbClr val="898B90"/>
                      </a:solidFill>
                      <a:prstDash val="solid"/>
                      <a:round/>
                      <a:headEnd type="none" w="med" len="med"/>
                      <a:tailEnd type="none" w="med" len="med"/>
                    </a:lnR>
                    <a:lnT w="3175" cap="flat" cmpd="sng" algn="ctr">
                      <a:solidFill>
                        <a:srgbClr val="898B90"/>
                      </a:solidFill>
                      <a:prstDash val="solid"/>
                      <a:round/>
                      <a:headEnd type="none" w="med" len="med"/>
                      <a:tailEnd type="none" w="med" len="med"/>
                    </a:lnT>
                    <a:lnB w="28575" cap="flat" cmpd="sng" algn="ctr">
                      <a:solidFill>
                        <a:srgbClr val="898B90"/>
                      </a:solidFill>
                      <a:prstDash val="solid"/>
                      <a:round/>
                      <a:headEnd type="none" w="med" len="med"/>
                      <a:tailEnd type="none" w="med" len="med"/>
                    </a:lnB>
                    <a:solidFill>
                      <a:schemeClr val="bg1"/>
                    </a:solidFill>
                  </a:tcPr>
                </a:tc>
              </a:tr>
            </a:tbl>
          </a:graphicData>
        </a:graphic>
      </p:graphicFrame>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200" y="5854708"/>
            <a:ext cx="1800000" cy="761247"/>
          </a:xfrm>
          <a:prstGeom prst="rect">
            <a:avLst/>
          </a:prstGeom>
        </p:spPr>
      </p:pic>
    </p:spTree>
    <p:extLst>
      <p:ext uri="{BB962C8B-B14F-4D97-AF65-F5344CB8AC3E}">
        <p14:creationId xmlns:p14="http://schemas.microsoft.com/office/powerpoint/2010/main" val="40729609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r graph - light">
    <p:spTree>
      <p:nvGrpSpPr>
        <p:cNvPr id="1" name=""/>
        <p:cNvGrpSpPr/>
        <p:nvPr/>
      </p:nvGrpSpPr>
      <p:grpSpPr>
        <a:xfrm>
          <a:off x="0" y="0"/>
          <a:ext cx="0" cy="0"/>
          <a:chOff x="0" y="0"/>
          <a:chExt cx="0" cy="0"/>
        </a:xfrm>
      </p:grpSpPr>
      <p:sp>
        <p:nvSpPr>
          <p:cNvPr id="3" name="Title 1"/>
          <p:cNvSpPr txBox="1">
            <a:spLocks/>
          </p:cNvSpPr>
          <p:nvPr userDrawn="1"/>
        </p:nvSpPr>
        <p:spPr>
          <a:xfrm>
            <a:off x="857924" y="-1"/>
            <a:ext cx="7428153" cy="972900"/>
          </a:xfrm>
          <a:prstGeom prst="rect">
            <a:avLst/>
          </a:prstGeom>
        </p:spPr>
        <p:txBody>
          <a:bodyPr vert="horz" lIns="0" tIns="0" rIns="0" bIns="0" rtlCol="0" anchor="b" anchorCtr="0">
            <a:normAutofit/>
          </a:bodyPr>
          <a:lstStyle>
            <a:lvl1pPr algn="l" defTabSz="457200" rtl="0" eaLnBrk="1" latinLnBrk="0" hangingPunct="1">
              <a:lnSpc>
                <a:spcPct val="90000"/>
              </a:lnSpc>
              <a:spcBef>
                <a:spcPts val="0"/>
              </a:spcBef>
              <a:buNone/>
              <a:defRPr sz="2700" b="0" i="0" kern="1200" spc="-10" baseline="0">
                <a:solidFill>
                  <a:schemeClr val="bg2"/>
                </a:solidFill>
                <a:latin typeface="Arial" panose="020B0604020202020204" pitchFamily="34" charset="0"/>
                <a:ea typeface="+mj-ea"/>
                <a:cs typeface="Arial" panose="020B0604020202020204" pitchFamily="34" charset="0"/>
              </a:defRPr>
            </a:lvl1pPr>
          </a:lstStyle>
          <a:p>
            <a:r>
              <a:rPr lang="en-US" dirty="0" smtClean="0"/>
              <a:t>Next Twelve Months </a:t>
            </a:r>
            <a:r>
              <a:rPr lang="en-US" b="1" dirty="0" smtClean="0"/>
              <a:t>Projected Growth</a:t>
            </a:r>
            <a:endParaRPr lang="en-US" b="1" dirty="0"/>
          </a:p>
        </p:txBody>
      </p:sp>
      <p:graphicFrame>
        <p:nvGraphicFramePr>
          <p:cNvPr id="4" name="Content Placeholder 5"/>
          <p:cNvGraphicFramePr>
            <a:graphicFrameLocks/>
          </p:cNvGraphicFramePr>
          <p:nvPr userDrawn="1">
            <p:extLst>
              <p:ext uri="{D42A27DB-BD31-4B8C-83A1-F6EECF244321}">
                <p14:modId xmlns:p14="http://schemas.microsoft.com/office/powerpoint/2010/main" val="3918715067"/>
              </p:ext>
            </p:extLst>
          </p:nvPr>
        </p:nvGraphicFramePr>
        <p:xfrm>
          <a:off x="798512" y="1126067"/>
          <a:ext cx="7546975" cy="4474633"/>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userDrawn="1"/>
        </p:nvSpPr>
        <p:spPr>
          <a:xfrm>
            <a:off x="5751977" y="1447800"/>
            <a:ext cx="1487024" cy="1526617"/>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tIns="27432" rtlCol="0" anchor="ctr">
            <a:noAutofit/>
          </a:bodyPr>
          <a:lstStyle/>
          <a:p>
            <a:pPr algn="ctr"/>
            <a:r>
              <a:rPr lang="en-US" sz="2400" dirty="0" smtClean="0">
                <a:solidFill>
                  <a:schemeClr val="bg1"/>
                </a:solidFill>
                <a:latin typeface="Arial" panose="020B0604020202020204" pitchFamily="34" charset="0"/>
                <a:cs typeface="Arial" panose="020B0604020202020204" pitchFamily="34" charset="0"/>
              </a:rPr>
              <a:t>+300%</a:t>
            </a:r>
          </a:p>
          <a:p>
            <a:pPr algn="ctr"/>
            <a:r>
              <a:rPr lang="en-US" sz="1100" dirty="0" smtClean="0">
                <a:solidFill>
                  <a:schemeClr val="bg1"/>
                </a:solidFill>
                <a:latin typeface="Arial" panose="020B0604020202020204" pitchFamily="34" charset="0"/>
                <a:cs typeface="Arial" panose="020B0604020202020204" pitchFamily="34" charset="0"/>
              </a:rPr>
              <a:t>Oct 7, 2015</a:t>
            </a:r>
            <a:endParaRPr lang="en-US" sz="1100" dirty="0">
              <a:solidFill>
                <a:schemeClr val="bg1"/>
              </a:solidFill>
              <a:latin typeface="Arial" panose="020B0604020202020204" pitchFamily="34" charset="0"/>
              <a:cs typeface="Arial" panose="020B0604020202020204" pitchFamily="34" charset="0"/>
            </a:endParaRPr>
          </a:p>
        </p:txBody>
      </p:sp>
      <p:sp>
        <p:nvSpPr>
          <p:cNvPr id="6" name="Rectangle 5"/>
          <p:cNvSpPr/>
          <p:nvPr userDrawn="1"/>
        </p:nvSpPr>
        <p:spPr>
          <a:xfrm>
            <a:off x="1363663" y="1319513"/>
            <a:ext cx="1649491" cy="215444"/>
          </a:xfrm>
          <a:prstGeom prst="rect">
            <a:avLst/>
          </a:prstGeom>
          <a:ln>
            <a:noFill/>
          </a:ln>
        </p:spPr>
        <p:txBody>
          <a:bodyPr wrap="none" lIns="0" tIns="0" rIns="0" bIns="0">
            <a:spAutoFit/>
          </a:bodyPr>
          <a:lstStyle/>
          <a:p>
            <a:r>
              <a:rPr lang="en-US" sz="1400" dirty="0" smtClean="0">
                <a:solidFill>
                  <a:schemeClr val="bg2">
                    <a:lumMod val="50000"/>
                  </a:schemeClr>
                </a:solidFill>
                <a:latin typeface="Arial" panose="020B0604020202020204" pitchFamily="34" charset="0"/>
                <a:ea typeface="Open Sans Semibold" pitchFamily="34" charset="0"/>
                <a:cs typeface="Arial" panose="020B0604020202020204" pitchFamily="34" charset="0"/>
              </a:rPr>
              <a:t>Net Growth Rate (%)</a:t>
            </a:r>
            <a:endParaRPr lang="en-US" sz="1400" dirty="0">
              <a:solidFill>
                <a:schemeClr val="bg2">
                  <a:lumMod val="50000"/>
                </a:schemeClr>
              </a:solidFill>
              <a:latin typeface="Arial" panose="020B0604020202020204" pitchFamily="34" charset="0"/>
              <a:ea typeface="Open Sans Semibold" pitchFamily="34" charset="0"/>
              <a:cs typeface="Arial" panose="020B0604020202020204" pitchFamily="34" charset="0"/>
            </a:endParaRPr>
          </a:p>
        </p:txBody>
      </p:sp>
      <p:sp>
        <p:nvSpPr>
          <p:cNvPr id="7" name="Isosceles Triangle 6"/>
          <p:cNvSpPr/>
          <p:nvPr userDrawn="1"/>
        </p:nvSpPr>
        <p:spPr>
          <a:xfrm rot="9022012">
            <a:off x="6791258" y="2725001"/>
            <a:ext cx="217715" cy="634288"/>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512" y="5854708"/>
            <a:ext cx="1800000" cy="761247"/>
          </a:xfrm>
          <a:prstGeom prst="rect">
            <a:avLst/>
          </a:prstGeom>
        </p:spPr>
      </p:pic>
    </p:spTree>
    <p:extLst>
      <p:ext uri="{BB962C8B-B14F-4D97-AF65-F5344CB8AC3E}">
        <p14:creationId xmlns:p14="http://schemas.microsoft.com/office/powerpoint/2010/main" val="12476030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35C59C9F-30EF-4774-98FF-E665D7BEEE87}" type="datetimeFigureOut">
              <a:rPr lang="en-US" smtClean="0"/>
              <a:t>6/1/2017</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2BD1A073-5A4D-4DDC-B2FF-5D896C2DBDBC}" type="slidenum">
              <a:rPr lang="en-US" smtClean="0"/>
              <a:t>‹#›</a:t>
            </a:fld>
            <a:endParaRPr lang="en-US"/>
          </a:p>
        </p:txBody>
      </p:sp>
    </p:spTree>
    <p:extLst>
      <p:ext uri="{BB962C8B-B14F-4D97-AF65-F5344CB8AC3E}">
        <p14:creationId xmlns:p14="http://schemas.microsoft.com/office/powerpoint/2010/main" val="101353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ackground with beam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85512"/>
            <a:ext cx="10771708" cy="777781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6100" y="664933"/>
            <a:ext cx="2160000" cy="913498"/>
          </a:xfrm>
          <a:prstGeom prst="rect">
            <a:avLst/>
          </a:prstGeom>
        </p:spPr>
      </p:pic>
      <p:sp>
        <p:nvSpPr>
          <p:cNvPr id="5" name="Text Placeholder 12"/>
          <p:cNvSpPr>
            <a:spLocks noGrp="1"/>
          </p:cNvSpPr>
          <p:nvPr>
            <p:ph type="body" sz="quarter" idx="10" hasCustomPrompt="1"/>
          </p:nvPr>
        </p:nvSpPr>
        <p:spPr>
          <a:xfrm>
            <a:off x="3325812" y="4785113"/>
            <a:ext cx="5818187" cy="1532559"/>
          </a:xfrm>
        </p:spPr>
        <p:txBody>
          <a:bodyPr/>
          <a:lstStyle>
            <a:lvl1pPr>
              <a:defRPr sz="3600" b="1" spc="0">
                <a:solidFill>
                  <a:schemeClr val="accent1"/>
                </a:solidFill>
              </a:defRPr>
            </a:lvl1pPr>
            <a:lvl3pPr marL="511175" indent="0" algn="l">
              <a:buFontTx/>
              <a:buNone/>
              <a:defRPr sz="3200">
                <a:solidFill>
                  <a:schemeClr val="accent2"/>
                </a:solidFill>
                <a:latin typeface="Klavika Light" pitchFamily="34" charset="0"/>
              </a:defRPr>
            </a:lvl3pPr>
            <a:lvl4pPr marL="741362" indent="0">
              <a:buNone/>
              <a:defRPr/>
            </a:lvl4pPr>
          </a:lstStyle>
          <a:p>
            <a:pPr lvl="0"/>
            <a:r>
              <a:rPr lang="en-US" dirty="0" smtClean="0"/>
              <a:t>TEXT HERE</a:t>
            </a:r>
          </a:p>
        </p:txBody>
      </p:sp>
    </p:spTree>
    <p:extLst>
      <p:ext uri="{BB962C8B-B14F-4D97-AF65-F5344CB8AC3E}">
        <p14:creationId xmlns:p14="http://schemas.microsoft.com/office/powerpoint/2010/main" val="33775457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6100" y="2093951"/>
            <a:ext cx="8042865" cy="1024191"/>
          </a:xfrm>
        </p:spPr>
        <p:txBody>
          <a:bodyPr anchor="ctr" anchorCtr="0"/>
          <a:lstStyle>
            <a:lvl1pPr algn="ctr">
              <a:defRPr spc="-10" baseline="0">
                <a:solidFill>
                  <a:schemeClr val="bg2"/>
                </a:solidFill>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46101" y="3173333"/>
            <a:ext cx="8042864" cy="840495"/>
          </a:xfrm>
        </p:spPr>
        <p:txBody>
          <a:bodyPr anchor="ctr">
            <a:normAutofit/>
          </a:bodyPr>
          <a:lstStyle>
            <a:lvl1pPr marL="0" indent="0" algn="ctr">
              <a:lnSpc>
                <a:spcPct val="90000"/>
              </a:lnSpc>
              <a:spcBef>
                <a:spcPts val="0"/>
              </a:spcBef>
              <a:buNone/>
              <a:defRPr sz="2000" spc="-1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This is the subtitle of your cover page</a:t>
            </a:r>
            <a:endParaRPr lang="en-US" dirty="0"/>
          </a:p>
        </p:txBody>
      </p:sp>
      <p:sp>
        <p:nvSpPr>
          <p:cNvPr id="5" name="Text Placeholder 4"/>
          <p:cNvSpPr>
            <a:spLocks noGrp="1"/>
          </p:cNvSpPr>
          <p:nvPr>
            <p:ph type="body" sz="quarter" idx="10"/>
          </p:nvPr>
        </p:nvSpPr>
        <p:spPr>
          <a:xfrm>
            <a:off x="3106739" y="5490628"/>
            <a:ext cx="5481637" cy="982133"/>
          </a:xfrm>
        </p:spPr>
        <p:txBody>
          <a:bodyPr anchor="b" anchorCtr="0">
            <a:normAutofit/>
          </a:bodyPr>
          <a:lstStyle>
            <a:lvl1pPr marL="0" indent="0" algn="l">
              <a:lnSpc>
                <a:spcPct val="92000"/>
              </a:lnSpc>
              <a:spcBef>
                <a:spcPts val="600"/>
              </a:spcBef>
              <a:buNone/>
              <a:defRPr sz="1400" spc="-10" baseline="0">
                <a:solidFill>
                  <a:srgbClr val="5E5E5E"/>
                </a:solidFill>
              </a:defRPr>
            </a:lvl1pPr>
          </a:lstStyle>
          <a:p>
            <a:pPr lvl="0"/>
            <a:r>
              <a:rPr lang="en-US" dirty="0" smtClean="0"/>
              <a:t>Click to edit Master text styles</a:t>
            </a:r>
          </a:p>
        </p:txBody>
      </p:sp>
      <p:sp>
        <p:nvSpPr>
          <p:cNvPr id="13" name="Text Placeholder 4"/>
          <p:cNvSpPr>
            <a:spLocks noGrp="1"/>
          </p:cNvSpPr>
          <p:nvPr>
            <p:ph type="body" sz="quarter" idx="11" hasCustomPrompt="1"/>
          </p:nvPr>
        </p:nvSpPr>
        <p:spPr>
          <a:xfrm>
            <a:off x="546101" y="5490628"/>
            <a:ext cx="1968500" cy="982133"/>
          </a:xfrm>
        </p:spPr>
        <p:txBody>
          <a:bodyPr anchor="b" anchorCtr="0">
            <a:normAutofit/>
          </a:bodyPr>
          <a:lstStyle>
            <a:lvl1pPr marL="0" indent="0" algn="r">
              <a:lnSpc>
                <a:spcPct val="92000"/>
              </a:lnSpc>
              <a:spcBef>
                <a:spcPts val="600"/>
              </a:spcBef>
              <a:buNone/>
              <a:defRPr sz="1400" spc="-10" baseline="0">
                <a:solidFill>
                  <a:srgbClr val="5E5E5E"/>
                </a:solidFill>
              </a:defRPr>
            </a:lvl1pPr>
          </a:lstStyle>
          <a:p>
            <a:pPr lvl="0"/>
            <a:r>
              <a:rPr lang="en-US" dirty="0" smtClean="0"/>
              <a:t>Enter the Date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100" y="664933"/>
            <a:ext cx="2160000" cy="913498"/>
          </a:xfrm>
          <a:prstGeom prst="rect">
            <a:avLst/>
          </a:prstGeom>
        </p:spPr>
      </p:pic>
    </p:spTree>
    <p:extLst>
      <p:ext uri="{BB962C8B-B14F-4D97-AF65-F5344CB8AC3E}">
        <p14:creationId xmlns:p14="http://schemas.microsoft.com/office/powerpoint/2010/main" val="33205194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0225"/>
            <a:ext cx="7772400" cy="1470025"/>
          </a:xfrm>
        </p:spPr>
        <p:txBody>
          <a:bodyPr anchor="ctr"/>
          <a:lstStyle>
            <a:lvl1pPr algn="ctr">
              <a:defRPr spc="-10" baseline="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66813" y="3958762"/>
            <a:ext cx="6810375" cy="1272458"/>
          </a:xfrm>
        </p:spPr>
        <p:txBody>
          <a:bodyPr/>
          <a:lstStyle>
            <a:lvl1pPr marL="0" indent="0" algn="ctr">
              <a:buNone/>
              <a:defRPr spc="-1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3962400" y="14"/>
            <a:ext cx="1219200" cy="2130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3962400" y="1560834"/>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40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4000" dirty="0">
              <a:solidFill>
                <a:schemeClr val="bg1"/>
              </a:solidFill>
              <a:latin typeface="Arial" panose="020B0604020202020204" pitchFamily="34" charset="0"/>
              <a:cs typeface="Arial" panose="020B0604020202020204" pitchFamily="34" charset="0"/>
            </a:endParaRPr>
          </a:p>
        </p:txBody>
      </p:sp>
      <p:sp>
        <p:nvSpPr>
          <p:cNvPr id="9" name="Rectangle 8"/>
          <p:cNvSpPr/>
          <p:nvPr userDrawn="1"/>
        </p:nvSpPr>
        <p:spPr>
          <a:xfrm>
            <a:off x="0" y="1"/>
            <a:ext cx="1371600" cy="1427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5854708"/>
            <a:ext cx="1800000" cy="761247"/>
          </a:xfrm>
          <a:prstGeom prst="rect">
            <a:avLst/>
          </a:prstGeom>
        </p:spPr>
      </p:pic>
    </p:spTree>
    <p:extLst>
      <p:ext uri="{BB962C8B-B14F-4D97-AF65-F5344CB8AC3E}">
        <p14:creationId xmlns:p14="http://schemas.microsoft.com/office/powerpoint/2010/main" val="9326080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2" name="Title 1"/>
          <p:cNvSpPr>
            <a:spLocks noGrp="1"/>
          </p:cNvSpPr>
          <p:nvPr>
            <p:ph type="ctrTitle"/>
          </p:nvPr>
        </p:nvSpPr>
        <p:spPr>
          <a:xfrm>
            <a:off x="1798320" y="1510242"/>
            <a:ext cx="6659880" cy="1470025"/>
          </a:xfrm>
        </p:spPr>
        <p:txBody>
          <a:bodyPr anchor="b" anchorCtr="0"/>
          <a:lstStyle>
            <a:lvl1pPr algn="l">
              <a:defRPr spc="-10" baseline="0">
                <a:solidFill>
                  <a:srgbClr val="5E5E5E"/>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98320" y="3048000"/>
            <a:ext cx="6400800" cy="1752600"/>
          </a:xfrm>
        </p:spPr>
        <p:txBody>
          <a:bodyPr/>
          <a:lstStyle>
            <a:lvl1pPr marL="0" indent="0" algn="l">
              <a:buNone/>
              <a:defRPr spc="-10" baseline="0">
                <a:solidFill>
                  <a:srgbClr val="5E5E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247400" y="13"/>
            <a:ext cx="1219200" cy="30886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txBox="1">
            <a:spLocks/>
          </p:cNvSpPr>
          <p:nvPr userDrawn="1"/>
        </p:nvSpPr>
        <p:spPr>
          <a:xfrm>
            <a:off x="247400" y="2615142"/>
            <a:ext cx="1219200" cy="365125"/>
          </a:xfrm>
          <a:prstGeom prst="rect">
            <a:avLst/>
          </a:prstGeom>
        </p:spPr>
        <p:txBody>
          <a:bodyPr vert="horz" lIns="0" tIns="0" rIns="0" bIns="0" rtlCol="0" anchor="b" anchorCtr="0"/>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90000"/>
              </a:lnSpc>
              <a:spcBef>
                <a:spcPts val="0"/>
              </a:spcBef>
            </a:pPr>
            <a:fld id="{ED38AA95-462B-3543-A864-6C49272CDC35}" type="slidenum">
              <a:rPr lang="en-US" sz="2700" smtClean="0">
                <a:solidFill>
                  <a:schemeClr val="bg1"/>
                </a:solidFill>
                <a:latin typeface="Arial" panose="020B0604020202020204" pitchFamily="34" charset="0"/>
                <a:cs typeface="Arial" panose="020B0604020202020204" pitchFamily="34" charset="0"/>
              </a:rPr>
              <a:pPr algn="ctr">
                <a:lnSpc>
                  <a:spcPct val="90000"/>
                </a:lnSpc>
                <a:spcBef>
                  <a:spcPts val="0"/>
                </a:spcBef>
              </a:pPr>
              <a:t>‹#›</a:t>
            </a:fld>
            <a:endParaRPr lang="en-US" sz="2700"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600" y="5854708"/>
            <a:ext cx="1800000" cy="761247"/>
          </a:xfrm>
          <a:prstGeom prst="rect">
            <a:avLst/>
          </a:prstGeom>
        </p:spPr>
      </p:pic>
    </p:spTree>
    <p:extLst>
      <p:ext uri="{BB962C8B-B14F-4D97-AF65-F5344CB8AC3E}">
        <p14:creationId xmlns:p14="http://schemas.microsoft.com/office/powerpoint/2010/main" val="19842587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7862400" cy="1054101"/>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762000" y="1346200"/>
            <a:ext cx="7862400" cy="426402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854708"/>
            <a:ext cx="1800000" cy="761247"/>
          </a:xfrm>
          <a:prstGeom prst="rect">
            <a:avLst/>
          </a:prstGeom>
        </p:spPr>
      </p:pic>
    </p:spTree>
    <p:extLst>
      <p:ext uri="{BB962C8B-B14F-4D97-AF65-F5344CB8AC3E}">
        <p14:creationId xmlns:p14="http://schemas.microsoft.com/office/powerpoint/2010/main" val="13478943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3607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ogo bottom">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5854708"/>
            <a:ext cx="1800000" cy="761247"/>
          </a:xfrm>
          <a:prstGeom prst="rect">
            <a:avLst/>
          </a:prstGeom>
        </p:spPr>
      </p:pic>
    </p:spTree>
    <p:extLst>
      <p:ext uri="{BB962C8B-B14F-4D97-AF65-F5344CB8AC3E}">
        <p14:creationId xmlns:p14="http://schemas.microsoft.com/office/powerpoint/2010/main" val="3796457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565" y="-1"/>
            <a:ext cx="7861283" cy="1081753"/>
          </a:xfrm>
          <a:prstGeom prst="rect">
            <a:avLst/>
          </a:prstGeom>
        </p:spPr>
        <p:txBody>
          <a:bodyPr vert="horz" lIns="0" tIns="0" rIns="0" bIns="0" rtlCol="0" anchor="b" anchorCtr="0">
            <a:normAutofit/>
          </a:bodyPr>
          <a:lstStyle/>
          <a:p>
            <a:endParaRPr lang="en-US" dirty="0"/>
          </a:p>
        </p:txBody>
      </p:sp>
      <p:sp>
        <p:nvSpPr>
          <p:cNvPr id="3" name="Text Placeholder 2"/>
          <p:cNvSpPr>
            <a:spLocks noGrp="1"/>
          </p:cNvSpPr>
          <p:nvPr>
            <p:ph type="body" idx="1"/>
          </p:nvPr>
        </p:nvSpPr>
        <p:spPr>
          <a:xfrm>
            <a:off x="781565" y="1349376"/>
            <a:ext cx="7861283" cy="4090728"/>
          </a:xfrm>
          <a:prstGeom prst="rect">
            <a:avLst/>
          </a:prstGeom>
        </p:spPr>
        <p:txBody>
          <a:bodyPr vert="horz" lIns="0" tIns="0" rIns="0" bIns="0" rtlCol="0">
            <a:normAutofit/>
          </a:bodyPr>
          <a:lstStyle/>
          <a:p>
            <a:pPr lvl="0"/>
            <a:endParaRPr lang="en-US" dirty="0"/>
          </a:p>
        </p:txBody>
      </p:sp>
    </p:spTree>
    <p:extLst>
      <p:ext uri="{BB962C8B-B14F-4D97-AF65-F5344CB8AC3E}">
        <p14:creationId xmlns:p14="http://schemas.microsoft.com/office/powerpoint/2010/main" val="260394488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82" r:id="rId4"/>
    <p:sldLayoutId id="2147483649" r:id="rId5"/>
    <p:sldLayoutId id="2147483671" r:id="rId6"/>
    <p:sldLayoutId id="2147483654" r:id="rId7"/>
    <p:sldLayoutId id="2147483698" r:id="rId8"/>
    <p:sldLayoutId id="2147483694" r:id="rId9"/>
    <p:sldLayoutId id="2147483696" r:id="rId10"/>
    <p:sldLayoutId id="2147483697" r:id="rId11"/>
    <p:sldLayoutId id="2147483695" r:id="rId12"/>
    <p:sldLayoutId id="2147483655" r:id="rId13"/>
    <p:sldLayoutId id="2147483652" r:id="rId14"/>
    <p:sldLayoutId id="2147483673" r:id="rId15"/>
    <p:sldLayoutId id="2147483683" r:id="rId16"/>
    <p:sldLayoutId id="2147483670" r:id="rId17"/>
    <p:sldLayoutId id="2147483669" r:id="rId18"/>
    <p:sldLayoutId id="2147483686" r:id="rId19"/>
    <p:sldLayoutId id="2147483685" r:id="rId20"/>
    <p:sldLayoutId id="2147483687" r:id="rId21"/>
    <p:sldLayoutId id="2147483689" r:id="rId22"/>
    <p:sldLayoutId id="2147483700" r:id="rId23"/>
  </p:sldLayoutIdLst>
  <p:timing>
    <p:tnLst>
      <p:par>
        <p:cTn id="1" dur="indefinite" restart="never" nodeType="tmRoot"/>
      </p:par>
    </p:tnLst>
  </p:timing>
  <p:txStyles>
    <p:titleStyle>
      <a:lvl1pPr algn="l" defTabSz="457200" rtl="0" eaLnBrk="1" latinLnBrk="0" hangingPunct="1">
        <a:lnSpc>
          <a:spcPct val="90000"/>
        </a:lnSpc>
        <a:spcBef>
          <a:spcPts val="0"/>
        </a:spcBef>
        <a:buNone/>
        <a:defRPr sz="2700" b="0" i="0" kern="1200" spc="-10" baseline="0">
          <a:solidFill>
            <a:schemeClr val="accent1"/>
          </a:solidFill>
          <a:latin typeface="Klavika Regular" pitchFamily="34" charset="0"/>
          <a:ea typeface="+mj-ea"/>
          <a:cs typeface="Arial" panose="020B0604020202020204" pitchFamily="34" charset="0"/>
        </a:defRPr>
      </a:lvl1pPr>
    </p:titleStyle>
    <p:bodyStyle>
      <a:lvl1pPr marL="0" indent="0" algn="l" defTabSz="457200" rtl="0" eaLnBrk="1" latinLnBrk="0" hangingPunct="1">
        <a:spcBef>
          <a:spcPct val="20000"/>
        </a:spcBef>
        <a:buClr>
          <a:schemeClr val="accent1"/>
        </a:buClr>
        <a:buFont typeface="Arial"/>
        <a:buNone/>
        <a:defRPr sz="2200" b="0" i="0" kern="1200" spc="-10" baseline="0">
          <a:solidFill>
            <a:schemeClr val="bg2"/>
          </a:solidFill>
          <a:latin typeface="Klavika Regular" pitchFamily="34" charset="0"/>
          <a:ea typeface="+mn-ea"/>
          <a:cs typeface="Arial" panose="020B0604020202020204" pitchFamily="34" charset="0"/>
        </a:defRPr>
      </a:lvl1pPr>
      <a:lvl2pPr marL="511175" indent="-282575" algn="l" defTabSz="457200" rtl="0" eaLnBrk="1" latinLnBrk="0" hangingPunct="1">
        <a:spcBef>
          <a:spcPct val="20000"/>
        </a:spcBef>
        <a:buClr>
          <a:schemeClr val="accent1"/>
        </a:buClr>
        <a:buFont typeface="Arial"/>
        <a:buChar char="–"/>
        <a:defRPr sz="1800" b="0" i="0" kern="1200" spc="-10" baseline="0">
          <a:solidFill>
            <a:schemeClr val="bg2"/>
          </a:solidFill>
          <a:latin typeface="Arial" panose="020B0604020202020204" pitchFamily="34" charset="0"/>
          <a:ea typeface="+mn-ea"/>
          <a:cs typeface="Arial" panose="020B0604020202020204" pitchFamily="34" charset="0"/>
        </a:defRPr>
      </a:lvl2pPr>
      <a:lvl3pPr marL="741363" indent="-230188" algn="l" defTabSz="457200" rtl="0" eaLnBrk="1" latinLnBrk="0" hangingPunct="1">
        <a:spcBef>
          <a:spcPct val="20000"/>
        </a:spcBef>
        <a:buClr>
          <a:schemeClr val="accent1"/>
        </a:buClr>
        <a:buFont typeface="Arial"/>
        <a:buChar char="•"/>
        <a:defRPr sz="1800" b="0" i="0" kern="1200" spc="-10" baseline="0">
          <a:solidFill>
            <a:schemeClr val="bg2"/>
          </a:solidFill>
          <a:latin typeface="Arial" panose="020B0604020202020204" pitchFamily="34" charset="0"/>
          <a:ea typeface="+mn-ea"/>
          <a:cs typeface="Arial" panose="020B0604020202020204" pitchFamily="34" charset="0"/>
        </a:defRPr>
      </a:lvl3pPr>
      <a:lvl4pPr marL="1031875" indent="-290513" algn="l" defTabSz="457200" rtl="0" eaLnBrk="1" latinLnBrk="0" hangingPunct="1">
        <a:spcBef>
          <a:spcPct val="20000"/>
        </a:spcBef>
        <a:buClr>
          <a:schemeClr val="accent1"/>
        </a:buClr>
        <a:buFont typeface="Arial"/>
        <a:buChar char="–"/>
        <a:defRPr sz="1800" b="0" i="0" kern="1200" spc="-10" baseline="0">
          <a:solidFill>
            <a:schemeClr val="bg2"/>
          </a:solidFill>
          <a:latin typeface="Arial" panose="020B0604020202020204" pitchFamily="34" charset="0"/>
          <a:ea typeface="+mn-ea"/>
          <a:cs typeface="Arial" panose="020B0604020202020204" pitchFamily="34" charset="0"/>
        </a:defRPr>
      </a:lvl4pPr>
      <a:lvl5pPr marL="1314450" indent="-282575" algn="l" defTabSz="457200" rtl="0" eaLnBrk="1" latinLnBrk="0" hangingPunct="1">
        <a:spcBef>
          <a:spcPct val="20000"/>
        </a:spcBef>
        <a:buClr>
          <a:schemeClr val="accent1"/>
        </a:buClr>
        <a:buFont typeface="Arial"/>
        <a:buChar char="»"/>
        <a:defRPr sz="1800" b="0" i="0" kern="1200" spc="-10" baseline="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8.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9.xml"/><Relationship Id="rId1" Type="http://schemas.openxmlformats.org/officeDocument/2006/relationships/slideLayout" Target="../slideLayouts/slideLayout23.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22.gif"/><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5.gif"/></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3.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5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3.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6.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7100" y="4524375"/>
            <a:ext cx="5676899" cy="760141"/>
          </a:xfrm>
        </p:spPr>
        <p:txBody>
          <a:bodyPr>
            <a:normAutofit fontScale="70000" lnSpcReduction="20000"/>
          </a:bodyPr>
          <a:lstStyle/>
          <a:p>
            <a:r>
              <a:rPr lang="en-CA" dirty="0" smtClean="0">
                <a:latin typeface="+mn-lt"/>
              </a:rPr>
              <a:t>West Bay Elementary</a:t>
            </a:r>
          </a:p>
          <a:p>
            <a:r>
              <a:rPr lang="en-CA" dirty="0" smtClean="0">
                <a:latin typeface="+mn-lt"/>
              </a:rPr>
              <a:t>Capstone</a:t>
            </a:r>
            <a:r>
              <a:rPr lang="en-CA" dirty="0" smtClean="0"/>
              <a:t> Presentation</a:t>
            </a:r>
            <a:endParaRPr lang="en-CA" dirty="0"/>
          </a:p>
        </p:txBody>
      </p:sp>
      <p:sp>
        <p:nvSpPr>
          <p:cNvPr id="3" name="Text Placeholder 2"/>
          <p:cNvSpPr>
            <a:spLocks noGrp="1"/>
          </p:cNvSpPr>
          <p:nvPr>
            <p:ph type="body" sz="quarter" idx="11"/>
          </p:nvPr>
        </p:nvSpPr>
        <p:spPr>
          <a:xfrm>
            <a:off x="3467100" y="5328784"/>
            <a:ext cx="5676899" cy="652463"/>
          </a:xfrm>
        </p:spPr>
        <p:txBody>
          <a:bodyPr>
            <a:normAutofit/>
          </a:bodyPr>
          <a:lstStyle/>
          <a:p>
            <a:r>
              <a:rPr lang="en-CA" sz="1800" dirty="0" smtClean="0">
                <a:latin typeface="+mn-lt"/>
              </a:rPr>
              <a:t>June 1, 2017</a:t>
            </a:r>
          </a:p>
          <a:p>
            <a:endParaRPr lang="en-CA" dirty="0"/>
          </a:p>
        </p:txBody>
      </p:sp>
    </p:spTree>
    <p:extLst>
      <p:ext uri="{BB962C8B-B14F-4D97-AF65-F5344CB8AC3E}">
        <p14:creationId xmlns:p14="http://schemas.microsoft.com/office/powerpoint/2010/main" val="3779770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567" y="209344"/>
            <a:ext cx="7861283" cy="1081753"/>
          </a:xfrm>
        </p:spPr>
        <p:txBody>
          <a:bodyPr/>
          <a:lstStyle/>
          <a:p>
            <a:r>
              <a:rPr lang="en-CA" b="1" dirty="0" smtClean="0">
                <a:latin typeface="+mn-lt"/>
              </a:rPr>
              <a:t>New</a:t>
            </a:r>
            <a:r>
              <a:rPr lang="en-CA" dirty="0" smtClean="0">
                <a:latin typeface="+mn-lt"/>
              </a:rPr>
              <a:t> </a:t>
            </a:r>
            <a:r>
              <a:rPr lang="en-CA" b="1" dirty="0" smtClean="0">
                <a:latin typeface="+mn-lt"/>
              </a:rPr>
              <a:t>Learning</a:t>
            </a:r>
            <a:endParaRPr lang="en-US" b="1" dirty="0">
              <a:latin typeface="+mn-lt"/>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CA" sz="2400" dirty="0" smtClean="0">
              <a:latin typeface="Klavika Regular"/>
            </a:endParaRPr>
          </a:p>
          <a:p>
            <a:pPr marL="342900" indent="-342900">
              <a:buFont typeface="Arial" panose="020B0604020202020204" pitchFamily="34" charset="0"/>
              <a:buChar char="•"/>
            </a:pPr>
            <a:r>
              <a:rPr lang="en-CA" sz="2400" dirty="0" err="1" smtClean="0">
                <a:solidFill>
                  <a:srgbClr val="282828"/>
                </a:solidFill>
                <a:latin typeface="+mn-lt"/>
              </a:rPr>
              <a:t>FreshGrade</a:t>
            </a:r>
            <a:r>
              <a:rPr lang="en-CA" sz="2400" dirty="0" smtClean="0">
                <a:solidFill>
                  <a:srgbClr val="282828"/>
                </a:solidFill>
                <a:latin typeface="+mn-lt"/>
              </a:rPr>
              <a:t> Workshops</a:t>
            </a:r>
          </a:p>
          <a:p>
            <a:pPr marL="854075" lvl="1" indent="-342900">
              <a:buFont typeface="Arial" panose="020B0604020202020204" pitchFamily="34" charset="0"/>
              <a:buChar char="•"/>
            </a:pPr>
            <a:r>
              <a:rPr lang="en-CA" sz="2400" dirty="0" smtClean="0">
                <a:solidFill>
                  <a:srgbClr val="282828"/>
                </a:solidFill>
                <a:latin typeface="+mn-lt"/>
              </a:rPr>
              <a:t>Essential Agreement</a:t>
            </a:r>
          </a:p>
          <a:p>
            <a:pPr marL="854075" lvl="1" indent="-342900">
              <a:buFont typeface="Arial" panose="020B0604020202020204" pitchFamily="34" charset="0"/>
              <a:buChar char="•"/>
            </a:pPr>
            <a:endParaRPr lang="en-CA" sz="2400" dirty="0" smtClean="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Adrienne Gear Reading and Writing Power</a:t>
            </a:r>
          </a:p>
          <a:p>
            <a:endParaRPr lang="en-CA" sz="2400" dirty="0" smtClean="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Staff Book Club – learning with one another</a:t>
            </a:r>
          </a:p>
          <a:p>
            <a:endParaRPr lang="en-CA" sz="2400" dirty="0" smtClean="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Technology Tools – learning from teacher-leaders</a:t>
            </a:r>
            <a:endParaRPr lang="en-CA" sz="2000" dirty="0" smtClean="0">
              <a:solidFill>
                <a:srgbClr val="282828"/>
              </a:solidFill>
              <a:latin typeface="+mn-lt"/>
            </a:endParaRPr>
          </a:p>
          <a:p>
            <a:pPr marL="342900" indent="-342900">
              <a:buFont typeface="Arial" panose="020B0604020202020204" pitchFamily="34" charset="0"/>
              <a:buChar char="•"/>
            </a:pPr>
            <a:endParaRPr lang="en-CA"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32" y="579909"/>
            <a:ext cx="1851068" cy="2468091"/>
          </a:xfrm>
          <a:prstGeom prst="rect">
            <a:avLst/>
          </a:prstGeom>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527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Spotlight on Strategies  </a:t>
            </a:r>
            <a:endParaRPr lang="en-US" sz="2400" b="1" dirty="0"/>
          </a:p>
        </p:txBody>
      </p:sp>
      <p:pic>
        <p:nvPicPr>
          <p:cNvPr id="2050" name="Picture 2" descr="C:\Users\jdduncan197\AppData\Local\Microsoft\Windows\Temporary Internet Files\Content.IE5\4L5G1XES\spotlight_sm[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700" y="1489869"/>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049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Strategies – Facet One</a:t>
            </a:r>
            <a:endParaRPr lang="en-US" b="1" dirty="0"/>
          </a:p>
        </p:txBody>
      </p:sp>
      <p:sp>
        <p:nvSpPr>
          <p:cNvPr id="3" name="Content Placeholder 2"/>
          <p:cNvSpPr>
            <a:spLocks noGrp="1"/>
          </p:cNvSpPr>
          <p:nvPr>
            <p:ph idx="1"/>
          </p:nvPr>
        </p:nvSpPr>
        <p:spPr/>
        <p:txBody>
          <a:bodyPr>
            <a:normAutofit lnSpcReduction="10000"/>
          </a:bodyPr>
          <a:lstStyle/>
          <a:p>
            <a:r>
              <a:rPr lang="en-CA" sz="2400" dirty="0" smtClean="0">
                <a:solidFill>
                  <a:srgbClr val="282828"/>
                </a:solidFill>
                <a:latin typeface="+mn-lt"/>
              </a:rPr>
              <a:t>Connect and engage with others (to share and develop ideas)</a:t>
            </a:r>
          </a:p>
          <a:p>
            <a:endParaRPr lang="en-CA" sz="2400" dirty="0" smtClean="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Living Library </a:t>
            </a:r>
            <a:endParaRPr lang="en-CA" sz="2400" dirty="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Passion to Action Projects </a:t>
            </a:r>
            <a:endParaRPr lang="en-US" sz="2400" dirty="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Technology </a:t>
            </a:r>
            <a:r>
              <a:rPr lang="en-CA" sz="2400" dirty="0">
                <a:solidFill>
                  <a:srgbClr val="282828"/>
                </a:solidFill>
                <a:latin typeface="+mn-lt"/>
              </a:rPr>
              <a:t>– Mystery-Skype; </a:t>
            </a:r>
            <a:r>
              <a:rPr lang="en-CA" sz="2400" dirty="0" smtClean="0">
                <a:solidFill>
                  <a:srgbClr val="282828"/>
                </a:solidFill>
                <a:latin typeface="+mn-lt"/>
              </a:rPr>
              <a:t>Quest mentors </a:t>
            </a:r>
            <a:endParaRPr lang="en-US" sz="2400" dirty="0">
              <a:solidFill>
                <a:srgbClr val="282828"/>
              </a:solidFill>
              <a:latin typeface="+mn-lt"/>
            </a:endParaRPr>
          </a:p>
          <a:p>
            <a:pPr marL="342900" indent="-342900">
              <a:buFont typeface="Arial" panose="020B0604020202020204" pitchFamily="34" charset="0"/>
              <a:buChar char="•"/>
            </a:pPr>
            <a:r>
              <a:rPr lang="en-CA" sz="2400" dirty="0" smtClean="0">
                <a:solidFill>
                  <a:srgbClr val="282828"/>
                </a:solidFill>
                <a:latin typeface="+mn-lt"/>
              </a:rPr>
              <a:t>Inter-generational </a:t>
            </a:r>
            <a:r>
              <a:rPr lang="en-CA" sz="2400" dirty="0">
                <a:solidFill>
                  <a:srgbClr val="282828"/>
                </a:solidFill>
                <a:latin typeface="+mn-lt"/>
              </a:rPr>
              <a:t>Projects </a:t>
            </a:r>
          </a:p>
          <a:p>
            <a:pPr marL="342900" indent="-342900">
              <a:buFont typeface="Arial" panose="020B0604020202020204" pitchFamily="34" charset="0"/>
              <a:buChar char="•"/>
            </a:pPr>
            <a:r>
              <a:rPr lang="en-CA" sz="2400" dirty="0" smtClean="0">
                <a:solidFill>
                  <a:srgbClr val="282828"/>
                </a:solidFill>
                <a:latin typeface="+mn-lt"/>
              </a:rPr>
              <a:t>Spanish – Language 7 Choice</a:t>
            </a:r>
          </a:p>
          <a:p>
            <a:pPr marL="342900" indent="-342900">
              <a:buFont typeface="Arial" panose="020B0604020202020204" pitchFamily="34" charset="0"/>
              <a:buChar char="•"/>
            </a:pPr>
            <a:r>
              <a:rPr lang="en-CA" sz="2400" dirty="0" smtClean="0">
                <a:solidFill>
                  <a:srgbClr val="282828"/>
                </a:solidFill>
                <a:latin typeface="+mn-lt"/>
              </a:rPr>
              <a:t>Drama Workshops</a:t>
            </a:r>
          </a:p>
          <a:p>
            <a:pPr marL="342900" indent="-342900">
              <a:buFont typeface="Arial" panose="020B0604020202020204" pitchFamily="34" charset="0"/>
              <a:buChar char="•"/>
            </a:pPr>
            <a:r>
              <a:rPr lang="en-CA" sz="2400" dirty="0" smtClean="0">
                <a:solidFill>
                  <a:srgbClr val="282828"/>
                </a:solidFill>
                <a:latin typeface="+mn-lt"/>
              </a:rPr>
              <a:t>Buddy Classes</a:t>
            </a:r>
            <a:endParaRPr lang="en-US" sz="2400" dirty="0">
              <a:solidFill>
                <a:srgbClr val="282828"/>
              </a:solidFill>
              <a:latin typeface="+mn-lt"/>
            </a:endParaRPr>
          </a:p>
          <a:p>
            <a:pPr marL="342900" indent="-342900">
              <a:buFont typeface="Arial" panose="020B0604020202020204" pitchFamily="34" charset="0"/>
              <a:buChar char="•"/>
            </a:pPr>
            <a:endParaRPr lang="en-CA" dirty="0"/>
          </a:p>
          <a:p>
            <a:endParaRPr lang="en-CA" dirty="0" smtClean="0"/>
          </a:p>
          <a:p>
            <a:endParaRPr lang="en-CA" dirty="0"/>
          </a:p>
          <a:p>
            <a:endParaRPr lang="en-CA" dirty="0" smtClean="0"/>
          </a:p>
          <a:p>
            <a:endParaRPr lang="en-US" dirty="0"/>
          </a:p>
        </p:txBody>
      </p:sp>
      <p:pic>
        <p:nvPicPr>
          <p:cNvPr id="4" name="Picture 2" descr="C:\Users\jdduncan197\AppData\Local\Microsoft\Windows\Temporary Internet Files\Content.IE5\IPUF1AD8\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015" y="4696013"/>
            <a:ext cx="2326761" cy="1488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985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Spotlight on Strategies </a:t>
            </a:r>
            <a:endParaRPr lang="en-US" sz="2400" b="1" dirty="0"/>
          </a:p>
        </p:txBody>
      </p:sp>
      <p:pic>
        <p:nvPicPr>
          <p:cNvPr id="2050" name="Picture 2" descr="C:\Users\jdduncan197\AppData\Local\Microsoft\Windows\Temporary Internet Files\Content.IE5\4L5G1XES\spotlight_sm[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700" y="1489869"/>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61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Strategies – Facet Two</a:t>
            </a:r>
            <a:endParaRPr lang="en-US" sz="2800" b="1" dirty="0">
              <a:latin typeface="+mn-lt"/>
            </a:endParaRPr>
          </a:p>
        </p:txBody>
      </p:sp>
      <p:sp>
        <p:nvSpPr>
          <p:cNvPr id="3" name="Content Placeholder 2"/>
          <p:cNvSpPr>
            <a:spLocks noGrp="1"/>
          </p:cNvSpPr>
          <p:nvPr>
            <p:ph idx="1"/>
          </p:nvPr>
        </p:nvSpPr>
        <p:spPr/>
        <p:txBody>
          <a:bodyPr/>
          <a:lstStyle/>
          <a:p>
            <a:pPr marL="0" lvl="1" indent="0">
              <a:buNone/>
            </a:pPr>
            <a:r>
              <a:rPr lang="en-CA" sz="2400" dirty="0" smtClean="0">
                <a:solidFill>
                  <a:srgbClr val="282828"/>
                </a:solidFill>
                <a:latin typeface="+mn-lt"/>
              </a:rPr>
              <a:t>Acquire, </a:t>
            </a:r>
            <a:r>
              <a:rPr lang="en-CA" sz="2400" dirty="0">
                <a:solidFill>
                  <a:srgbClr val="282828"/>
                </a:solidFill>
                <a:latin typeface="+mn-lt"/>
              </a:rPr>
              <a:t>i</a:t>
            </a:r>
            <a:r>
              <a:rPr lang="en-CA" sz="2400" dirty="0" smtClean="0">
                <a:solidFill>
                  <a:srgbClr val="282828"/>
                </a:solidFill>
                <a:latin typeface="+mn-lt"/>
              </a:rPr>
              <a:t>nterpret and </a:t>
            </a:r>
            <a:r>
              <a:rPr lang="en-CA" sz="2400" dirty="0">
                <a:solidFill>
                  <a:srgbClr val="282828"/>
                </a:solidFill>
                <a:latin typeface="+mn-lt"/>
              </a:rPr>
              <a:t>p</a:t>
            </a:r>
            <a:r>
              <a:rPr lang="en-CA" sz="2400" dirty="0" smtClean="0">
                <a:solidFill>
                  <a:srgbClr val="282828"/>
                </a:solidFill>
                <a:latin typeface="+mn-lt"/>
              </a:rPr>
              <a:t>resent </a:t>
            </a:r>
            <a:r>
              <a:rPr lang="en-CA" sz="2400" dirty="0">
                <a:solidFill>
                  <a:srgbClr val="282828"/>
                </a:solidFill>
                <a:latin typeface="+mn-lt"/>
              </a:rPr>
              <a:t>i</a:t>
            </a:r>
            <a:r>
              <a:rPr lang="en-CA" sz="2400" dirty="0" smtClean="0">
                <a:solidFill>
                  <a:srgbClr val="282828"/>
                </a:solidFill>
                <a:latin typeface="+mn-lt"/>
              </a:rPr>
              <a:t>nformation (includes inquiries)</a:t>
            </a:r>
          </a:p>
          <a:p>
            <a:pPr marL="0" lvl="1" indent="0">
              <a:buNone/>
            </a:pPr>
            <a:endParaRPr lang="en-CA" sz="2400" dirty="0" smtClean="0">
              <a:solidFill>
                <a:srgbClr val="282828"/>
              </a:solidFill>
              <a:latin typeface="+mn-lt"/>
            </a:endParaRPr>
          </a:p>
          <a:p>
            <a:pPr marL="342900" lvl="1" indent="-342900">
              <a:buFont typeface="Arial" panose="020B0604020202020204" pitchFamily="34" charset="0"/>
              <a:buChar char="•"/>
            </a:pPr>
            <a:r>
              <a:rPr lang="en-CA" sz="2400" dirty="0" smtClean="0">
                <a:solidFill>
                  <a:srgbClr val="282828"/>
                </a:solidFill>
                <a:latin typeface="+mn-lt"/>
              </a:rPr>
              <a:t>Exhibition</a:t>
            </a:r>
          </a:p>
          <a:p>
            <a:pPr marL="342900" lvl="1" indent="-342900">
              <a:buFont typeface="Arial" panose="020B0604020202020204" pitchFamily="34" charset="0"/>
              <a:buChar char="•"/>
            </a:pPr>
            <a:r>
              <a:rPr lang="en-CA" sz="2400" dirty="0" smtClean="0">
                <a:solidFill>
                  <a:srgbClr val="282828"/>
                </a:solidFill>
                <a:latin typeface="+mn-lt"/>
              </a:rPr>
              <a:t>Ignite West Bay!</a:t>
            </a:r>
          </a:p>
          <a:p>
            <a:pPr marL="342900" lvl="1" indent="-342900">
              <a:buFont typeface="Arial" panose="020B0604020202020204" pitchFamily="34" charset="0"/>
              <a:buChar char="•"/>
            </a:pPr>
            <a:r>
              <a:rPr lang="en-CA" sz="2400" dirty="0" smtClean="0">
                <a:solidFill>
                  <a:srgbClr val="282828"/>
                </a:solidFill>
                <a:latin typeface="+mn-lt"/>
              </a:rPr>
              <a:t>Providing choice for presenting learning </a:t>
            </a:r>
          </a:p>
          <a:p>
            <a:pPr marL="342900" lvl="1" indent="-342900">
              <a:buFont typeface="Arial" panose="020B0604020202020204" pitchFamily="34" charset="0"/>
              <a:buChar char="•"/>
            </a:pPr>
            <a:r>
              <a:rPr lang="en-CA" sz="2400" dirty="0" smtClean="0">
                <a:solidFill>
                  <a:srgbClr val="282828"/>
                </a:solidFill>
                <a:latin typeface="+mn-lt"/>
              </a:rPr>
              <a:t>Class presentations</a:t>
            </a:r>
          </a:p>
          <a:p>
            <a:pPr marL="342900" lvl="1" indent="-342900">
              <a:buFont typeface="Arial" panose="020B0604020202020204" pitchFamily="34" charset="0"/>
              <a:buChar char="•"/>
            </a:pPr>
            <a:endParaRPr lang="en-CA" sz="2400" dirty="0" smtClean="0">
              <a:solidFill>
                <a:srgbClr val="282828"/>
              </a:solidFill>
            </a:endParaRPr>
          </a:p>
          <a:p>
            <a:pPr marL="457200" lvl="1" indent="-457200">
              <a:buFontTx/>
              <a:buChar char="-"/>
            </a:pPr>
            <a:endParaRPr lang="en-US" sz="2400" dirty="0"/>
          </a:p>
          <a:p>
            <a:endParaRPr lang="en-CA" sz="2800" dirty="0" smtClean="0"/>
          </a:p>
          <a:p>
            <a:endParaRPr lang="en-CA" dirty="0" smtClean="0"/>
          </a:p>
          <a:p>
            <a:pPr marL="342900" indent="-342900">
              <a:buFont typeface="Arial" panose="020B0604020202020204" pitchFamily="34" charset="0"/>
              <a:buChar char="•"/>
            </a:pPr>
            <a:endParaRPr lang="en-CA" dirty="0"/>
          </a:p>
          <a:p>
            <a:endParaRPr lang="en-CA" dirty="0" smtClean="0"/>
          </a:p>
          <a:p>
            <a:endParaRPr lang="en-CA" dirty="0"/>
          </a:p>
          <a:p>
            <a:endParaRPr lang="en-CA" dirty="0" smtClean="0"/>
          </a:p>
          <a:p>
            <a:endParaRPr lang="en-US" dirty="0"/>
          </a:p>
        </p:txBody>
      </p:sp>
      <p:pic>
        <p:nvPicPr>
          <p:cNvPr id="4" name="Picture 2" descr="C:\Users\jdduncan197\AppData\Local\Microsoft\Windows\Temporary Internet Files\Content.IE5\IPUF1AD8\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644" y="4959102"/>
            <a:ext cx="2326761" cy="1488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780534"/>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71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Spotlight on Strategies</a:t>
            </a:r>
            <a:endParaRPr lang="en-US" sz="2800" b="1" dirty="0">
              <a:latin typeface="+mn-lt"/>
            </a:endParaRPr>
          </a:p>
        </p:txBody>
      </p:sp>
      <p:pic>
        <p:nvPicPr>
          <p:cNvPr id="2050" name="Picture 2" descr="C:\Users\jdduncan197\AppData\Local\Microsoft\Windows\Temporary Internet Files\Content.IE5\4L5G1XES\spotlight_sm[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1700" y="1489869"/>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2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j-lt"/>
              </a:rPr>
              <a:t>Strategies – Facet Four</a:t>
            </a:r>
            <a:endParaRPr lang="en-US" b="1" dirty="0">
              <a:latin typeface="+mj-lt"/>
            </a:endParaRPr>
          </a:p>
        </p:txBody>
      </p:sp>
      <p:sp>
        <p:nvSpPr>
          <p:cNvPr id="3" name="Content Placeholder 2"/>
          <p:cNvSpPr>
            <a:spLocks noGrp="1"/>
          </p:cNvSpPr>
          <p:nvPr>
            <p:ph idx="1"/>
          </p:nvPr>
        </p:nvSpPr>
        <p:spPr/>
        <p:txBody>
          <a:bodyPr/>
          <a:lstStyle/>
          <a:p>
            <a:pPr marL="0" lvl="1" indent="0">
              <a:buNone/>
            </a:pPr>
            <a:r>
              <a:rPr lang="en-CA" sz="2400" dirty="0" smtClean="0">
                <a:solidFill>
                  <a:schemeClr val="tx1">
                    <a:lumMod val="50000"/>
                  </a:schemeClr>
                </a:solidFill>
              </a:rPr>
              <a:t>Explain/recount </a:t>
            </a:r>
            <a:r>
              <a:rPr lang="en-CA" sz="2400" dirty="0">
                <a:solidFill>
                  <a:schemeClr val="tx1">
                    <a:lumMod val="50000"/>
                  </a:schemeClr>
                </a:solidFill>
              </a:rPr>
              <a:t>and </a:t>
            </a:r>
            <a:r>
              <a:rPr lang="en-CA" sz="2400" dirty="0" smtClean="0">
                <a:solidFill>
                  <a:schemeClr val="tx1">
                    <a:lumMod val="50000"/>
                  </a:schemeClr>
                </a:solidFill>
              </a:rPr>
              <a:t>reflect </a:t>
            </a:r>
            <a:r>
              <a:rPr lang="en-CA" sz="2400" dirty="0">
                <a:solidFill>
                  <a:schemeClr val="tx1">
                    <a:lumMod val="50000"/>
                  </a:schemeClr>
                </a:solidFill>
              </a:rPr>
              <a:t>on </a:t>
            </a:r>
            <a:r>
              <a:rPr lang="en-CA" sz="2400" dirty="0" smtClean="0">
                <a:solidFill>
                  <a:schemeClr val="tx1">
                    <a:lumMod val="50000"/>
                  </a:schemeClr>
                </a:solidFill>
              </a:rPr>
              <a:t>experiences </a:t>
            </a:r>
            <a:r>
              <a:rPr lang="en-CA" sz="2400" dirty="0">
                <a:solidFill>
                  <a:schemeClr val="tx1">
                    <a:lumMod val="50000"/>
                  </a:schemeClr>
                </a:solidFill>
              </a:rPr>
              <a:t>and </a:t>
            </a:r>
            <a:r>
              <a:rPr lang="en-CA" sz="2400" dirty="0" smtClean="0">
                <a:solidFill>
                  <a:schemeClr val="tx1">
                    <a:lumMod val="50000"/>
                  </a:schemeClr>
                </a:solidFill>
              </a:rPr>
              <a:t>accomplishments</a:t>
            </a:r>
          </a:p>
          <a:p>
            <a:pPr marL="0" lvl="1" indent="0">
              <a:buNone/>
            </a:pPr>
            <a:endParaRPr lang="en-CA" sz="2400" dirty="0" smtClean="0">
              <a:solidFill>
                <a:schemeClr val="tx1">
                  <a:lumMod val="50000"/>
                </a:schemeClr>
              </a:solidFill>
            </a:endParaRPr>
          </a:p>
          <a:p>
            <a:pPr marL="342900" lvl="1" indent="-342900">
              <a:buFont typeface="Arial" panose="020B0604020202020204" pitchFamily="34" charset="0"/>
              <a:buChar char="•"/>
            </a:pPr>
            <a:r>
              <a:rPr lang="en-CA" sz="2400" dirty="0" err="1" smtClean="0">
                <a:solidFill>
                  <a:schemeClr val="tx1">
                    <a:lumMod val="50000"/>
                  </a:schemeClr>
                </a:solidFill>
              </a:rPr>
              <a:t>FreshGrade</a:t>
            </a:r>
            <a:r>
              <a:rPr lang="en-CA" sz="2400" dirty="0" smtClean="0">
                <a:solidFill>
                  <a:schemeClr val="tx1">
                    <a:lumMod val="50000"/>
                  </a:schemeClr>
                </a:solidFill>
              </a:rPr>
              <a:t>  (IB </a:t>
            </a:r>
            <a:r>
              <a:rPr lang="en-CA" sz="2400" dirty="0">
                <a:solidFill>
                  <a:schemeClr val="tx1">
                    <a:lumMod val="50000"/>
                  </a:schemeClr>
                </a:solidFill>
              </a:rPr>
              <a:t>Articulations and </a:t>
            </a:r>
            <a:r>
              <a:rPr lang="en-CA" sz="2400" dirty="0" smtClean="0">
                <a:solidFill>
                  <a:schemeClr val="tx1">
                    <a:lumMod val="50000"/>
                  </a:schemeClr>
                </a:solidFill>
              </a:rPr>
              <a:t>Reflections)</a:t>
            </a:r>
          </a:p>
          <a:p>
            <a:pPr marL="342900" lvl="1" indent="-342900">
              <a:buFont typeface="Arial" panose="020B0604020202020204" pitchFamily="34" charset="0"/>
              <a:buChar char="•"/>
            </a:pPr>
            <a:r>
              <a:rPr lang="en-CA" sz="2400" dirty="0" smtClean="0">
                <a:solidFill>
                  <a:schemeClr val="tx1">
                    <a:lumMod val="50000"/>
                  </a:schemeClr>
                </a:solidFill>
              </a:rPr>
              <a:t>Journal Entries / Letter Writing</a:t>
            </a:r>
          </a:p>
          <a:p>
            <a:pPr marL="342900" lvl="1" indent="-342900">
              <a:buFont typeface="Arial" panose="020B0604020202020204" pitchFamily="34" charset="0"/>
              <a:buChar char="•"/>
            </a:pPr>
            <a:r>
              <a:rPr lang="en-CA" sz="2400" dirty="0">
                <a:solidFill>
                  <a:schemeClr val="tx1">
                    <a:lumMod val="50000"/>
                  </a:schemeClr>
                </a:solidFill>
              </a:rPr>
              <a:t>Video reflections (Grade 7 Exhibition)</a:t>
            </a:r>
          </a:p>
          <a:p>
            <a:pPr marL="0" lvl="1" indent="0">
              <a:buNone/>
            </a:pPr>
            <a:endParaRPr lang="en-US" sz="2400" dirty="0">
              <a:solidFill>
                <a:schemeClr val="tx1">
                  <a:lumMod val="50000"/>
                </a:schemeClr>
              </a:solidFill>
            </a:endParaRPr>
          </a:p>
          <a:p>
            <a:endParaRPr lang="en-CA" sz="2800" dirty="0" smtClean="0"/>
          </a:p>
          <a:p>
            <a:endParaRPr lang="en-CA" dirty="0" smtClean="0"/>
          </a:p>
          <a:p>
            <a:pPr marL="342900" indent="-342900">
              <a:buFont typeface="Arial" panose="020B0604020202020204" pitchFamily="34" charset="0"/>
              <a:buChar char="•"/>
            </a:pPr>
            <a:endParaRPr lang="en-CA" dirty="0"/>
          </a:p>
          <a:p>
            <a:endParaRPr lang="en-CA" dirty="0" smtClean="0"/>
          </a:p>
          <a:p>
            <a:endParaRPr lang="en-CA" dirty="0"/>
          </a:p>
          <a:p>
            <a:endParaRPr lang="en-CA" dirty="0" smtClean="0"/>
          </a:p>
          <a:p>
            <a:endParaRPr lang="en-US" dirty="0"/>
          </a:p>
        </p:txBody>
      </p:sp>
      <p:pic>
        <p:nvPicPr>
          <p:cNvPr id="4" name="Picture 2" descr="C:\Users\jdduncan197\AppData\Local\Microsoft\Windows\Temporary Internet Files\Content.IE5\IPUF1AD8\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8381" y="4372132"/>
            <a:ext cx="2326761" cy="1488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87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latin typeface="+mj-lt"/>
              </a:rPr>
              <a:t>What</a:t>
            </a:r>
            <a:r>
              <a:rPr lang="en-CA" dirty="0" smtClean="0">
                <a:latin typeface="+mj-lt"/>
              </a:rPr>
              <a:t> </a:t>
            </a:r>
            <a:r>
              <a:rPr lang="en-CA" b="1" dirty="0" smtClean="0">
                <a:latin typeface="+mj-lt"/>
              </a:rPr>
              <a:t>is the Data Telling Us?</a:t>
            </a:r>
            <a:endParaRPr lang="en-US" b="1" dirty="0">
              <a:latin typeface="+mj-lt"/>
            </a:endParaRPr>
          </a:p>
        </p:txBody>
      </p:sp>
      <p:sp>
        <p:nvSpPr>
          <p:cNvPr id="3" name="Content Placeholder 2"/>
          <p:cNvSpPr>
            <a:spLocks noGrp="1"/>
          </p:cNvSpPr>
          <p:nvPr>
            <p:ph idx="1"/>
          </p:nvPr>
        </p:nvSpPr>
        <p:spPr>
          <a:xfrm>
            <a:off x="781565" y="1361251"/>
            <a:ext cx="7861283" cy="4090728"/>
          </a:xfrm>
        </p:spPr>
        <p:txBody>
          <a:bodyPr/>
          <a:lstStyle/>
          <a:p>
            <a:endParaRPr lang="en-CA" dirty="0">
              <a:solidFill>
                <a:srgbClr val="282828"/>
              </a:solidFill>
            </a:endParaRPr>
          </a:p>
          <a:p>
            <a:pPr marL="342900" indent="-342900">
              <a:buFont typeface="Arial" panose="020B0604020202020204" pitchFamily="34" charset="0"/>
              <a:buChar char="•"/>
            </a:pPr>
            <a:r>
              <a:rPr lang="en-CA" sz="2400" dirty="0" smtClean="0">
                <a:solidFill>
                  <a:srgbClr val="282828"/>
                </a:solidFill>
                <a:latin typeface="+mn-lt"/>
              </a:rPr>
              <a:t>Cold Writes </a:t>
            </a:r>
            <a:endParaRPr lang="en-CA" sz="2400" dirty="0">
              <a:solidFill>
                <a:srgbClr val="282828"/>
              </a:solidFill>
              <a:latin typeface="+mn-lt"/>
            </a:endParaRPr>
          </a:p>
          <a:p>
            <a:pPr marL="342900" indent="-342900">
              <a:buFont typeface="Arial" panose="020B0604020202020204" pitchFamily="34" charset="0"/>
              <a:buChar char="•"/>
            </a:pPr>
            <a:r>
              <a:rPr lang="en-CA" sz="2400" dirty="0">
                <a:solidFill>
                  <a:srgbClr val="282828"/>
                </a:solidFill>
                <a:latin typeface="+mn-lt"/>
              </a:rPr>
              <a:t>FSA (Gr. 4 and 7 Writing</a:t>
            </a:r>
            <a:r>
              <a:rPr lang="en-CA" sz="2400" dirty="0" smtClean="0">
                <a:solidFill>
                  <a:srgbClr val="282828"/>
                </a:solidFill>
                <a:latin typeface="+mn-lt"/>
              </a:rPr>
              <a:t>)</a:t>
            </a:r>
          </a:p>
          <a:p>
            <a:pPr marL="342900" indent="-342900">
              <a:buFont typeface="Arial" panose="020B0604020202020204" pitchFamily="34" charset="0"/>
              <a:buChar char="•"/>
            </a:pPr>
            <a:r>
              <a:rPr lang="en-CA" sz="2400" dirty="0">
                <a:solidFill>
                  <a:srgbClr val="282828"/>
                </a:solidFill>
                <a:latin typeface="+mn-lt"/>
              </a:rPr>
              <a:t>Communications Survey to all </a:t>
            </a:r>
            <a:r>
              <a:rPr lang="en-CA" sz="2400" dirty="0" smtClean="0">
                <a:solidFill>
                  <a:srgbClr val="282828"/>
                </a:solidFill>
                <a:latin typeface="+mn-lt"/>
              </a:rPr>
              <a:t>students</a:t>
            </a:r>
          </a:p>
          <a:p>
            <a:pPr marL="342900" indent="-342900">
              <a:buFont typeface="Arial" panose="020B0604020202020204" pitchFamily="34" charset="0"/>
              <a:buChar char="•"/>
            </a:pPr>
            <a:r>
              <a:rPr lang="en-CA" sz="2400" dirty="0">
                <a:solidFill>
                  <a:srgbClr val="282828"/>
                </a:solidFill>
                <a:latin typeface="+mn-lt"/>
              </a:rPr>
              <a:t>Passion Projects (2016) Grade 6 Feedback</a:t>
            </a:r>
          </a:p>
          <a:p>
            <a:pPr marL="342900" indent="-342900">
              <a:buFont typeface="Arial" panose="020B0604020202020204" pitchFamily="34" charset="0"/>
              <a:buChar char="•"/>
            </a:pPr>
            <a:r>
              <a:rPr lang="en-CA" sz="2400" dirty="0" smtClean="0">
                <a:solidFill>
                  <a:srgbClr val="282828"/>
                </a:solidFill>
                <a:latin typeface="+mn-lt"/>
              </a:rPr>
              <a:t>Grade 8, 9 Communication Skills Survey</a:t>
            </a:r>
          </a:p>
          <a:p>
            <a:pPr marL="342900" indent="-342900">
              <a:buFont typeface="Arial" panose="020B0604020202020204" pitchFamily="34" charset="0"/>
              <a:buChar char="•"/>
            </a:pPr>
            <a:r>
              <a:rPr lang="en-CA" sz="2400" dirty="0" smtClean="0">
                <a:solidFill>
                  <a:srgbClr val="282828"/>
                </a:solidFill>
                <a:latin typeface="+mn-lt"/>
              </a:rPr>
              <a:t>Language 7 Survey</a:t>
            </a:r>
          </a:p>
          <a:p>
            <a:pPr marL="342900" indent="-342900">
              <a:buFont typeface="Arial" panose="020B0604020202020204" pitchFamily="34" charset="0"/>
              <a:buChar char="•"/>
            </a:pPr>
            <a:r>
              <a:rPr lang="en-CA" sz="2400" dirty="0">
                <a:solidFill>
                  <a:srgbClr val="282828"/>
                </a:solidFill>
                <a:latin typeface="+mn-lt"/>
              </a:rPr>
              <a:t>Teacher Reflections </a:t>
            </a:r>
          </a:p>
          <a:p>
            <a:endParaRPr lang="en-CA" dirty="0" smtClean="0">
              <a:solidFill>
                <a:srgbClr val="282828"/>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4" name="Picture 2" descr="C:\Users\jdduncan197\AppData\Local\Microsoft\Windows\Temporary Internet Files\Content.IE5\6R7HI0TL\writing-hand-silhouet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3801" y="3993228"/>
            <a:ext cx="1967928" cy="19679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380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1"/>
            <a:ext cx="7861283" cy="1130301"/>
          </a:xfrm>
        </p:spPr>
        <p:txBody>
          <a:bodyPr>
            <a:normAutofit/>
          </a:bodyPr>
          <a:lstStyle/>
          <a:p>
            <a:r>
              <a:rPr lang="en-CA" b="1" dirty="0" smtClean="0"/>
              <a:t>  Cold Write Data     </a:t>
            </a:r>
            <a:r>
              <a:rPr lang="en-CA" sz="2000" b="1" dirty="0" smtClean="0"/>
              <a:t>(% fully meeting or exceeding)</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3348342"/>
              </p:ext>
            </p:extLst>
          </p:nvPr>
        </p:nvGraphicFramePr>
        <p:xfrm>
          <a:off x="908565" y="1699260"/>
          <a:ext cx="6978135" cy="3571242"/>
        </p:xfrm>
        <a:graphic>
          <a:graphicData uri="http://schemas.openxmlformats.org/drawingml/2006/table">
            <a:tbl>
              <a:tblPr firstRow="1" bandRow="1">
                <a:tableStyleId>{5C22544A-7EE6-4342-B048-85BDC9FD1C3A}</a:tableStyleId>
              </a:tblPr>
              <a:tblGrid>
                <a:gridCol w="2363007"/>
                <a:gridCol w="2324057"/>
                <a:gridCol w="2291071"/>
              </a:tblGrid>
              <a:tr h="447171">
                <a:tc>
                  <a:txBody>
                    <a:bodyPr/>
                    <a:lstStyle/>
                    <a:p>
                      <a:r>
                        <a:rPr lang="en-CA" dirty="0" smtClean="0"/>
                        <a:t>Grade</a:t>
                      </a:r>
                      <a:endParaRPr lang="en-US" dirty="0"/>
                    </a:p>
                  </a:txBody>
                  <a:tcPr/>
                </a:tc>
                <a:tc>
                  <a:txBody>
                    <a:bodyPr/>
                    <a:lstStyle/>
                    <a:p>
                      <a:r>
                        <a:rPr lang="en-CA" dirty="0" smtClean="0"/>
                        <a:t>Fall </a:t>
                      </a:r>
                      <a:endParaRPr lang="en-US" dirty="0"/>
                    </a:p>
                  </a:txBody>
                  <a:tcPr/>
                </a:tc>
                <a:tc>
                  <a:txBody>
                    <a:bodyPr/>
                    <a:lstStyle/>
                    <a:p>
                      <a:r>
                        <a:rPr lang="en-CA" dirty="0" smtClean="0"/>
                        <a:t>Spring</a:t>
                      </a:r>
                      <a:endParaRPr lang="en-US" dirty="0"/>
                    </a:p>
                  </a:txBody>
                  <a:tcPr/>
                </a:tc>
              </a:tr>
              <a:tr h="447171">
                <a:tc>
                  <a:txBody>
                    <a:bodyPr/>
                    <a:lstStyle/>
                    <a:p>
                      <a:pPr algn="l"/>
                      <a:r>
                        <a:rPr lang="en-CA" b="1" dirty="0" smtClean="0"/>
                        <a:t>1</a:t>
                      </a:r>
                      <a:endParaRPr lang="en-US" b="1" dirty="0"/>
                    </a:p>
                  </a:txBody>
                  <a:tcPr/>
                </a:tc>
                <a:tc>
                  <a:txBody>
                    <a:bodyPr/>
                    <a:lstStyle/>
                    <a:p>
                      <a:r>
                        <a:rPr lang="en-CA" b="1" dirty="0" smtClean="0"/>
                        <a:t>17%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68%</a:t>
                      </a:r>
                      <a:endParaRPr lang="en-US" b="1" dirty="0" smtClean="0"/>
                    </a:p>
                  </a:txBody>
                  <a:tcPr/>
                </a:tc>
              </a:tr>
              <a:tr h="447171">
                <a:tc>
                  <a:txBody>
                    <a:bodyPr/>
                    <a:lstStyle/>
                    <a:p>
                      <a:pPr algn="l"/>
                      <a:r>
                        <a:rPr lang="en-CA" b="1" dirty="0" smtClean="0"/>
                        <a:t>2</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32%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64%</a:t>
                      </a:r>
                      <a:endParaRPr lang="en-US" b="1" dirty="0" smtClean="0"/>
                    </a:p>
                  </a:txBody>
                  <a:tcPr/>
                </a:tc>
              </a:tr>
              <a:tr h="447171">
                <a:tc>
                  <a:txBody>
                    <a:bodyPr/>
                    <a:lstStyle/>
                    <a:p>
                      <a:pPr algn="l"/>
                      <a:r>
                        <a:rPr lang="en-CA" b="1" dirty="0" smtClean="0"/>
                        <a:t>3</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19%</a:t>
                      </a:r>
                      <a:endParaRPr lang="en-US" b="1" dirty="0" smtClean="0"/>
                    </a:p>
                  </a:txBody>
                  <a:tcPr/>
                </a:tc>
                <a:tc>
                  <a:txBody>
                    <a:bodyPr/>
                    <a:lstStyle/>
                    <a:p>
                      <a:r>
                        <a:rPr lang="en-CA" b="1" dirty="0" smtClean="0"/>
                        <a:t>56%</a:t>
                      </a:r>
                      <a:endParaRPr lang="en-US" b="1" dirty="0"/>
                    </a:p>
                  </a:txBody>
                  <a:tcPr/>
                </a:tc>
              </a:tr>
              <a:tr h="447171">
                <a:tc>
                  <a:txBody>
                    <a:bodyPr/>
                    <a:lstStyle/>
                    <a:p>
                      <a:pPr algn="l"/>
                      <a:r>
                        <a:rPr lang="en-CA" b="1" dirty="0" smtClean="0"/>
                        <a:t>4</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29%</a:t>
                      </a:r>
                      <a:endParaRPr lang="en-US"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78%</a:t>
                      </a:r>
                      <a:endParaRPr lang="en-US" b="1" dirty="0" smtClean="0"/>
                    </a:p>
                  </a:txBody>
                  <a:tcPr/>
                </a:tc>
              </a:tr>
              <a:tr h="447171">
                <a:tc>
                  <a:txBody>
                    <a:bodyPr/>
                    <a:lstStyle/>
                    <a:p>
                      <a:pPr algn="l"/>
                      <a:r>
                        <a:rPr lang="en-CA" b="1" dirty="0" smtClean="0"/>
                        <a:t>5</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44%</a:t>
                      </a:r>
                      <a:endParaRPr lang="en-US"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91%</a:t>
                      </a:r>
                      <a:endParaRPr lang="en-US" b="1" dirty="0" smtClean="0"/>
                    </a:p>
                  </a:txBody>
                  <a:tcPr/>
                </a:tc>
              </a:tr>
              <a:tr h="447171">
                <a:tc>
                  <a:txBody>
                    <a:bodyPr/>
                    <a:lstStyle/>
                    <a:p>
                      <a:pPr algn="l"/>
                      <a:r>
                        <a:rPr lang="en-CA" b="1" dirty="0" smtClean="0"/>
                        <a:t>6</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39%</a:t>
                      </a:r>
                      <a:endParaRPr lang="en-US"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68%</a:t>
                      </a:r>
                      <a:endParaRPr lang="en-US" b="1" dirty="0" smtClean="0"/>
                    </a:p>
                  </a:txBody>
                  <a:tcPr/>
                </a:tc>
              </a:tr>
              <a:tr h="441045">
                <a:tc>
                  <a:txBody>
                    <a:bodyPr/>
                    <a:lstStyle/>
                    <a:p>
                      <a:pPr algn="l"/>
                      <a:r>
                        <a:rPr lang="en-CA" b="1" dirty="0" smtClean="0"/>
                        <a:t>7</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89%</a:t>
                      </a:r>
                      <a:endParaRPr lang="en-US"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b="1" dirty="0" smtClean="0"/>
                        <a:t>82%</a:t>
                      </a:r>
                      <a:endParaRPr lang="en-US" b="1" dirty="0" smtClean="0"/>
                    </a:p>
                  </a:txBody>
                  <a:tcPr/>
                </a:tc>
              </a:tr>
            </a:tbl>
          </a:graphicData>
        </a:graphic>
      </p:graphicFrame>
      <p:pic>
        <p:nvPicPr>
          <p:cNvPr id="5"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628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1"/>
            <a:ext cx="7861283" cy="1258785"/>
          </a:xfrm>
        </p:spPr>
        <p:txBody>
          <a:bodyPr/>
          <a:lstStyle/>
          <a:p>
            <a:r>
              <a:rPr lang="en-CA" b="1" dirty="0" smtClean="0">
                <a:latin typeface="+mj-lt"/>
              </a:rPr>
              <a:t>Cold Write Data</a:t>
            </a:r>
            <a:endParaRPr lang="en-US" b="1" dirty="0">
              <a:latin typeface="+mj-lt"/>
            </a:endParaRPr>
          </a:p>
        </p:txBody>
      </p:sp>
      <p:pic>
        <p:nvPicPr>
          <p:cNvPr id="4" name="Picture 1" descr="cid:image001.jpg@01D19F31.849CFDB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145" y="5828444"/>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45"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81564" y="1620104"/>
            <a:ext cx="7861283" cy="4154984"/>
          </a:xfrm>
          <a:prstGeom prst="rect">
            <a:avLst/>
          </a:prstGeom>
        </p:spPr>
        <p:txBody>
          <a:bodyPr wrap="square">
            <a:spAutoFit/>
          </a:bodyPr>
          <a:lstStyle/>
          <a:p>
            <a:pPr lvl="0"/>
            <a:r>
              <a:rPr lang="en-US" sz="2400" dirty="0" smtClean="0">
                <a:solidFill>
                  <a:srgbClr val="282828"/>
                </a:solidFill>
                <a:latin typeface="Klavika Regular"/>
              </a:rPr>
              <a:t>Expected </a:t>
            </a:r>
            <a:r>
              <a:rPr lang="en-US" sz="2400" dirty="0">
                <a:solidFill>
                  <a:srgbClr val="282828"/>
                </a:solidFill>
                <a:latin typeface="Klavika Regular"/>
              </a:rPr>
              <a:t>improvements </a:t>
            </a:r>
            <a:r>
              <a:rPr lang="en-US" sz="2400" dirty="0" smtClean="0">
                <a:solidFill>
                  <a:srgbClr val="282828"/>
                </a:solidFill>
                <a:latin typeface="Klavika Regular"/>
              </a:rPr>
              <a:t>occurred; movement </a:t>
            </a:r>
            <a:r>
              <a:rPr lang="en-US" sz="2400" dirty="0">
                <a:solidFill>
                  <a:srgbClr val="282828"/>
                </a:solidFill>
                <a:latin typeface="Klavika Regular"/>
              </a:rPr>
              <a:t>towards meeting and </a:t>
            </a:r>
            <a:r>
              <a:rPr lang="en-US" sz="2400" dirty="0" smtClean="0">
                <a:solidFill>
                  <a:srgbClr val="282828"/>
                </a:solidFill>
                <a:latin typeface="Klavika Regular"/>
              </a:rPr>
              <a:t>exceeding; however we only met target at two grade levels.</a:t>
            </a:r>
          </a:p>
          <a:p>
            <a:pPr lvl="0"/>
            <a:r>
              <a:rPr lang="en-CA" sz="2400" dirty="0" smtClean="0">
                <a:solidFill>
                  <a:srgbClr val="282828"/>
                </a:solidFill>
                <a:latin typeface="Klavika Regular"/>
              </a:rPr>
              <a:t>Highlights:</a:t>
            </a:r>
            <a:endParaRPr lang="en-US" sz="2400" dirty="0" smtClean="0">
              <a:solidFill>
                <a:srgbClr val="282828"/>
              </a:solidFill>
              <a:latin typeface="Klavika Regular"/>
            </a:endParaRPr>
          </a:p>
          <a:p>
            <a:pPr marL="285750" lvl="0" indent="-285750">
              <a:buFont typeface="Arial" panose="020B0604020202020204" pitchFamily="34" charset="0"/>
              <a:buChar char="•"/>
            </a:pPr>
            <a:r>
              <a:rPr lang="en-US" sz="2400" dirty="0" smtClean="0">
                <a:solidFill>
                  <a:srgbClr val="282828"/>
                </a:solidFill>
                <a:latin typeface="Klavika Regular"/>
              </a:rPr>
              <a:t>Grade 4 Fall 55% Minimally Meeting          Spring 65% Fully Meeting</a:t>
            </a:r>
          </a:p>
          <a:p>
            <a:pPr marL="285750" lvl="0" indent="-285750">
              <a:buFont typeface="Arial" panose="020B0604020202020204" pitchFamily="34" charset="0"/>
              <a:buChar char="•"/>
            </a:pPr>
            <a:r>
              <a:rPr lang="en-US" sz="2400" dirty="0" smtClean="0">
                <a:solidFill>
                  <a:srgbClr val="282828"/>
                </a:solidFill>
                <a:latin typeface="Klavika Regular"/>
              </a:rPr>
              <a:t>Grade 1 Fall 48% Not Yet Within           Spring 51% Fully Meeting </a:t>
            </a:r>
          </a:p>
          <a:p>
            <a:pPr lvl="0"/>
            <a:r>
              <a:rPr lang="en-US" sz="2400" dirty="0" smtClean="0">
                <a:solidFill>
                  <a:srgbClr val="282828"/>
                </a:solidFill>
                <a:latin typeface="Klavika Regular"/>
              </a:rPr>
              <a:t>Areas requiring our attention:</a:t>
            </a:r>
          </a:p>
          <a:p>
            <a:pPr marL="285750" lvl="0" indent="-285750">
              <a:buFont typeface="Arial" panose="020B0604020202020204" pitchFamily="34" charset="0"/>
              <a:buChar char="•"/>
            </a:pPr>
            <a:r>
              <a:rPr lang="en-US" sz="2400" dirty="0" smtClean="0">
                <a:solidFill>
                  <a:srgbClr val="282828"/>
                </a:solidFill>
                <a:latin typeface="Klavika Regular"/>
              </a:rPr>
              <a:t>Grade 2 “style” and “form”</a:t>
            </a:r>
          </a:p>
          <a:p>
            <a:pPr marL="285750" lvl="0" indent="-285750">
              <a:buFont typeface="Arial" panose="020B0604020202020204" pitchFamily="34" charset="0"/>
              <a:buChar char="•"/>
            </a:pPr>
            <a:r>
              <a:rPr lang="en-US" sz="2400" dirty="0" smtClean="0">
                <a:solidFill>
                  <a:srgbClr val="282828"/>
                </a:solidFill>
                <a:latin typeface="Klavika Regular"/>
              </a:rPr>
              <a:t>Grade 7 “conventions”</a:t>
            </a:r>
            <a:endParaRPr lang="en-US" sz="2400" dirty="0">
              <a:solidFill>
                <a:srgbClr val="282828"/>
              </a:solidFill>
              <a:latin typeface="Klavika Regular"/>
            </a:endParaRPr>
          </a:p>
        </p:txBody>
      </p:sp>
      <p:sp>
        <p:nvSpPr>
          <p:cNvPr id="6" name="Right Arrow 5"/>
          <p:cNvSpPr/>
          <p:nvPr/>
        </p:nvSpPr>
        <p:spPr>
          <a:xfrm>
            <a:off x="6266426" y="3209636"/>
            <a:ext cx="489204"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741158" y="3882261"/>
            <a:ext cx="489204"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9" name="Picture 1" descr="C:\Users\jdduncan197\AppData\Local\Microsoft\Windows\Temporary Internet Files\Content.IE5\IPUF1AD8\Writing-writing-31277215-579-6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631" y="4403725"/>
            <a:ext cx="1788850" cy="18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67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Mission Statement</a:t>
            </a:r>
            <a:endParaRPr lang="en-US" sz="2800" b="1" dirty="0"/>
          </a:p>
        </p:txBody>
      </p:sp>
      <p:sp>
        <p:nvSpPr>
          <p:cNvPr id="3" name="Content Placeholder 2"/>
          <p:cNvSpPr>
            <a:spLocks noGrp="1"/>
          </p:cNvSpPr>
          <p:nvPr>
            <p:ph sz="quarter" idx="10"/>
          </p:nvPr>
        </p:nvSpPr>
        <p:spPr/>
        <p:txBody>
          <a:bodyPr/>
          <a:lstStyle/>
          <a:p>
            <a:pPr algn="ctr"/>
            <a:r>
              <a:rPr lang="en-CA" sz="2800" dirty="0" smtClean="0">
                <a:solidFill>
                  <a:srgbClr val="282828"/>
                </a:solidFill>
              </a:rPr>
              <a:t>In an atmosphere of mutual respect West Bay inspires, encourages and challenges students to become active, compassionate lifelong learners within their local and global communities. </a:t>
            </a:r>
          </a:p>
          <a:p>
            <a:endParaRPr lang="en-CA" dirty="0">
              <a:solidFill>
                <a:srgbClr val="282828"/>
              </a:solidFill>
            </a:endParaRPr>
          </a:p>
          <a:p>
            <a:r>
              <a:rPr lang="en-CA" dirty="0" smtClean="0">
                <a:solidFill>
                  <a:srgbClr val="282828"/>
                </a:solidFill>
              </a:rPr>
              <a:t>“…school communities that are rudderless and aimless cannot fully prepare their children for the new, fast-changing realities of the modern world.”  </a:t>
            </a:r>
            <a:r>
              <a:rPr lang="en-CA" i="1" dirty="0" smtClean="0">
                <a:solidFill>
                  <a:srgbClr val="282828"/>
                </a:solidFill>
              </a:rPr>
              <a:t>(Richardson and Dixon, 2017) </a:t>
            </a:r>
          </a:p>
          <a:p>
            <a:endParaRPr lang="en-CA" dirty="0">
              <a:solidFill>
                <a:srgbClr val="282828"/>
              </a:solidFill>
            </a:endParaRPr>
          </a:p>
        </p:txBody>
      </p:sp>
      <p:pic>
        <p:nvPicPr>
          <p:cNvPr id="2050" name="Picture 2" descr="C:\Users\jdduncan197\AppData\Local\Microsoft\Windows\Temporary Internet Files\Content.IE5\6R7HI0TL\1305816459_a91e4edd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257" y="4764405"/>
            <a:ext cx="2540000" cy="169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151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1"/>
            <a:ext cx="7861283" cy="888275"/>
          </a:xfrm>
        </p:spPr>
        <p:txBody>
          <a:bodyPr>
            <a:normAutofit fontScale="90000"/>
          </a:bodyPr>
          <a:lstStyle/>
          <a:p>
            <a:r>
              <a:rPr lang="en-CA" b="1" dirty="0" smtClean="0"/>
              <a:t/>
            </a:r>
            <a:br>
              <a:rPr lang="en-CA" b="1" dirty="0" smtClean="0"/>
            </a:br>
            <a:r>
              <a:rPr lang="en-CA" b="1" dirty="0"/>
              <a:t/>
            </a:r>
            <a:br>
              <a:rPr lang="en-CA" b="1" dirty="0"/>
            </a:br>
            <a:r>
              <a:rPr lang="en-CA" b="1" dirty="0" smtClean="0"/>
              <a:t/>
            </a:r>
            <a:br>
              <a:rPr lang="en-CA" b="1" dirty="0" smtClean="0"/>
            </a:br>
            <a:r>
              <a:rPr lang="en-CA" b="1" dirty="0"/>
              <a:t/>
            </a:r>
            <a:br>
              <a:rPr lang="en-CA" b="1" dirty="0"/>
            </a:br>
            <a:r>
              <a:rPr lang="en-CA" sz="3100" b="1" dirty="0" smtClean="0">
                <a:latin typeface="+mn-lt"/>
              </a:rPr>
              <a:t/>
            </a:r>
            <a:br>
              <a:rPr lang="en-CA" sz="3100" b="1" dirty="0" smtClean="0">
                <a:latin typeface="+mn-lt"/>
              </a:rPr>
            </a:br>
            <a:r>
              <a:rPr lang="en-CA" sz="3100" b="1" dirty="0" smtClean="0">
                <a:latin typeface="+mn-lt"/>
              </a:rPr>
              <a:t>FSAs – Grade 4 (by gender) </a:t>
            </a:r>
            <a:endParaRPr lang="en-US" sz="3100" b="1" dirty="0">
              <a:latin typeface="+mn-lt"/>
            </a:endParaRPr>
          </a:p>
        </p:txBody>
      </p:sp>
      <p:pic>
        <p:nvPicPr>
          <p:cNvPr id="4" name="Picture 1" descr="cid:image001.jpg@01D19F31.849CFDB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145" y="5828444"/>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538401222"/>
              </p:ext>
            </p:extLst>
          </p:nvPr>
        </p:nvGraphicFramePr>
        <p:xfrm>
          <a:off x="2349500" y="1104405"/>
          <a:ext cx="5715000" cy="2607303"/>
        </p:xfrm>
        <a:graphic>
          <a:graphicData uri="http://schemas.openxmlformats.org/drawingml/2006/table">
            <a:tbl>
              <a:tblPr firstRow="1" firstCol="1" bandRow="1">
                <a:tableStyleId>{5C22544A-7EE6-4342-B048-85BDC9FD1C3A}</a:tableStyleId>
              </a:tblPr>
              <a:tblGrid>
                <a:gridCol w="1458083"/>
                <a:gridCol w="1469218"/>
                <a:gridCol w="1469218"/>
                <a:gridCol w="1318481"/>
              </a:tblGrid>
              <a:tr h="381495">
                <a:tc>
                  <a:txBody>
                    <a:bodyPr/>
                    <a:lstStyle/>
                    <a:p>
                      <a:pPr>
                        <a:lnSpc>
                          <a:spcPct val="115000"/>
                        </a:lnSpc>
                        <a:spcAft>
                          <a:spcPts val="0"/>
                        </a:spcAft>
                      </a:pPr>
                      <a:r>
                        <a:rPr lang="en-US" sz="1200" b="1" dirty="0">
                          <a:effectLst/>
                          <a:latin typeface="+mn-lt"/>
                          <a:ea typeface="Calibri"/>
                          <a:cs typeface="Times New Roman"/>
                        </a:rPr>
                        <a:t> </a:t>
                      </a:r>
                      <a:r>
                        <a:rPr lang="en-US" sz="1200" b="1" dirty="0" smtClean="0">
                          <a:effectLst/>
                          <a:latin typeface="+mn-lt"/>
                          <a:ea typeface="Calibri"/>
                          <a:cs typeface="Times New Roman"/>
                        </a:rPr>
                        <a:t>GIRLS</a:t>
                      </a:r>
                      <a:endParaRPr lang="en-US" sz="1200" b="1" dirty="0">
                        <a:effectLst/>
                        <a:latin typeface="+mn-lt"/>
                        <a:ea typeface="Calibri"/>
                        <a:cs typeface="Times New Roman"/>
                      </a:endParaRPr>
                    </a:p>
                  </a:txBody>
                  <a:tcPr marL="68580" marR="68580" marT="0" marB="0"/>
                </a:tc>
                <a:tc>
                  <a:txBody>
                    <a:bodyPr/>
                    <a:lstStyle/>
                    <a:p>
                      <a:pPr>
                        <a:lnSpc>
                          <a:spcPct val="115000"/>
                        </a:lnSpc>
                        <a:spcAft>
                          <a:spcPts val="0"/>
                        </a:spcAft>
                      </a:pPr>
                      <a:r>
                        <a:rPr lang="en-US" sz="1200" b="1" dirty="0">
                          <a:effectLst/>
                          <a:latin typeface="+mn-lt"/>
                        </a:rPr>
                        <a:t>Not Yet</a:t>
                      </a:r>
                      <a:endParaRPr lang="en-US" sz="1200" b="1" dirty="0">
                        <a:effectLst/>
                        <a:latin typeface="+mn-lt"/>
                        <a:ea typeface="Calibri"/>
                        <a:cs typeface="Times New Roman"/>
                      </a:endParaRPr>
                    </a:p>
                  </a:txBody>
                  <a:tcPr marL="68580" marR="68580" marT="0" marB="0"/>
                </a:tc>
                <a:tc>
                  <a:txBody>
                    <a:bodyPr/>
                    <a:lstStyle/>
                    <a:p>
                      <a:pPr>
                        <a:lnSpc>
                          <a:spcPct val="115000"/>
                        </a:lnSpc>
                        <a:spcAft>
                          <a:spcPts val="0"/>
                        </a:spcAft>
                      </a:pPr>
                      <a:r>
                        <a:rPr lang="en-US" sz="1200" b="1">
                          <a:effectLst/>
                          <a:latin typeface="+mn-lt"/>
                        </a:rPr>
                        <a:t>Meeting</a:t>
                      </a:r>
                      <a:endParaRPr lang="en-US" sz="1200" b="1">
                        <a:effectLst/>
                        <a:latin typeface="+mn-lt"/>
                        <a:ea typeface="Calibri"/>
                        <a:cs typeface="Times New Roman"/>
                      </a:endParaRPr>
                    </a:p>
                  </a:txBody>
                  <a:tcPr marL="68580" marR="68580" marT="0" marB="0"/>
                </a:tc>
                <a:tc>
                  <a:txBody>
                    <a:bodyPr/>
                    <a:lstStyle/>
                    <a:p>
                      <a:pPr>
                        <a:lnSpc>
                          <a:spcPct val="115000"/>
                        </a:lnSpc>
                        <a:spcAft>
                          <a:spcPts val="0"/>
                        </a:spcAft>
                      </a:pPr>
                      <a:r>
                        <a:rPr lang="en-US" sz="1200" b="1">
                          <a:effectLst/>
                          <a:latin typeface="+mn-lt"/>
                        </a:rPr>
                        <a:t>Exceeding</a:t>
                      </a:r>
                      <a:endParaRPr lang="en-US" sz="1200" b="1">
                        <a:effectLst/>
                        <a:latin typeface="+mn-lt"/>
                        <a:ea typeface="Calibri"/>
                        <a:cs typeface="Times New Roman"/>
                      </a:endParaRPr>
                    </a:p>
                  </a:txBody>
                  <a:tcPr marL="68580" marR="68580" marT="0" marB="0"/>
                </a:tc>
              </a:tr>
              <a:tr h="753624">
                <a:tc>
                  <a:txBody>
                    <a:bodyPr/>
                    <a:lstStyle/>
                    <a:p>
                      <a:pPr>
                        <a:lnSpc>
                          <a:spcPct val="115000"/>
                        </a:lnSpc>
                        <a:spcAft>
                          <a:spcPts val="0"/>
                        </a:spcAft>
                      </a:pPr>
                      <a:r>
                        <a:rPr lang="en-US" sz="1200" b="1" dirty="0">
                          <a:effectLst/>
                          <a:latin typeface="+mn-lt"/>
                          <a:ea typeface="Calibri"/>
                          <a:cs typeface="Times New Roman"/>
                        </a:rPr>
                        <a:t>Reading</a:t>
                      </a:r>
                    </a:p>
                    <a:p>
                      <a:pPr>
                        <a:lnSpc>
                          <a:spcPct val="115000"/>
                        </a:lnSpc>
                        <a:spcAft>
                          <a:spcPts val="0"/>
                        </a:spcAft>
                      </a:pPr>
                      <a:r>
                        <a:rPr lang="en-US" sz="1200" b="1" dirty="0">
                          <a:effectLst/>
                          <a:latin typeface="+mn-lt"/>
                          <a:ea typeface="Calibri"/>
                          <a:cs typeface="Times New Roman"/>
                        </a:rPr>
                        <a:t> </a:t>
                      </a:r>
                    </a:p>
                  </a:txBody>
                  <a:tcPr marL="68580" marR="68580" marT="0" marB="0"/>
                </a:tc>
                <a:tc>
                  <a:txBody>
                    <a:bodyPr/>
                    <a:lstStyle/>
                    <a:p>
                      <a:pPr>
                        <a:lnSpc>
                          <a:spcPct val="115000"/>
                        </a:lnSpc>
                        <a:spcAft>
                          <a:spcPts val="0"/>
                        </a:spcAft>
                      </a:pPr>
                      <a:r>
                        <a:rPr lang="en-US" sz="1400" b="1" dirty="0">
                          <a:solidFill>
                            <a:srgbClr val="282828"/>
                          </a:solidFill>
                          <a:effectLst/>
                          <a:latin typeface="+mn-lt"/>
                        </a:rPr>
                        <a:t>0</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 8 (31%)</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a:solidFill>
                            <a:srgbClr val="282828"/>
                          </a:solidFill>
                          <a:effectLst/>
                          <a:latin typeface="+mn-lt"/>
                        </a:rPr>
                        <a:t>18 (69%)</a:t>
                      </a:r>
                    </a:p>
                    <a:p>
                      <a:pPr>
                        <a:lnSpc>
                          <a:spcPct val="115000"/>
                        </a:lnSpc>
                        <a:spcAft>
                          <a:spcPts val="0"/>
                        </a:spcAft>
                      </a:pPr>
                      <a:r>
                        <a:rPr lang="en-US" sz="1400" b="1">
                          <a:solidFill>
                            <a:srgbClr val="282828"/>
                          </a:solidFill>
                          <a:effectLst/>
                          <a:latin typeface="+mn-lt"/>
                        </a:rPr>
                        <a:t> </a:t>
                      </a:r>
                    </a:p>
                    <a:p>
                      <a:pPr>
                        <a:lnSpc>
                          <a:spcPct val="115000"/>
                        </a:lnSpc>
                        <a:spcAft>
                          <a:spcPts val="0"/>
                        </a:spcAft>
                      </a:pPr>
                      <a:r>
                        <a:rPr lang="en-US" sz="1400" b="1">
                          <a:solidFill>
                            <a:srgbClr val="282828"/>
                          </a:solidFill>
                          <a:effectLst/>
                          <a:latin typeface="+mn-lt"/>
                        </a:rPr>
                        <a:t> </a:t>
                      </a:r>
                      <a:endParaRPr lang="en-US" sz="1400" b="1">
                        <a:solidFill>
                          <a:srgbClr val="282828"/>
                        </a:solidFill>
                        <a:effectLst/>
                        <a:latin typeface="+mn-lt"/>
                        <a:ea typeface="Calibri"/>
                        <a:cs typeface="Times New Roman"/>
                      </a:endParaRPr>
                    </a:p>
                  </a:txBody>
                  <a:tcPr marL="68580" marR="68580" marT="0" marB="0"/>
                </a:tc>
              </a:tr>
              <a:tr h="622440">
                <a:tc>
                  <a:txBody>
                    <a:bodyPr/>
                    <a:lstStyle/>
                    <a:p>
                      <a:pPr>
                        <a:lnSpc>
                          <a:spcPct val="115000"/>
                        </a:lnSpc>
                        <a:spcAft>
                          <a:spcPts val="0"/>
                        </a:spcAft>
                      </a:pPr>
                      <a:r>
                        <a:rPr lang="en-US" sz="1200" b="1" dirty="0" smtClean="0">
                          <a:effectLst/>
                          <a:latin typeface="+mn-lt"/>
                          <a:ea typeface="Calibri"/>
                          <a:cs typeface="Times New Roman"/>
                        </a:rPr>
                        <a:t> Writing</a:t>
                      </a:r>
                      <a:endParaRPr lang="en-US" sz="1200" b="1" dirty="0">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0</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16 (62%)</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10 (38%)</a:t>
                      </a:r>
                    </a:p>
                    <a:p>
                      <a:pPr>
                        <a:lnSpc>
                          <a:spcPct val="115000"/>
                        </a:lnSpc>
                        <a:spcAft>
                          <a:spcPts val="0"/>
                        </a:spcAft>
                      </a:pPr>
                      <a:r>
                        <a:rPr lang="en-US" sz="1400" b="1" dirty="0">
                          <a:solidFill>
                            <a:srgbClr val="282828"/>
                          </a:solidFill>
                          <a:effectLst/>
                          <a:latin typeface="+mn-lt"/>
                        </a:rPr>
                        <a:t> </a:t>
                      </a:r>
                    </a:p>
                    <a:p>
                      <a:pPr>
                        <a:lnSpc>
                          <a:spcPct val="115000"/>
                        </a:lnSpc>
                        <a:spcAft>
                          <a:spcPts val="0"/>
                        </a:spcAft>
                      </a:pPr>
                      <a:r>
                        <a:rPr lang="en-US" sz="1400" b="1" dirty="0">
                          <a:solidFill>
                            <a:srgbClr val="282828"/>
                          </a:solidFill>
                          <a:effectLst/>
                          <a:latin typeface="+mn-lt"/>
                        </a:rPr>
                        <a:t> </a:t>
                      </a:r>
                      <a:endParaRPr lang="en-US" sz="1400" b="1" dirty="0">
                        <a:solidFill>
                          <a:srgbClr val="282828"/>
                        </a:solidFill>
                        <a:effectLst/>
                        <a:latin typeface="+mn-lt"/>
                        <a:ea typeface="Calibri"/>
                        <a:cs typeface="Times New Roman"/>
                      </a:endParaRPr>
                    </a:p>
                  </a:txBody>
                  <a:tcPr marL="68580" marR="68580" marT="0" marB="0"/>
                </a:tc>
              </a:tr>
              <a:tr h="622440">
                <a:tc>
                  <a:txBody>
                    <a:bodyPr/>
                    <a:lstStyle/>
                    <a:p>
                      <a:pPr>
                        <a:lnSpc>
                          <a:spcPct val="115000"/>
                        </a:lnSpc>
                        <a:spcAft>
                          <a:spcPts val="0"/>
                        </a:spcAft>
                      </a:pPr>
                      <a:r>
                        <a:rPr lang="en-US" sz="1200" b="1" dirty="0">
                          <a:effectLst/>
                          <a:latin typeface="+mn-lt"/>
                          <a:ea typeface="Calibri"/>
                          <a:cs typeface="Times New Roman"/>
                        </a:rPr>
                        <a:t>Numeracy</a:t>
                      </a:r>
                    </a:p>
                    <a:p>
                      <a:pPr>
                        <a:lnSpc>
                          <a:spcPct val="115000"/>
                        </a:lnSpc>
                        <a:spcAft>
                          <a:spcPts val="0"/>
                        </a:spcAft>
                      </a:pPr>
                      <a:r>
                        <a:rPr lang="en-US" sz="1200" b="1" dirty="0">
                          <a:effectLst/>
                          <a:latin typeface="+mn-lt"/>
                          <a:ea typeface="Calibri"/>
                          <a:cs typeface="Times New Roman"/>
                        </a:rPr>
                        <a:t> </a:t>
                      </a:r>
                    </a:p>
                  </a:txBody>
                  <a:tcPr marL="68580" marR="68580" marT="0" marB="0"/>
                </a:tc>
                <a:tc>
                  <a:txBody>
                    <a:bodyPr/>
                    <a:lstStyle/>
                    <a:p>
                      <a:pPr>
                        <a:lnSpc>
                          <a:spcPct val="115000"/>
                        </a:lnSpc>
                        <a:spcAft>
                          <a:spcPts val="0"/>
                        </a:spcAft>
                      </a:pPr>
                      <a:r>
                        <a:rPr lang="en-US" sz="1400" b="1" dirty="0">
                          <a:solidFill>
                            <a:srgbClr val="282828"/>
                          </a:solidFill>
                          <a:effectLst/>
                          <a:latin typeface="+mn-lt"/>
                        </a:rPr>
                        <a:t>0</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 6 (23%)</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20 (77%)</a:t>
                      </a:r>
                    </a:p>
                    <a:p>
                      <a:pPr>
                        <a:lnSpc>
                          <a:spcPct val="115000"/>
                        </a:lnSpc>
                        <a:spcAft>
                          <a:spcPts val="0"/>
                        </a:spcAft>
                      </a:pPr>
                      <a:r>
                        <a:rPr lang="en-US" sz="1400" b="1" dirty="0">
                          <a:solidFill>
                            <a:srgbClr val="282828"/>
                          </a:solidFill>
                          <a:effectLst/>
                          <a:latin typeface="+mn-lt"/>
                        </a:rPr>
                        <a:t> </a:t>
                      </a:r>
                    </a:p>
                    <a:p>
                      <a:pPr>
                        <a:lnSpc>
                          <a:spcPct val="115000"/>
                        </a:lnSpc>
                        <a:spcAft>
                          <a:spcPts val="0"/>
                        </a:spcAft>
                      </a:pPr>
                      <a:r>
                        <a:rPr lang="en-US" sz="1400" b="1" dirty="0">
                          <a:solidFill>
                            <a:srgbClr val="282828"/>
                          </a:solidFill>
                          <a:effectLst/>
                          <a:latin typeface="+mn-lt"/>
                        </a:rPr>
                        <a:t> </a:t>
                      </a:r>
                      <a:endParaRPr lang="en-US" sz="1400" b="1" dirty="0">
                        <a:solidFill>
                          <a:srgbClr val="282828"/>
                        </a:solidFill>
                        <a:effectLst/>
                        <a:latin typeface="+mn-lt"/>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18070522"/>
              </p:ext>
            </p:extLst>
          </p:nvPr>
        </p:nvGraphicFramePr>
        <p:xfrm>
          <a:off x="2349500" y="3877353"/>
          <a:ext cx="5766790" cy="2734649"/>
        </p:xfrm>
        <a:graphic>
          <a:graphicData uri="http://schemas.openxmlformats.org/drawingml/2006/table">
            <a:tbl>
              <a:tblPr firstRow="1" firstCol="1" bandRow="1">
                <a:tableStyleId>{5C22544A-7EE6-4342-B048-85BDC9FD1C3A}</a:tableStyleId>
              </a:tblPr>
              <a:tblGrid>
                <a:gridCol w="1457966"/>
                <a:gridCol w="1457966"/>
                <a:gridCol w="1457966"/>
                <a:gridCol w="1392892"/>
              </a:tblGrid>
              <a:tr h="502071">
                <a:tc>
                  <a:txBody>
                    <a:bodyPr/>
                    <a:lstStyle/>
                    <a:p>
                      <a:pPr>
                        <a:lnSpc>
                          <a:spcPct val="115000"/>
                        </a:lnSpc>
                        <a:spcAft>
                          <a:spcPts val="0"/>
                        </a:spcAft>
                      </a:pPr>
                      <a:r>
                        <a:rPr lang="en-US" sz="1200" b="1" dirty="0">
                          <a:effectLst/>
                          <a:latin typeface="+mn-lt"/>
                        </a:rPr>
                        <a:t> </a:t>
                      </a:r>
                      <a:r>
                        <a:rPr lang="en-US" sz="1200" b="1" dirty="0" smtClean="0">
                          <a:effectLst/>
                          <a:latin typeface="+mn-lt"/>
                          <a:cs typeface="Times New Roman"/>
                        </a:rPr>
                        <a:t>BOYS </a:t>
                      </a:r>
                      <a:endParaRPr lang="en-US" sz="1200" b="1" dirty="0">
                        <a:effectLst/>
                        <a:latin typeface="+mn-lt"/>
                      </a:endParaRPr>
                    </a:p>
                  </a:txBody>
                  <a:tcPr marL="68580" marR="68580" marT="0" marB="0"/>
                </a:tc>
                <a:tc>
                  <a:txBody>
                    <a:bodyPr/>
                    <a:lstStyle/>
                    <a:p>
                      <a:pPr>
                        <a:lnSpc>
                          <a:spcPct val="115000"/>
                        </a:lnSpc>
                        <a:spcAft>
                          <a:spcPts val="0"/>
                        </a:spcAft>
                      </a:pPr>
                      <a:r>
                        <a:rPr lang="en-US" sz="1200" b="1">
                          <a:effectLst/>
                          <a:latin typeface="+mn-lt"/>
                        </a:rPr>
                        <a:t>Not Yet</a:t>
                      </a:r>
                      <a:endParaRPr lang="en-US" sz="1200" b="1">
                        <a:effectLst/>
                        <a:latin typeface="+mn-lt"/>
                        <a:ea typeface="Calibri"/>
                        <a:cs typeface="Times New Roman"/>
                      </a:endParaRPr>
                    </a:p>
                  </a:txBody>
                  <a:tcPr marL="68580" marR="68580" marT="0" marB="0"/>
                </a:tc>
                <a:tc>
                  <a:txBody>
                    <a:bodyPr/>
                    <a:lstStyle/>
                    <a:p>
                      <a:pPr>
                        <a:lnSpc>
                          <a:spcPct val="115000"/>
                        </a:lnSpc>
                        <a:spcAft>
                          <a:spcPts val="0"/>
                        </a:spcAft>
                      </a:pPr>
                      <a:r>
                        <a:rPr lang="en-US" sz="1200" b="1">
                          <a:effectLst/>
                          <a:latin typeface="+mn-lt"/>
                        </a:rPr>
                        <a:t>Meeting</a:t>
                      </a:r>
                      <a:endParaRPr lang="en-US" sz="1200" b="1">
                        <a:effectLst/>
                        <a:latin typeface="+mn-lt"/>
                        <a:ea typeface="Calibri"/>
                        <a:cs typeface="Times New Roman"/>
                      </a:endParaRPr>
                    </a:p>
                  </a:txBody>
                  <a:tcPr marL="68580" marR="68580" marT="0" marB="0"/>
                </a:tc>
                <a:tc>
                  <a:txBody>
                    <a:bodyPr/>
                    <a:lstStyle/>
                    <a:p>
                      <a:pPr>
                        <a:lnSpc>
                          <a:spcPct val="115000"/>
                        </a:lnSpc>
                        <a:spcAft>
                          <a:spcPts val="0"/>
                        </a:spcAft>
                      </a:pPr>
                      <a:r>
                        <a:rPr lang="en-US" sz="1200" b="1" dirty="0">
                          <a:effectLst/>
                          <a:latin typeface="+mn-lt"/>
                        </a:rPr>
                        <a:t>Exceeding</a:t>
                      </a:r>
                      <a:endParaRPr lang="en-US" sz="1200" b="1" dirty="0">
                        <a:effectLst/>
                        <a:latin typeface="+mn-lt"/>
                        <a:ea typeface="Calibri"/>
                        <a:cs typeface="Times New Roman"/>
                      </a:endParaRPr>
                    </a:p>
                  </a:txBody>
                  <a:tcPr marL="68580" marR="68580" marT="0" marB="0"/>
                </a:tc>
              </a:tr>
              <a:tr h="760394">
                <a:tc>
                  <a:txBody>
                    <a:bodyPr/>
                    <a:lstStyle/>
                    <a:p>
                      <a:pPr>
                        <a:lnSpc>
                          <a:spcPct val="115000"/>
                        </a:lnSpc>
                        <a:spcAft>
                          <a:spcPts val="0"/>
                        </a:spcAft>
                      </a:pPr>
                      <a:r>
                        <a:rPr lang="en-US" sz="1200" b="1" dirty="0">
                          <a:effectLst/>
                          <a:latin typeface="+mn-lt"/>
                        </a:rPr>
                        <a:t>Reading</a:t>
                      </a:r>
                    </a:p>
                    <a:p>
                      <a:pPr>
                        <a:lnSpc>
                          <a:spcPct val="115000"/>
                        </a:lnSpc>
                        <a:spcAft>
                          <a:spcPts val="0"/>
                        </a:spcAft>
                      </a:pPr>
                      <a:r>
                        <a:rPr lang="en-US" sz="1200" b="1" dirty="0">
                          <a:effectLst/>
                          <a:latin typeface="+mn-lt"/>
                        </a:rPr>
                        <a:t> </a:t>
                      </a:r>
                      <a:endParaRPr lang="en-US" sz="1200" b="1" dirty="0">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0</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14 (45%)</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a:solidFill>
                            <a:srgbClr val="282828"/>
                          </a:solidFill>
                          <a:effectLst/>
                          <a:latin typeface="+mn-lt"/>
                        </a:rPr>
                        <a:t>17 (55%)</a:t>
                      </a:r>
                    </a:p>
                    <a:p>
                      <a:pPr>
                        <a:lnSpc>
                          <a:spcPct val="115000"/>
                        </a:lnSpc>
                        <a:spcAft>
                          <a:spcPts val="0"/>
                        </a:spcAft>
                      </a:pPr>
                      <a:r>
                        <a:rPr lang="en-US" sz="1400" b="1">
                          <a:solidFill>
                            <a:srgbClr val="282828"/>
                          </a:solidFill>
                          <a:effectLst/>
                          <a:latin typeface="+mn-lt"/>
                        </a:rPr>
                        <a:t> </a:t>
                      </a:r>
                    </a:p>
                    <a:p>
                      <a:pPr>
                        <a:lnSpc>
                          <a:spcPct val="115000"/>
                        </a:lnSpc>
                        <a:spcAft>
                          <a:spcPts val="0"/>
                        </a:spcAft>
                      </a:pPr>
                      <a:r>
                        <a:rPr lang="en-US" sz="1400" b="1">
                          <a:solidFill>
                            <a:srgbClr val="282828"/>
                          </a:solidFill>
                          <a:effectLst/>
                          <a:latin typeface="+mn-lt"/>
                        </a:rPr>
                        <a:t> </a:t>
                      </a:r>
                      <a:endParaRPr lang="en-US" sz="1400" b="1">
                        <a:solidFill>
                          <a:srgbClr val="282828"/>
                        </a:solidFill>
                        <a:effectLst/>
                        <a:latin typeface="+mn-lt"/>
                        <a:ea typeface="Calibri"/>
                        <a:cs typeface="Times New Roman"/>
                      </a:endParaRPr>
                    </a:p>
                  </a:txBody>
                  <a:tcPr marL="68580" marR="68580" marT="0" marB="0"/>
                </a:tc>
              </a:tr>
              <a:tr h="687218">
                <a:tc>
                  <a:txBody>
                    <a:bodyPr/>
                    <a:lstStyle/>
                    <a:p>
                      <a:pPr>
                        <a:lnSpc>
                          <a:spcPct val="115000"/>
                        </a:lnSpc>
                        <a:spcAft>
                          <a:spcPts val="0"/>
                        </a:spcAft>
                      </a:pPr>
                      <a:r>
                        <a:rPr lang="en-US" sz="1200" b="1">
                          <a:effectLst/>
                          <a:latin typeface="+mn-lt"/>
                        </a:rPr>
                        <a:t>Writing</a:t>
                      </a:r>
                    </a:p>
                    <a:p>
                      <a:pPr>
                        <a:lnSpc>
                          <a:spcPct val="115000"/>
                        </a:lnSpc>
                        <a:spcAft>
                          <a:spcPts val="0"/>
                        </a:spcAft>
                      </a:pPr>
                      <a:r>
                        <a:rPr lang="en-US" sz="1200" b="1">
                          <a:effectLst/>
                          <a:latin typeface="+mn-lt"/>
                        </a:rPr>
                        <a:t> </a:t>
                      </a:r>
                      <a:endParaRPr lang="en-US" sz="1200" b="1">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0</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21 (68%)</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10 (32%)</a:t>
                      </a:r>
                    </a:p>
                    <a:p>
                      <a:pPr>
                        <a:lnSpc>
                          <a:spcPct val="115000"/>
                        </a:lnSpc>
                        <a:spcAft>
                          <a:spcPts val="0"/>
                        </a:spcAft>
                      </a:pPr>
                      <a:r>
                        <a:rPr lang="en-US" sz="1400" b="1" dirty="0">
                          <a:solidFill>
                            <a:srgbClr val="282828"/>
                          </a:solidFill>
                          <a:effectLst/>
                          <a:latin typeface="+mn-lt"/>
                        </a:rPr>
                        <a:t> </a:t>
                      </a:r>
                    </a:p>
                    <a:p>
                      <a:pPr>
                        <a:lnSpc>
                          <a:spcPct val="115000"/>
                        </a:lnSpc>
                        <a:spcAft>
                          <a:spcPts val="0"/>
                        </a:spcAft>
                      </a:pPr>
                      <a:r>
                        <a:rPr lang="en-US" sz="1400" b="1" dirty="0">
                          <a:solidFill>
                            <a:srgbClr val="282828"/>
                          </a:solidFill>
                          <a:effectLst/>
                          <a:latin typeface="+mn-lt"/>
                        </a:rPr>
                        <a:t> </a:t>
                      </a:r>
                      <a:endParaRPr lang="en-US" sz="1400" b="1" dirty="0">
                        <a:solidFill>
                          <a:srgbClr val="282828"/>
                        </a:solidFill>
                        <a:effectLst/>
                        <a:latin typeface="+mn-lt"/>
                        <a:ea typeface="Calibri"/>
                        <a:cs typeface="Times New Roman"/>
                      </a:endParaRPr>
                    </a:p>
                  </a:txBody>
                  <a:tcPr marL="68580" marR="68580" marT="0" marB="0"/>
                </a:tc>
              </a:tr>
              <a:tr h="687218">
                <a:tc>
                  <a:txBody>
                    <a:bodyPr/>
                    <a:lstStyle/>
                    <a:p>
                      <a:pPr>
                        <a:lnSpc>
                          <a:spcPct val="115000"/>
                        </a:lnSpc>
                        <a:spcAft>
                          <a:spcPts val="0"/>
                        </a:spcAft>
                      </a:pPr>
                      <a:r>
                        <a:rPr lang="en-US" sz="1200" b="1">
                          <a:effectLst/>
                          <a:latin typeface="+mn-lt"/>
                        </a:rPr>
                        <a:t>Numeracy</a:t>
                      </a:r>
                    </a:p>
                    <a:p>
                      <a:pPr>
                        <a:lnSpc>
                          <a:spcPct val="115000"/>
                        </a:lnSpc>
                        <a:spcAft>
                          <a:spcPts val="0"/>
                        </a:spcAft>
                      </a:pPr>
                      <a:r>
                        <a:rPr lang="en-US" sz="1200" b="1">
                          <a:effectLst/>
                          <a:latin typeface="+mn-lt"/>
                        </a:rPr>
                        <a:t> </a:t>
                      </a:r>
                      <a:endParaRPr lang="en-US" sz="1200" b="1">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0</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  4 (13%)</a:t>
                      </a:r>
                      <a:endParaRPr lang="en-US" sz="1400" b="1" dirty="0">
                        <a:solidFill>
                          <a:srgbClr val="282828"/>
                        </a:solidFill>
                        <a:effectLst/>
                        <a:latin typeface="+mn-lt"/>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latin typeface="+mn-lt"/>
                        </a:rPr>
                        <a:t>27 (87%)</a:t>
                      </a:r>
                    </a:p>
                    <a:p>
                      <a:pPr>
                        <a:lnSpc>
                          <a:spcPct val="115000"/>
                        </a:lnSpc>
                        <a:spcAft>
                          <a:spcPts val="0"/>
                        </a:spcAft>
                      </a:pPr>
                      <a:r>
                        <a:rPr lang="en-US" sz="1400" b="1" dirty="0">
                          <a:solidFill>
                            <a:srgbClr val="282828"/>
                          </a:solidFill>
                          <a:effectLst/>
                          <a:latin typeface="+mn-lt"/>
                        </a:rPr>
                        <a:t> </a:t>
                      </a:r>
                    </a:p>
                    <a:p>
                      <a:pPr>
                        <a:lnSpc>
                          <a:spcPct val="115000"/>
                        </a:lnSpc>
                        <a:spcAft>
                          <a:spcPts val="0"/>
                        </a:spcAft>
                      </a:pPr>
                      <a:r>
                        <a:rPr lang="en-US" sz="1400" b="1" dirty="0">
                          <a:solidFill>
                            <a:srgbClr val="282828"/>
                          </a:solidFill>
                          <a:effectLst/>
                          <a:latin typeface="+mn-lt"/>
                        </a:rPr>
                        <a:t> </a:t>
                      </a:r>
                      <a:endParaRPr lang="en-US" sz="1400" b="1" dirty="0">
                        <a:solidFill>
                          <a:srgbClr val="282828"/>
                        </a:solidFill>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1259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1"/>
            <a:ext cx="7861283" cy="849087"/>
          </a:xfrm>
        </p:spPr>
        <p:txBody>
          <a:bodyPr>
            <a:normAutofit/>
          </a:bodyPr>
          <a:lstStyle/>
          <a:p>
            <a:r>
              <a:rPr lang="en-CA" sz="2800" b="1" dirty="0" smtClean="0">
                <a:latin typeface="+mn-lt"/>
              </a:rPr>
              <a:t>FSAs – Grade 7 (by gender)</a:t>
            </a:r>
            <a:endParaRPr lang="en-US"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2606386"/>
              </p:ext>
            </p:extLst>
          </p:nvPr>
        </p:nvGraphicFramePr>
        <p:xfrm>
          <a:off x="1828800" y="1188719"/>
          <a:ext cx="5923279" cy="2345439"/>
        </p:xfrm>
        <a:graphic>
          <a:graphicData uri="http://schemas.openxmlformats.org/drawingml/2006/table">
            <a:tbl>
              <a:tblPr firstRow="1" firstCol="1" bandRow="1">
                <a:tableStyleId>{5C22544A-7EE6-4342-B048-85BDC9FD1C3A}</a:tableStyleId>
              </a:tblPr>
              <a:tblGrid>
                <a:gridCol w="1177108"/>
                <a:gridCol w="1582057"/>
                <a:gridCol w="1582057"/>
                <a:gridCol w="1582057"/>
              </a:tblGrid>
              <a:tr h="422619">
                <a:tc>
                  <a:txBody>
                    <a:bodyPr/>
                    <a:lstStyle/>
                    <a:p>
                      <a:pPr indent="457200" algn="l">
                        <a:lnSpc>
                          <a:spcPct val="115000"/>
                        </a:lnSpc>
                        <a:spcAft>
                          <a:spcPts val="0"/>
                        </a:spcAft>
                      </a:pPr>
                      <a:r>
                        <a:rPr lang="en-US" sz="1200" b="1" dirty="0" smtClean="0">
                          <a:effectLst/>
                        </a:rPr>
                        <a:t>Girls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b="1" dirty="0" smtClean="0">
                          <a:effectLst/>
                        </a:rPr>
                        <a:t>Not Yet</a:t>
                      </a:r>
                    </a:p>
                    <a:p>
                      <a:pPr>
                        <a:lnSpc>
                          <a:spcPct val="115000"/>
                        </a:lnSpc>
                        <a:spcAft>
                          <a:spcPts val="0"/>
                        </a:spcAft>
                      </a:pPr>
                      <a:r>
                        <a:rPr lang="en-US" sz="1200" b="1" dirty="0" smtClean="0">
                          <a:effectLst/>
                        </a:rPr>
                        <a:t>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b="1" dirty="0" smtClean="0">
                          <a:effectLst/>
                        </a:rPr>
                        <a:t>Meeting</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b="1" dirty="0" smtClean="0">
                          <a:effectLst/>
                        </a:rPr>
                        <a:t>Exceeding</a:t>
                      </a:r>
                      <a:endParaRPr lang="en-US" sz="1200" b="1" dirty="0">
                        <a:effectLst/>
                        <a:latin typeface="Calibri"/>
                        <a:ea typeface="Calibri"/>
                        <a:cs typeface="Times New Roman"/>
                      </a:endParaRPr>
                    </a:p>
                  </a:txBody>
                  <a:tcPr marL="68580" marR="68580" marT="0" marB="0"/>
                </a:tc>
              </a:tr>
              <a:tr h="640940">
                <a:tc>
                  <a:txBody>
                    <a:bodyPr/>
                    <a:lstStyle/>
                    <a:p>
                      <a:pPr>
                        <a:lnSpc>
                          <a:spcPct val="115000"/>
                        </a:lnSpc>
                        <a:spcAft>
                          <a:spcPts val="0"/>
                        </a:spcAft>
                      </a:pPr>
                      <a:r>
                        <a:rPr lang="en-US" sz="1100" b="1" smtClean="0">
                          <a:solidFill>
                            <a:schemeClr val="bg1"/>
                          </a:solidFill>
                          <a:effectLst/>
                        </a:rPr>
                        <a:t>Reading</a:t>
                      </a:r>
                    </a:p>
                    <a:p>
                      <a:pPr>
                        <a:lnSpc>
                          <a:spcPct val="115000"/>
                        </a:lnSpc>
                        <a:spcAft>
                          <a:spcPts val="0"/>
                        </a:spcAft>
                      </a:pPr>
                      <a:endParaRPr lang="en-US" sz="1100" b="1" smtClean="0">
                        <a:solidFill>
                          <a:schemeClr val="bg1"/>
                        </a:solidFill>
                        <a:effectLst/>
                      </a:endParaRPr>
                    </a:p>
                    <a:p>
                      <a:pPr>
                        <a:lnSpc>
                          <a:spcPct val="115000"/>
                        </a:lnSpc>
                        <a:spcAft>
                          <a:spcPts val="0"/>
                        </a:spcAft>
                      </a:pPr>
                      <a:r>
                        <a:rPr lang="en-US" sz="1100" b="1" smtClean="0">
                          <a:solidFill>
                            <a:schemeClr val="bg1"/>
                          </a:solidFill>
                          <a:effectLst/>
                        </a:rPr>
                        <a:t> </a:t>
                      </a:r>
                      <a:endParaRPr lang="en-US" sz="1100" b="1"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solidFill>
                            <a:srgbClr val="282828"/>
                          </a:solidFill>
                          <a:effectLst/>
                        </a:rPr>
                        <a:t>0</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solidFill>
                            <a:srgbClr val="282828"/>
                          </a:solidFill>
                          <a:effectLst/>
                        </a:rPr>
                        <a:t>10 (37%)</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smtClean="0">
                          <a:solidFill>
                            <a:srgbClr val="282828"/>
                          </a:solidFill>
                          <a:effectLst/>
                        </a:rPr>
                        <a:t>17 (63%)</a:t>
                      </a:r>
                    </a:p>
                    <a:p>
                      <a:pPr>
                        <a:lnSpc>
                          <a:spcPct val="115000"/>
                        </a:lnSpc>
                        <a:spcAft>
                          <a:spcPts val="0"/>
                        </a:spcAft>
                      </a:pPr>
                      <a:r>
                        <a:rPr lang="en-US" sz="1400" b="1" smtClean="0">
                          <a:solidFill>
                            <a:srgbClr val="282828"/>
                          </a:solidFill>
                          <a:effectLst/>
                        </a:rPr>
                        <a:t> </a:t>
                      </a:r>
                      <a:endParaRPr lang="en-US" sz="1400" b="1">
                        <a:solidFill>
                          <a:srgbClr val="282828"/>
                        </a:solidFill>
                        <a:effectLst/>
                        <a:latin typeface="Calibri"/>
                        <a:ea typeface="Calibri"/>
                        <a:cs typeface="Times New Roman"/>
                      </a:endParaRPr>
                    </a:p>
                  </a:txBody>
                  <a:tcPr marL="68580" marR="68580" marT="0" marB="0"/>
                </a:tc>
              </a:tr>
              <a:tr h="640940">
                <a:tc>
                  <a:txBody>
                    <a:bodyPr/>
                    <a:lstStyle/>
                    <a:p>
                      <a:pPr>
                        <a:lnSpc>
                          <a:spcPct val="115000"/>
                        </a:lnSpc>
                        <a:spcAft>
                          <a:spcPts val="0"/>
                        </a:spcAft>
                      </a:pPr>
                      <a:r>
                        <a:rPr lang="en-US" sz="1100" b="1" smtClean="0">
                          <a:solidFill>
                            <a:schemeClr val="bg1"/>
                          </a:solidFill>
                          <a:effectLst/>
                        </a:rPr>
                        <a:t>Writing</a:t>
                      </a:r>
                    </a:p>
                    <a:p>
                      <a:pPr>
                        <a:lnSpc>
                          <a:spcPct val="115000"/>
                        </a:lnSpc>
                        <a:spcAft>
                          <a:spcPts val="0"/>
                        </a:spcAft>
                      </a:pPr>
                      <a:endParaRPr lang="en-US" sz="1100" b="1" smtClean="0">
                        <a:solidFill>
                          <a:schemeClr val="bg1"/>
                        </a:solidFill>
                        <a:effectLst/>
                      </a:endParaRPr>
                    </a:p>
                    <a:p>
                      <a:pPr>
                        <a:lnSpc>
                          <a:spcPct val="115000"/>
                        </a:lnSpc>
                        <a:spcAft>
                          <a:spcPts val="0"/>
                        </a:spcAft>
                      </a:pPr>
                      <a:r>
                        <a:rPr lang="en-US" sz="1100" b="1" smtClean="0">
                          <a:solidFill>
                            <a:schemeClr val="bg1"/>
                          </a:solidFill>
                          <a:effectLst/>
                        </a:rPr>
                        <a:t> </a:t>
                      </a:r>
                      <a:endParaRPr lang="en-US" sz="1100" b="1"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smtClean="0">
                          <a:solidFill>
                            <a:srgbClr val="282828"/>
                          </a:solidFill>
                          <a:effectLst/>
                        </a:rPr>
                        <a:t>0</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solidFill>
                            <a:srgbClr val="282828"/>
                          </a:solidFill>
                          <a:effectLst/>
                        </a:rPr>
                        <a:t>18 (67%)</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smtClean="0">
                          <a:solidFill>
                            <a:srgbClr val="282828"/>
                          </a:solidFill>
                          <a:effectLst/>
                        </a:rPr>
                        <a:t> 9 (33%)</a:t>
                      </a:r>
                      <a:endParaRPr lang="en-US" sz="1400" b="1" dirty="0">
                        <a:solidFill>
                          <a:srgbClr val="282828"/>
                        </a:solidFill>
                        <a:effectLst/>
                        <a:latin typeface="Calibri"/>
                        <a:ea typeface="Calibri"/>
                        <a:cs typeface="Times New Roman"/>
                      </a:endParaRPr>
                    </a:p>
                  </a:txBody>
                  <a:tcPr marL="68580" marR="68580" marT="0" marB="0"/>
                </a:tc>
              </a:tr>
              <a:tr h="640940">
                <a:tc>
                  <a:txBody>
                    <a:bodyPr/>
                    <a:lstStyle/>
                    <a:p>
                      <a:pPr>
                        <a:lnSpc>
                          <a:spcPct val="115000"/>
                        </a:lnSpc>
                        <a:spcAft>
                          <a:spcPts val="0"/>
                        </a:spcAft>
                      </a:pPr>
                      <a:r>
                        <a:rPr lang="en-US" sz="1100" b="1" smtClean="0">
                          <a:solidFill>
                            <a:schemeClr val="bg1"/>
                          </a:solidFill>
                          <a:effectLst/>
                        </a:rPr>
                        <a:t>Numeracy</a:t>
                      </a:r>
                    </a:p>
                    <a:p>
                      <a:pPr>
                        <a:lnSpc>
                          <a:spcPct val="115000"/>
                        </a:lnSpc>
                        <a:spcAft>
                          <a:spcPts val="0"/>
                        </a:spcAft>
                      </a:pPr>
                      <a:endParaRPr lang="en-US" sz="1100" b="1" smtClean="0">
                        <a:solidFill>
                          <a:schemeClr val="bg1"/>
                        </a:solidFill>
                        <a:effectLst/>
                      </a:endParaRPr>
                    </a:p>
                    <a:p>
                      <a:pPr>
                        <a:lnSpc>
                          <a:spcPct val="115000"/>
                        </a:lnSpc>
                        <a:spcAft>
                          <a:spcPts val="0"/>
                        </a:spcAft>
                      </a:pPr>
                      <a:r>
                        <a:rPr lang="en-US" sz="1100" b="1" smtClean="0">
                          <a:solidFill>
                            <a:schemeClr val="bg1"/>
                          </a:solidFill>
                          <a:effectLst/>
                        </a:rPr>
                        <a:t> </a:t>
                      </a:r>
                      <a:endParaRPr lang="en-US" sz="1100" b="1" dirty="0">
                        <a:solidFill>
                          <a:schemeClr val="bg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smtClean="0">
                          <a:solidFill>
                            <a:srgbClr val="282828"/>
                          </a:solidFill>
                          <a:effectLst/>
                        </a:rPr>
                        <a:t>0</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solidFill>
                            <a:srgbClr val="282828"/>
                          </a:solidFill>
                          <a:effectLst/>
                        </a:rPr>
                        <a:t>12 (46%)</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smtClean="0">
                          <a:solidFill>
                            <a:srgbClr val="282828"/>
                          </a:solidFill>
                          <a:effectLst/>
                        </a:rPr>
                        <a:t>14 (54%)</a:t>
                      </a:r>
                      <a:endParaRPr lang="en-US" sz="1400" b="1" dirty="0">
                        <a:solidFill>
                          <a:srgbClr val="282828"/>
                        </a:solidFill>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23509648"/>
              </p:ext>
            </p:extLst>
          </p:nvPr>
        </p:nvGraphicFramePr>
        <p:xfrm>
          <a:off x="1854200" y="3782351"/>
          <a:ext cx="5897879" cy="2313432"/>
        </p:xfrm>
        <a:graphic>
          <a:graphicData uri="http://schemas.openxmlformats.org/drawingml/2006/table">
            <a:tbl>
              <a:tblPr firstRow="1" firstCol="1" bandRow="1">
                <a:tableStyleId>{5C22544A-7EE6-4342-B048-85BDC9FD1C3A}</a:tableStyleId>
              </a:tblPr>
              <a:tblGrid>
                <a:gridCol w="1230083"/>
                <a:gridCol w="1555932"/>
                <a:gridCol w="1555932"/>
                <a:gridCol w="1555932"/>
              </a:tblGrid>
              <a:tr h="403553">
                <a:tc>
                  <a:txBody>
                    <a:bodyPr/>
                    <a:lstStyle/>
                    <a:p>
                      <a:pPr indent="457200" algn="l">
                        <a:lnSpc>
                          <a:spcPct val="115000"/>
                        </a:lnSpc>
                        <a:spcAft>
                          <a:spcPts val="0"/>
                        </a:spcAft>
                      </a:pPr>
                      <a:r>
                        <a:rPr lang="en-US" sz="1200" b="1" dirty="0" smtClean="0">
                          <a:effectLst/>
                        </a:rPr>
                        <a:t>Boys</a:t>
                      </a:r>
                      <a:r>
                        <a:rPr lang="en-US" sz="1200" b="1" dirty="0">
                          <a:effectLst/>
                        </a:rPr>
                        <a:t>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b="1" dirty="0">
                          <a:effectLst/>
                        </a:rPr>
                        <a:t>Not Yet</a:t>
                      </a:r>
                    </a:p>
                    <a:p>
                      <a:pPr>
                        <a:lnSpc>
                          <a:spcPct val="115000"/>
                        </a:lnSpc>
                        <a:spcAft>
                          <a:spcPts val="0"/>
                        </a:spcAft>
                      </a:pPr>
                      <a:r>
                        <a:rPr lang="en-US" sz="1200" b="1" dirty="0">
                          <a:effectLst/>
                        </a:rPr>
                        <a:t>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200" b="1">
                          <a:effectLst/>
                        </a:rPr>
                        <a:t>Meeting</a:t>
                      </a:r>
                      <a:endParaRPr lang="en-US" sz="1200" b="1">
                        <a:effectLst/>
                        <a:latin typeface="Calibri"/>
                        <a:ea typeface="Calibri"/>
                        <a:cs typeface="Times New Roman"/>
                      </a:endParaRPr>
                    </a:p>
                  </a:txBody>
                  <a:tcPr marL="68580" marR="68580" marT="0" marB="0"/>
                </a:tc>
                <a:tc>
                  <a:txBody>
                    <a:bodyPr/>
                    <a:lstStyle/>
                    <a:p>
                      <a:pPr>
                        <a:lnSpc>
                          <a:spcPct val="115000"/>
                        </a:lnSpc>
                        <a:spcAft>
                          <a:spcPts val="0"/>
                        </a:spcAft>
                      </a:pPr>
                      <a:r>
                        <a:rPr lang="en-US" sz="1200" b="1" dirty="0">
                          <a:effectLst/>
                        </a:rPr>
                        <a:t>Exceeding</a:t>
                      </a:r>
                      <a:endParaRPr lang="en-US" sz="1200" b="1" dirty="0">
                        <a:effectLst/>
                        <a:latin typeface="Calibri"/>
                        <a:ea typeface="Calibri"/>
                        <a:cs typeface="Times New Roman"/>
                      </a:endParaRPr>
                    </a:p>
                  </a:txBody>
                  <a:tcPr marL="68580" marR="68580" marT="0" marB="0"/>
                </a:tc>
              </a:tr>
              <a:tr h="612024">
                <a:tc>
                  <a:txBody>
                    <a:bodyPr/>
                    <a:lstStyle/>
                    <a:p>
                      <a:pPr>
                        <a:lnSpc>
                          <a:spcPct val="115000"/>
                        </a:lnSpc>
                        <a:spcAft>
                          <a:spcPts val="0"/>
                        </a:spcAft>
                      </a:pPr>
                      <a:r>
                        <a:rPr lang="en-US" sz="1200" b="1" dirty="0">
                          <a:effectLst/>
                        </a:rPr>
                        <a:t>Reading</a:t>
                      </a:r>
                    </a:p>
                    <a:p>
                      <a:pPr>
                        <a:lnSpc>
                          <a:spcPct val="115000"/>
                        </a:lnSpc>
                        <a:spcAft>
                          <a:spcPts val="0"/>
                        </a:spcAft>
                      </a:pPr>
                      <a:endParaRPr lang="en-US" sz="1200" b="1" dirty="0" smtClean="0">
                        <a:effectLst/>
                      </a:endParaRPr>
                    </a:p>
                    <a:p>
                      <a:pPr>
                        <a:lnSpc>
                          <a:spcPct val="115000"/>
                        </a:lnSpc>
                        <a:spcAft>
                          <a:spcPts val="0"/>
                        </a:spcAft>
                      </a:pPr>
                      <a:r>
                        <a:rPr lang="en-US" sz="1200" b="1" dirty="0">
                          <a:effectLst/>
                        </a:rPr>
                        <a:t>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0</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a:solidFill>
                            <a:srgbClr val="282828"/>
                          </a:solidFill>
                          <a:effectLst/>
                        </a:rPr>
                        <a:t>21 (68%)</a:t>
                      </a:r>
                      <a:endParaRPr lang="en-US" sz="1400" b="1">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a:solidFill>
                            <a:srgbClr val="282828"/>
                          </a:solidFill>
                          <a:effectLst/>
                        </a:rPr>
                        <a:t>10 (32%)</a:t>
                      </a:r>
                      <a:endParaRPr lang="en-US" sz="1400" b="1">
                        <a:solidFill>
                          <a:srgbClr val="282828"/>
                        </a:solidFill>
                        <a:effectLst/>
                        <a:latin typeface="Calibri"/>
                        <a:ea typeface="Calibri"/>
                        <a:cs typeface="Times New Roman"/>
                      </a:endParaRPr>
                    </a:p>
                  </a:txBody>
                  <a:tcPr marL="68580" marR="68580" marT="0" marB="0"/>
                </a:tc>
              </a:tr>
              <a:tr h="612024">
                <a:tc>
                  <a:txBody>
                    <a:bodyPr/>
                    <a:lstStyle/>
                    <a:p>
                      <a:pPr>
                        <a:lnSpc>
                          <a:spcPct val="115000"/>
                        </a:lnSpc>
                        <a:spcAft>
                          <a:spcPts val="0"/>
                        </a:spcAft>
                      </a:pPr>
                      <a:r>
                        <a:rPr lang="en-US" sz="1200" b="1" dirty="0">
                          <a:effectLst/>
                        </a:rPr>
                        <a:t>Writing</a:t>
                      </a:r>
                    </a:p>
                    <a:p>
                      <a:pPr>
                        <a:lnSpc>
                          <a:spcPct val="115000"/>
                        </a:lnSpc>
                        <a:spcAft>
                          <a:spcPts val="0"/>
                        </a:spcAft>
                      </a:pPr>
                      <a:endParaRPr lang="en-US" sz="1200" b="1" dirty="0" smtClean="0">
                        <a:effectLst/>
                      </a:endParaRPr>
                    </a:p>
                    <a:p>
                      <a:pPr>
                        <a:lnSpc>
                          <a:spcPct val="115000"/>
                        </a:lnSpc>
                        <a:spcAft>
                          <a:spcPts val="0"/>
                        </a:spcAft>
                      </a:pPr>
                      <a:r>
                        <a:rPr lang="en-US" sz="1200" b="1" dirty="0">
                          <a:effectLst/>
                        </a:rPr>
                        <a:t>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0</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27 (87%)</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  4 (13%)</a:t>
                      </a:r>
                    </a:p>
                    <a:p>
                      <a:pPr>
                        <a:lnSpc>
                          <a:spcPct val="115000"/>
                        </a:lnSpc>
                        <a:spcAft>
                          <a:spcPts val="0"/>
                        </a:spcAft>
                      </a:pPr>
                      <a:r>
                        <a:rPr lang="en-US" sz="1400" b="1" dirty="0">
                          <a:solidFill>
                            <a:srgbClr val="282828"/>
                          </a:solidFill>
                          <a:effectLst/>
                        </a:rPr>
                        <a:t> </a:t>
                      </a:r>
                      <a:endParaRPr lang="en-US" sz="1400" b="1" dirty="0">
                        <a:solidFill>
                          <a:srgbClr val="282828"/>
                        </a:solidFill>
                        <a:effectLst/>
                        <a:latin typeface="Calibri"/>
                        <a:ea typeface="Calibri"/>
                        <a:cs typeface="Times New Roman"/>
                      </a:endParaRPr>
                    </a:p>
                  </a:txBody>
                  <a:tcPr marL="68580" marR="68580" marT="0" marB="0"/>
                </a:tc>
              </a:tr>
              <a:tr h="612024">
                <a:tc>
                  <a:txBody>
                    <a:bodyPr/>
                    <a:lstStyle/>
                    <a:p>
                      <a:pPr>
                        <a:lnSpc>
                          <a:spcPct val="115000"/>
                        </a:lnSpc>
                        <a:spcAft>
                          <a:spcPts val="0"/>
                        </a:spcAft>
                      </a:pPr>
                      <a:r>
                        <a:rPr lang="en-US" sz="1200" b="1" dirty="0">
                          <a:effectLst/>
                        </a:rPr>
                        <a:t>Numeracy</a:t>
                      </a:r>
                    </a:p>
                    <a:p>
                      <a:pPr>
                        <a:lnSpc>
                          <a:spcPct val="115000"/>
                        </a:lnSpc>
                        <a:spcAft>
                          <a:spcPts val="0"/>
                        </a:spcAft>
                      </a:pPr>
                      <a:endParaRPr lang="en-US" sz="1200" b="1" dirty="0" smtClean="0">
                        <a:effectLst/>
                      </a:endParaRPr>
                    </a:p>
                    <a:p>
                      <a:pPr>
                        <a:lnSpc>
                          <a:spcPct val="115000"/>
                        </a:lnSpc>
                        <a:spcAft>
                          <a:spcPts val="0"/>
                        </a:spcAft>
                      </a:pPr>
                      <a:r>
                        <a:rPr lang="en-US" sz="1200" b="1" dirty="0">
                          <a:effectLst/>
                        </a:rPr>
                        <a:t> </a:t>
                      </a:r>
                      <a:endParaRPr lang="en-US" sz="12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0</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13 (42%)</a:t>
                      </a:r>
                      <a:endParaRPr lang="en-US" sz="1400" b="1" dirty="0">
                        <a:solidFill>
                          <a:srgbClr val="282828"/>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400" b="1" dirty="0">
                          <a:solidFill>
                            <a:srgbClr val="282828"/>
                          </a:solidFill>
                          <a:effectLst/>
                        </a:rPr>
                        <a:t>18 (58%)</a:t>
                      </a:r>
                      <a:endParaRPr lang="en-US" sz="1400" b="1" dirty="0">
                        <a:solidFill>
                          <a:srgbClr val="282828"/>
                        </a:solidFill>
                        <a:effectLst/>
                        <a:latin typeface="Calibri"/>
                        <a:ea typeface="Calibri"/>
                        <a:cs typeface="Times New Roman"/>
                      </a:endParaRPr>
                    </a:p>
                  </a:txBody>
                  <a:tcPr marL="68580" marR="68580" marT="0" marB="0"/>
                </a:tc>
              </a:tr>
            </a:tbl>
          </a:graphicData>
        </a:graphic>
      </p:graphicFrame>
      <p:pic>
        <p:nvPicPr>
          <p:cNvPr id="6"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3" y="6095783"/>
            <a:ext cx="1685925" cy="61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176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FSA Data Analysis</a:t>
            </a:r>
            <a:endParaRPr lang="en-US" sz="2800" b="1" dirty="0">
              <a:latin typeface="+mn-lt"/>
            </a:endParaRPr>
          </a:p>
        </p:txBody>
      </p:sp>
      <p:sp>
        <p:nvSpPr>
          <p:cNvPr id="3" name="Content Placeholder 2"/>
          <p:cNvSpPr>
            <a:spLocks noGrp="1"/>
          </p:cNvSpPr>
          <p:nvPr>
            <p:ph idx="1"/>
          </p:nvPr>
        </p:nvSpPr>
        <p:spPr>
          <a:xfrm>
            <a:off x="781565" y="1349375"/>
            <a:ext cx="7861283" cy="4698727"/>
          </a:xfrm>
        </p:spPr>
        <p:txBody>
          <a:bodyPr>
            <a:normAutofit/>
          </a:bodyPr>
          <a:lstStyle/>
          <a:p>
            <a:r>
              <a:rPr lang="en-CA" sz="2400" b="1" dirty="0" smtClean="0">
                <a:solidFill>
                  <a:srgbClr val="282828"/>
                </a:solidFill>
                <a:latin typeface="+mn-lt"/>
              </a:rPr>
              <a:t>Grade 4</a:t>
            </a:r>
          </a:p>
          <a:p>
            <a:pPr marL="342900" lvl="0" indent="-342900">
              <a:buFont typeface="Arial" panose="020B0604020202020204" pitchFamily="34" charset="0"/>
              <a:buChar char="•"/>
            </a:pPr>
            <a:r>
              <a:rPr lang="en-US" sz="2400" dirty="0">
                <a:solidFill>
                  <a:srgbClr val="282828"/>
                </a:solidFill>
                <a:latin typeface="+mn-lt"/>
              </a:rPr>
              <a:t>Girls tend to score better in </a:t>
            </a:r>
            <a:r>
              <a:rPr lang="en-US" sz="2400" dirty="0" smtClean="0">
                <a:solidFill>
                  <a:srgbClr val="282828"/>
                </a:solidFill>
                <a:latin typeface="+mn-lt"/>
              </a:rPr>
              <a:t>Reading</a:t>
            </a:r>
          </a:p>
          <a:p>
            <a:pPr marL="342900" lvl="0" indent="-342900">
              <a:buFont typeface="Arial" panose="020B0604020202020204" pitchFamily="34" charset="0"/>
              <a:buChar char="•"/>
            </a:pPr>
            <a:r>
              <a:rPr lang="en-US" sz="2400" dirty="0" smtClean="0">
                <a:solidFill>
                  <a:srgbClr val="282828"/>
                </a:solidFill>
                <a:latin typeface="+mn-lt"/>
              </a:rPr>
              <a:t>Results </a:t>
            </a:r>
            <a:r>
              <a:rPr lang="en-US" sz="2400" dirty="0">
                <a:solidFill>
                  <a:srgbClr val="282828"/>
                </a:solidFill>
                <a:latin typeface="+mn-lt"/>
              </a:rPr>
              <a:t>indicate strong Numeracy skills overall for both girls and </a:t>
            </a:r>
            <a:r>
              <a:rPr lang="en-US" sz="2400" dirty="0" smtClean="0">
                <a:solidFill>
                  <a:srgbClr val="282828"/>
                </a:solidFill>
                <a:latin typeface="+mn-lt"/>
              </a:rPr>
              <a:t>boys (although boys perform slightly better)                                                       </a:t>
            </a:r>
          </a:p>
          <a:p>
            <a:pPr marL="342900" lvl="0" indent="-342900">
              <a:buFont typeface="Arial" panose="020B0604020202020204" pitchFamily="34" charset="0"/>
              <a:buChar char="•"/>
            </a:pPr>
            <a:r>
              <a:rPr lang="en-US" sz="2400" dirty="0" smtClean="0">
                <a:solidFill>
                  <a:srgbClr val="282828"/>
                </a:solidFill>
                <a:latin typeface="+mn-lt"/>
              </a:rPr>
              <a:t>Writing </a:t>
            </a:r>
            <a:r>
              <a:rPr lang="en-US" sz="2400" dirty="0">
                <a:solidFill>
                  <a:srgbClr val="282828"/>
                </a:solidFill>
                <a:latin typeface="+mn-lt"/>
              </a:rPr>
              <a:t>-  </a:t>
            </a:r>
            <a:r>
              <a:rPr lang="en-US" sz="2400" dirty="0" smtClean="0">
                <a:solidFill>
                  <a:srgbClr val="282828"/>
                </a:solidFill>
                <a:latin typeface="+mn-lt"/>
              </a:rPr>
              <a:t>All </a:t>
            </a:r>
            <a:r>
              <a:rPr lang="en-US" sz="2400" dirty="0">
                <a:solidFill>
                  <a:srgbClr val="282828"/>
                </a:solidFill>
                <a:latin typeface="+mn-lt"/>
              </a:rPr>
              <a:t>37 students in </a:t>
            </a:r>
            <a:r>
              <a:rPr lang="en-US" sz="2400" dirty="0" smtClean="0">
                <a:solidFill>
                  <a:srgbClr val="282828"/>
                </a:solidFill>
                <a:latin typeface="+mn-lt"/>
              </a:rPr>
              <a:t>the ‘meeting</a:t>
            </a:r>
            <a:r>
              <a:rPr lang="en-US" sz="2400" dirty="0">
                <a:solidFill>
                  <a:srgbClr val="282828"/>
                </a:solidFill>
                <a:latin typeface="+mn-lt"/>
              </a:rPr>
              <a:t>’ </a:t>
            </a:r>
            <a:r>
              <a:rPr lang="en-US" sz="2400" dirty="0" smtClean="0">
                <a:solidFill>
                  <a:srgbClr val="282828"/>
                </a:solidFill>
                <a:latin typeface="+mn-lt"/>
              </a:rPr>
              <a:t>category (6-9) </a:t>
            </a:r>
            <a:r>
              <a:rPr lang="en-US" sz="2400" dirty="0">
                <a:solidFill>
                  <a:srgbClr val="282828"/>
                </a:solidFill>
                <a:latin typeface="+mn-lt"/>
              </a:rPr>
              <a:t>received a ‘9</a:t>
            </a:r>
            <a:r>
              <a:rPr lang="en-US" sz="2400" dirty="0" smtClean="0">
                <a:solidFill>
                  <a:srgbClr val="282828"/>
                </a:solidFill>
                <a:latin typeface="+mn-lt"/>
              </a:rPr>
              <a:t>’</a:t>
            </a:r>
            <a:endParaRPr lang="en-US" sz="2400" dirty="0">
              <a:solidFill>
                <a:srgbClr val="282828"/>
              </a:solidFill>
              <a:latin typeface="+mn-lt"/>
            </a:endParaRPr>
          </a:p>
          <a:p>
            <a:r>
              <a:rPr lang="en-CA" sz="2400" b="1" dirty="0" smtClean="0">
                <a:solidFill>
                  <a:srgbClr val="282828"/>
                </a:solidFill>
                <a:latin typeface="+mn-lt"/>
              </a:rPr>
              <a:t>Grade 7</a:t>
            </a:r>
          </a:p>
          <a:p>
            <a:pPr marL="342900" lvl="0" indent="-342900">
              <a:buFont typeface="Arial" panose="020B0604020202020204" pitchFamily="34" charset="0"/>
              <a:buChar char="•"/>
            </a:pPr>
            <a:r>
              <a:rPr lang="en-US" sz="2400" dirty="0" smtClean="0">
                <a:solidFill>
                  <a:srgbClr val="282828"/>
                </a:solidFill>
                <a:latin typeface="+mn-lt"/>
              </a:rPr>
              <a:t>Minimal gender discrepancy except in Reading where </a:t>
            </a:r>
            <a:r>
              <a:rPr lang="en-US" sz="2400" dirty="0">
                <a:solidFill>
                  <a:srgbClr val="282828"/>
                </a:solidFill>
                <a:latin typeface="+mn-lt"/>
              </a:rPr>
              <a:t>girls outperform </a:t>
            </a:r>
            <a:r>
              <a:rPr lang="en-US" sz="2400" dirty="0" smtClean="0">
                <a:solidFill>
                  <a:srgbClr val="282828"/>
                </a:solidFill>
                <a:latin typeface="+mn-lt"/>
              </a:rPr>
              <a:t>boys </a:t>
            </a:r>
            <a:endParaRPr lang="en-US" sz="2400" dirty="0">
              <a:solidFill>
                <a:srgbClr val="282828"/>
              </a:solidFill>
              <a:latin typeface="+mn-lt"/>
            </a:endParaRPr>
          </a:p>
          <a:p>
            <a:pPr marL="342900" lvl="0" indent="-342900">
              <a:buFont typeface="Arial" panose="020B0604020202020204" pitchFamily="34" charset="0"/>
              <a:buChar char="•"/>
            </a:pPr>
            <a:r>
              <a:rPr lang="en-US" sz="2400" dirty="0" smtClean="0">
                <a:solidFill>
                  <a:srgbClr val="282828"/>
                </a:solidFill>
                <a:latin typeface="+mn-lt"/>
              </a:rPr>
              <a:t>Writing </a:t>
            </a:r>
            <a:r>
              <a:rPr lang="en-US" sz="2400" dirty="0">
                <a:solidFill>
                  <a:srgbClr val="282828"/>
                </a:solidFill>
                <a:latin typeface="+mn-lt"/>
              </a:rPr>
              <a:t>- </a:t>
            </a:r>
            <a:r>
              <a:rPr lang="en-US" sz="2400" dirty="0" smtClean="0">
                <a:solidFill>
                  <a:srgbClr val="282828"/>
                </a:solidFill>
                <a:latin typeface="+mn-lt"/>
              </a:rPr>
              <a:t>All students in the ‘meeting’ category (6-9) scored a ‘9’ except </a:t>
            </a:r>
            <a:r>
              <a:rPr lang="en-US" sz="2400" dirty="0">
                <a:solidFill>
                  <a:srgbClr val="282828"/>
                </a:solidFill>
                <a:latin typeface="+mn-lt"/>
              </a:rPr>
              <a:t>1 </a:t>
            </a:r>
            <a:r>
              <a:rPr lang="en-US" sz="2400" dirty="0" smtClean="0">
                <a:solidFill>
                  <a:srgbClr val="282828"/>
                </a:solidFill>
                <a:latin typeface="+mn-lt"/>
              </a:rPr>
              <a:t>ELL student who scored ‘8’</a:t>
            </a:r>
            <a:endParaRPr lang="en-US" sz="2400" dirty="0">
              <a:solidFill>
                <a:srgbClr val="282828"/>
              </a:solidFill>
              <a:latin typeface="+mn-lt"/>
            </a:endParaRPr>
          </a:p>
          <a:p>
            <a:endParaRPr lang="en-US" dirty="0"/>
          </a:p>
        </p:txBody>
      </p:sp>
      <p:pic>
        <p:nvPicPr>
          <p:cNvPr id="8202" name="Picture 10" descr="C:\Users\jdduncan197\AppData\Local\Microsoft\Windows\Temporary Internet Files\Content.IE5\4L5G1XES\writing-clip-art-xTgn7KXTA[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406" y="656915"/>
            <a:ext cx="1594493" cy="10553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50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t>Communications</a:t>
            </a:r>
            <a:r>
              <a:rPr lang="en-CA" b="1" dirty="0" smtClean="0"/>
              <a:t> Survey (Primary)</a:t>
            </a:r>
            <a:endParaRPr lang="en-US" b="1" dirty="0"/>
          </a:p>
        </p:txBody>
      </p:sp>
      <p:graphicFrame>
        <p:nvGraphicFramePr>
          <p:cNvPr id="4" name="Content Placeholder 3"/>
          <p:cNvGraphicFramePr>
            <a:graphicFrameLocks noGrp="1"/>
          </p:cNvGraphicFramePr>
          <p:nvPr>
            <p:ph idx="1"/>
          </p:nvPr>
        </p:nvGraphicFramePr>
        <p:xfrm>
          <a:off x="781050" y="1349375"/>
          <a:ext cx="7861300" cy="409098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45"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459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21" y="0"/>
            <a:ext cx="7861283" cy="1081753"/>
          </a:xfrm>
        </p:spPr>
        <p:txBody>
          <a:bodyPr>
            <a:normAutofit/>
          </a:bodyPr>
          <a:lstStyle/>
          <a:p>
            <a:r>
              <a:rPr lang="en-CA" sz="2800" b="1" dirty="0" smtClean="0">
                <a:solidFill>
                  <a:schemeClr val="accent3"/>
                </a:solidFill>
                <a:latin typeface="Klavika Regular"/>
              </a:rPr>
              <a:t>    Communications Survey (Primary)</a:t>
            </a:r>
            <a:endParaRPr lang="en-US" sz="2800" b="1" dirty="0">
              <a:solidFill>
                <a:schemeClr val="accent3"/>
              </a:solidFill>
              <a:latin typeface="Klavika Regular"/>
            </a:endParaRPr>
          </a:p>
        </p:txBody>
      </p:sp>
      <p:sp>
        <p:nvSpPr>
          <p:cNvPr id="3" name="Content Placeholder 2"/>
          <p:cNvSpPr>
            <a:spLocks noGrp="1"/>
          </p:cNvSpPr>
          <p:nvPr>
            <p:ph idx="1"/>
          </p:nvPr>
        </p:nvSpPr>
        <p:spPr>
          <a:xfrm>
            <a:off x="781565" y="1360009"/>
            <a:ext cx="7861283" cy="4391024"/>
          </a:xfrm>
        </p:spPr>
        <p:txBody>
          <a:bodyPr/>
          <a:lstStyle/>
          <a:p>
            <a:endParaRPr lang="en-US" dirty="0"/>
          </a:p>
          <a:p>
            <a:pPr lvl="0"/>
            <a:r>
              <a:rPr lang="en-CA" dirty="0" smtClean="0"/>
              <a:t> </a:t>
            </a:r>
            <a:endParaRPr lang="en-US" dirty="0"/>
          </a:p>
          <a:p>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3510028798"/>
              </p:ext>
            </p:extLst>
          </p:nvPr>
        </p:nvGraphicFramePr>
        <p:xfrm>
          <a:off x="1409251" y="1538343"/>
          <a:ext cx="6325049" cy="3938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705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t>Communications</a:t>
            </a:r>
            <a:r>
              <a:rPr lang="en-CA" b="1" dirty="0" smtClean="0"/>
              <a:t> Survey (Primary)</a:t>
            </a:r>
            <a:endParaRPr lang="en-US" b="1" dirty="0"/>
          </a:p>
        </p:txBody>
      </p:sp>
      <p:sp>
        <p:nvSpPr>
          <p:cNvPr id="3" name="Content Placeholder 2"/>
          <p:cNvSpPr>
            <a:spLocks noGrp="1"/>
          </p:cNvSpPr>
          <p:nvPr>
            <p:ph idx="1"/>
          </p:nvPr>
        </p:nvSpPr>
        <p:spPr>
          <a:xfrm>
            <a:off x="781565" y="1349376"/>
            <a:ext cx="7861283" cy="4391024"/>
          </a:xfrm>
        </p:spPr>
        <p:txBody>
          <a:bodyPr/>
          <a:lstStyle/>
          <a:p>
            <a:endParaRPr lang="en-US" dirty="0"/>
          </a:p>
          <a:p>
            <a:pPr lvl="0"/>
            <a:r>
              <a:rPr lang="en-CA" dirty="0" smtClean="0"/>
              <a:t> </a:t>
            </a:r>
            <a:endParaRPr lang="en-US" dirty="0"/>
          </a:p>
          <a:p>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1067110040"/>
              </p:ext>
            </p:extLst>
          </p:nvPr>
        </p:nvGraphicFramePr>
        <p:xfrm>
          <a:off x="1584143" y="1392069"/>
          <a:ext cx="6072724" cy="40939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3059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Communications Survey (Primary)</a:t>
            </a:r>
            <a:endParaRPr lang="en-US" b="1" dirty="0"/>
          </a:p>
        </p:txBody>
      </p:sp>
      <p:sp>
        <p:nvSpPr>
          <p:cNvPr id="3" name="Content Placeholder 2"/>
          <p:cNvSpPr>
            <a:spLocks noGrp="1"/>
          </p:cNvSpPr>
          <p:nvPr>
            <p:ph idx="1"/>
          </p:nvPr>
        </p:nvSpPr>
        <p:spPr>
          <a:xfrm>
            <a:off x="781565" y="1349376"/>
            <a:ext cx="7861283" cy="4391024"/>
          </a:xfrm>
        </p:spPr>
        <p:txBody>
          <a:bodyPr/>
          <a:lstStyle/>
          <a:p>
            <a:endParaRPr lang="en-US" dirty="0"/>
          </a:p>
          <a:p>
            <a:pPr lvl="0"/>
            <a:r>
              <a:rPr lang="en-CA" dirty="0" smtClean="0"/>
              <a:t> </a:t>
            </a:r>
            <a:endParaRPr lang="en-US" dirty="0"/>
          </a:p>
          <a:p>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p:nvPr>
            <p:extLst>
              <p:ext uri="{D42A27DB-BD31-4B8C-83A1-F6EECF244321}">
                <p14:modId xmlns:p14="http://schemas.microsoft.com/office/powerpoint/2010/main" val="1341724829"/>
              </p:ext>
            </p:extLst>
          </p:nvPr>
        </p:nvGraphicFramePr>
        <p:xfrm>
          <a:off x="1231718" y="1495313"/>
          <a:ext cx="6061967" cy="3861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4099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52400"/>
            <a:ext cx="7753848" cy="929352"/>
          </a:xfrm>
        </p:spPr>
        <p:txBody>
          <a:bodyPr>
            <a:normAutofit/>
          </a:bodyPr>
          <a:lstStyle/>
          <a:p>
            <a:r>
              <a:rPr lang="en-CA" sz="2800" b="1" dirty="0" smtClean="0">
                <a:latin typeface="+mn-lt"/>
              </a:rPr>
              <a:t>Communications Survey (Intermediate)</a:t>
            </a:r>
            <a:endParaRPr lang="en-US"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1205815"/>
              </p:ext>
            </p:extLst>
          </p:nvPr>
        </p:nvGraphicFramePr>
        <p:xfrm>
          <a:off x="1212850" y="1320799"/>
          <a:ext cx="7283450" cy="4191001"/>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843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t>Communications</a:t>
            </a:r>
            <a:r>
              <a:rPr lang="en-CA" b="1" dirty="0"/>
              <a:t> </a:t>
            </a:r>
            <a:r>
              <a:rPr lang="en-CA" sz="2800" b="1" dirty="0" smtClean="0"/>
              <a:t>Survey (Intermediate)</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0779529"/>
              </p:ext>
            </p:extLst>
          </p:nvPr>
        </p:nvGraphicFramePr>
        <p:xfrm>
          <a:off x="781050" y="1346200"/>
          <a:ext cx="7861300" cy="4398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134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j-lt"/>
              </a:rPr>
              <a:t>Communications Survey (Intermediate)</a:t>
            </a:r>
            <a:endParaRPr lang="en-US" sz="2800" b="1"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2319734"/>
              </p:ext>
            </p:extLst>
          </p:nvPr>
        </p:nvGraphicFramePr>
        <p:xfrm>
          <a:off x="781050" y="1349375"/>
          <a:ext cx="7861300" cy="409098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85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School Context</a:t>
            </a:r>
            <a:endParaRPr lang="en-US" b="1" dirty="0">
              <a:latin typeface="+mn-lt"/>
            </a:endParaRPr>
          </a:p>
        </p:txBody>
      </p:sp>
      <p:sp>
        <p:nvSpPr>
          <p:cNvPr id="3" name="Content Placeholder 2"/>
          <p:cNvSpPr>
            <a:spLocks noGrp="1"/>
          </p:cNvSpPr>
          <p:nvPr>
            <p:ph idx="1"/>
          </p:nvPr>
        </p:nvSpPr>
        <p:spPr>
          <a:xfrm>
            <a:off x="767483" y="1349376"/>
            <a:ext cx="7861283" cy="4090728"/>
          </a:xfrm>
        </p:spPr>
        <p:txBody>
          <a:bodyPr>
            <a:normAutofit fontScale="77500" lnSpcReduction="20000"/>
          </a:bodyPr>
          <a:lstStyle/>
          <a:p>
            <a:pPr lvl="0"/>
            <a:r>
              <a:rPr lang="en-CA" sz="3100" b="1" dirty="0" smtClean="0">
                <a:solidFill>
                  <a:schemeClr val="tx1">
                    <a:lumMod val="50000"/>
                  </a:schemeClr>
                </a:solidFill>
                <a:latin typeface="+mn-lt"/>
              </a:rPr>
              <a:t>Who We Are</a:t>
            </a:r>
          </a:p>
          <a:p>
            <a:pPr lvl="0"/>
            <a:endParaRPr lang="en-CA" sz="2800" dirty="0" smtClean="0">
              <a:solidFill>
                <a:schemeClr val="tx1">
                  <a:lumMod val="50000"/>
                </a:schemeClr>
              </a:solidFill>
              <a:latin typeface="+mn-lt"/>
            </a:endParaRPr>
          </a:p>
          <a:p>
            <a:pPr lvl="0"/>
            <a:r>
              <a:rPr lang="en-CA" sz="3100" dirty="0" smtClean="0">
                <a:solidFill>
                  <a:schemeClr val="tx1">
                    <a:lumMod val="50000"/>
                  </a:schemeClr>
                </a:solidFill>
                <a:latin typeface="+mn-lt"/>
              </a:rPr>
              <a:t>Total </a:t>
            </a:r>
            <a:r>
              <a:rPr lang="en-CA" sz="3100" dirty="0">
                <a:solidFill>
                  <a:schemeClr val="tx1">
                    <a:lumMod val="50000"/>
                  </a:schemeClr>
                </a:solidFill>
                <a:latin typeface="+mn-lt"/>
              </a:rPr>
              <a:t>Students </a:t>
            </a:r>
            <a:r>
              <a:rPr lang="en-CA" sz="3100" dirty="0" smtClean="0">
                <a:solidFill>
                  <a:schemeClr val="tx1">
                    <a:lumMod val="50000"/>
                  </a:schemeClr>
                </a:solidFill>
                <a:latin typeface="+mn-lt"/>
              </a:rPr>
              <a:t>406</a:t>
            </a:r>
            <a:r>
              <a:rPr lang="en-CA" sz="3100" dirty="0">
                <a:solidFill>
                  <a:schemeClr val="tx1">
                    <a:lumMod val="50000"/>
                  </a:schemeClr>
                </a:solidFill>
                <a:latin typeface="+mn-lt"/>
              </a:rPr>
              <a:t> </a:t>
            </a:r>
            <a:r>
              <a:rPr lang="en-CA" sz="3100" dirty="0" smtClean="0">
                <a:solidFill>
                  <a:schemeClr val="tx1">
                    <a:lumMod val="50000"/>
                  </a:schemeClr>
                </a:solidFill>
                <a:latin typeface="+mn-lt"/>
              </a:rPr>
              <a:t>(224 Males &amp; 182 Females)	</a:t>
            </a:r>
            <a:r>
              <a:rPr lang="en-CA" sz="3100" dirty="0" smtClean="0">
                <a:solidFill>
                  <a:schemeClr val="tx1">
                    <a:lumMod val="50000"/>
                  </a:schemeClr>
                </a:solidFill>
              </a:rPr>
              <a:t> </a:t>
            </a:r>
            <a:endParaRPr lang="en-US" sz="3100" dirty="0" smtClean="0">
              <a:solidFill>
                <a:schemeClr val="tx1">
                  <a:lumMod val="50000"/>
                </a:schemeClr>
              </a:solidFill>
            </a:endParaRPr>
          </a:p>
          <a:p>
            <a:pPr marL="228600" lvl="1" indent="0">
              <a:buNone/>
            </a:pPr>
            <a:endParaRPr lang="en-CA" sz="2800" dirty="0" smtClean="0">
              <a:solidFill>
                <a:schemeClr val="tx1">
                  <a:lumMod val="50000"/>
                </a:schemeClr>
              </a:solidFill>
            </a:endParaRPr>
          </a:p>
          <a:p>
            <a:pPr marL="228600" lvl="1" indent="0">
              <a:buNone/>
            </a:pPr>
            <a:endParaRPr lang="en-CA" sz="2400" dirty="0">
              <a:solidFill>
                <a:schemeClr val="tx1">
                  <a:lumMod val="50000"/>
                </a:schemeClr>
              </a:solidFill>
            </a:endParaRPr>
          </a:p>
          <a:p>
            <a:pPr marL="228600" lvl="1" indent="0">
              <a:buNone/>
            </a:pPr>
            <a:endParaRPr lang="en-US" sz="2400" dirty="0">
              <a:solidFill>
                <a:schemeClr val="tx1">
                  <a:lumMod val="50000"/>
                </a:schemeClr>
              </a:solidFill>
            </a:endParaRPr>
          </a:p>
          <a:p>
            <a:endParaRPr lang="en-CA" sz="2400" dirty="0" smtClean="0">
              <a:solidFill>
                <a:schemeClr val="tx1">
                  <a:lumMod val="50000"/>
                </a:schemeClr>
              </a:solidFill>
            </a:endParaRPr>
          </a:p>
          <a:p>
            <a:endParaRPr lang="en-CA" sz="2400" dirty="0">
              <a:solidFill>
                <a:schemeClr val="tx1">
                  <a:lumMod val="50000"/>
                </a:schemeClr>
              </a:solidFill>
            </a:endParaRPr>
          </a:p>
          <a:p>
            <a:endParaRPr lang="en-CA" sz="2400" dirty="0" smtClean="0">
              <a:solidFill>
                <a:schemeClr val="tx1">
                  <a:lumMod val="50000"/>
                </a:schemeClr>
              </a:solidFill>
            </a:endParaRPr>
          </a:p>
          <a:p>
            <a:endParaRPr lang="en-CA" sz="2400" dirty="0">
              <a:solidFill>
                <a:schemeClr val="tx1">
                  <a:lumMod val="50000"/>
                </a:schemeClr>
              </a:solidFill>
            </a:endParaRPr>
          </a:p>
          <a:p>
            <a:endParaRPr lang="en-CA" sz="2400" dirty="0" smtClean="0">
              <a:solidFill>
                <a:schemeClr val="tx1">
                  <a:lumMod val="50000"/>
                </a:schemeClr>
              </a:solidFill>
            </a:endParaRPr>
          </a:p>
          <a:p>
            <a:r>
              <a:rPr lang="en-CA" sz="3100" dirty="0" smtClean="0">
                <a:solidFill>
                  <a:schemeClr val="tx1">
                    <a:lumMod val="50000"/>
                  </a:schemeClr>
                </a:solidFill>
                <a:latin typeface="+mn-lt"/>
              </a:rPr>
              <a:t>93</a:t>
            </a:r>
            <a:r>
              <a:rPr lang="en-CA" sz="3100" dirty="0">
                <a:solidFill>
                  <a:schemeClr val="tx1">
                    <a:lumMod val="50000"/>
                  </a:schemeClr>
                </a:solidFill>
                <a:latin typeface="+mn-lt"/>
              </a:rPr>
              <a:t>% of our </a:t>
            </a:r>
            <a:r>
              <a:rPr lang="en-CA" sz="3100" dirty="0" smtClean="0">
                <a:solidFill>
                  <a:schemeClr val="tx1">
                    <a:lumMod val="50000"/>
                  </a:schemeClr>
                </a:solidFill>
                <a:latin typeface="+mn-lt"/>
              </a:rPr>
              <a:t>population resides </a:t>
            </a:r>
            <a:r>
              <a:rPr lang="en-CA" sz="3100" dirty="0">
                <a:solidFill>
                  <a:schemeClr val="tx1">
                    <a:lumMod val="50000"/>
                  </a:schemeClr>
                </a:solidFill>
                <a:latin typeface="+mn-lt"/>
              </a:rPr>
              <a:t>in West </a:t>
            </a:r>
            <a:r>
              <a:rPr lang="en-CA" sz="3100" dirty="0" smtClean="0">
                <a:solidFill>
                  <a:schemeClr val="tx1">
                    <a:lumMod val="50000"/>
                  </a:schemeClr>
                </a:solidFill>
                <a:latin typeface="+mn-lt"/>
              </a:rPr>
              <a:t>Vancouver</a:t>
            </a:r>
          </a:p>
          <a:p>
            <a:r>
              <a:rPr lang="en-CA" sz="3100" i="1" dirty="0" smtClean="0">
                <a:solidFill>
                  <a:schemeClr val="tx1">
                    <a:lumMod val="50000"/>
                  </a:schemeClr>
                </a:solidFill>
                <a:latin typeface="+mn-lt"/>
              </a:rPr>
              <a:t>(Enrollment Report, November 21, 2016)</a:t>
            </a:r>
            <a:endParaRPr lang="en-US" sz="3100" i="1" dirty="0">
              <a:solidFill>
                <a:schemeClr val="tx1">
                  <a:lumMod val="50000"/>
                </a:schemeClr>
              </a:solidFill>
              <a:latin typeface="+mn-lt"/>
            </a:endParaRPr>
          </a:p>
          <a:p>
            <a:endParaRPr lang="en-US" sz="3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970" y="558140"/>
            <a:ext cx="1189009" cy="1341912"/>
          </a:xfrm>
          <a:prstGeom prst="rect">
            <a:avLst/>
          </a:prstGeom>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49280"/>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dduncan197\AppData\Local\Microsoft\Windows\Temporary Internet Files\Content.Outlook\KBJQBB3C\Screen Shot 2017-05-09 at 12.51.32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888" y="2336800"/>
            <a:ext cx="293718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dduncan197\AppData\Local\Microsoft\Windows\Temporary Internet Files\Content.Outlook\KBJQBB3C\Screen Shot 2017-05-09 at 12.51.19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718" y="2521449"/>
            <a:ext cx="2617754" cy="202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578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smtClean="0"/>
              <a:t>Communications</a:t>
            </a:r>
            <a:r>
              <a:rPr lang="en-CA" b="1" dirty="0" smtClean="0"/>
              <a:t> </a:t>
            </a:r>
            <a:r>
              <a:rPr lang="en-CA" sz="2800" b="1" dirty="0" smtClean="0"/>
              <a:t>Survey (Intermediate)</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3927138"/>
              </p:ext>
            </p:extLst>
          </p:nvPr>
        </p:nvGraphicFramePr>
        <p:xfrm>
          <a:off x="522106" y="1081752"/>
          <a:ext cx="7861300" cy="4398963"/>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p:nvPr>
            <p:extLst>
              <p:ext uri="{D42A27DB-BD31-4B8C-83A1-F6EECF244321}">
                <p14:modId xmlns:p14="http://schemas.microsoft.com/office/powerpoint/2010/main" val="2979157049"/>
              </p:ext>
            </p:extLst>
          </p:nvPr>
        </p:nvGraphicFramePr>
        <p:xfrm>
          <a:off x="1231718" y="1473199"/>
          <a:ext cx="6215075" cy="40075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4879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Klavika Regular"/>
              </a:rPr>
              <a:t>Communications</a:t>
            </a:r>
            <a:r>
              <a:rPr lang="en-CA" sz="2800" dirty="0" smtClean="0">
                <a:latin typeface="Klavika Regular"/>
              </a:rPr>
              <a:t> </a:t>
            </a:r>
            <a:r>
              <a:rPr lang="en-CA" sz="2800" b="1" dirty="0" smtClean="0">
                <a:latin typeface="Klavika Regular"/>
              </a:rPr>
              <a:t>Survey (Intermediate)</a:t>
            </a:r>
            <a:endParaRPr lang="en-US" sz="2800" b="1" dirty="0">
              <a:latin typeface="Klavika Regula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1582568"/>
              </p:ext>
            </p:extLst>
          </p:nvPr>
        </p:nvGraphicFramePr>
        <p:xfrm>
          <a:off x="781050" y="1349375"/>
          <a:ext cx="7861300" cy="409098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072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j-lt"/>
              </a:rPr>
              <a:t>Intermediate Students’ Written Feedback</a:t>
            </a:r>
            <a:endParaRPr lang="en-US" sz="2800" b="1" dirty="0">
              <a:latin typeface="+mj-lt"/>
            </a:endParaRPr>
          </a:p>
        </p:txBody>
      </p:sp>
      <p:sp>
        <p:nvSpPr>
          <p:cNvPr id="3" name="Content Placeholder 2"/>
          <p:cNvSpPr>
            <a:spLocks noGrp="1"/>
          </p:cNvSpPr>
          <p:nvPr>
            <p:ph idx="1"/>
          </p:nvPr>
        </p:nvSpPr>
        <p:spPr/>
        <p:txBody>
          <a:bodyPr>
            <a:normAutofit fontScale="92500" lnSpcReduction="10000"/>
          </a:bodyPr>
          <a:lstStyle/>
          <a:p>
            <a:r>
              <a:rPr lang="en-CA" dirty="0" smtClean="0">
                <a:solidFill>
                  <a:srgbClr val="282828"/>
                </a:solidFill>
              </a:rPr>
              <a:t>Strategies that improved your presentation skills:</a:t>
            </a:r>
            <a:br>
              <a:rPr lang="en-CA" dirty="0" smtClean="0">
                <a:solidFill>
                  <a:srgbClr val="282828"/>
                </a:solidFill>
              </a:rPr>
            </a:br>
            <a:endParaRPr lang="en-CA" dirty="0" smtClean="0">
              <a:solidFill>
                <a:srgbClr val="282828"/>
              </a:solidFill>
            </a:endParaRPr>
          </a:p>
          <a:p>
            <a:r>
              <a:rPr lang="en-US" i="1" dirty="0">
                <a:solidFill>
                  <a:srgbClr val="282828"/>
                </a:solidFill>
              </a:rPr>
              <a:t>“</a:t>
            </a:r>
            <a:r>
              <a:rPr lang="en-US" i="1" dirty="0" err="1" smtClean="0">
                <a:solidFill>
                  <a:srgbClr val="282828"/>
                </a:solidFill>
              </a:rPr>
              <a:t>Practising</a:t>
            </a:r>
            <a:r>
              <a:rPr lang="en-US" i="1" dirty="0" smtClean="0">
                <a:solidFill>
                  <a:srgbClr val="282828"/>
                </a:solidFill>
              </a:rPr>
              <a:t> </a:t>
            </a:r>
            <a:r>
              <a:rPr lang="en-US" i="1" dirty="0">
                <a:solidFill>
                  <a:srgbClr val="282828"/>
                </a:solidFill>
              </a:rPr>
              <a:t>your presentation over and over. Getting a peer to edit your work and tell you what would be better for your </a:t>
            </a:r>
            <a:endParaRPr lang="en-US" i="1" dirty="0" smtClean="0">
              <a:solidFill>
                <a:srgbClr val="282828"/>
              </a:solidFill>
            </a:endParaRPr>
          </a:p>
          <a:p>
            <a:r>
              <a:rPr lang="en-US" i="1" dirty="0" smtClean="0">
                <a:solidFill>
                  <a:srgbClr val="282828"/>
                </a:solidFill>
              </a:rPr>
              <a:t>presentation.”</a:t>
            </a:r>
            <a:endParaRPr lang="en-US" dirty="0">
              <a:solidFill>
                <a:srgbClr val="282828"/>
              </a:solidFill>
            </a:endParaRPr>
          </a:p>
          <a:p>
            <a:r>
              <a:rPr lang="en-US" i="1" dirty="0">
                <a:solidFill>
                  <a:srgbClr val="282828"/>
                </a:solidFill>
              </a:rPr>
              <a:t> </a:t>
            </a:r>
            <a:endParaRPr lang="en-US" dirty="0">
              <a:solidFill>
                <a:srgbClr val="282828"/>
              </a:solidFill>
            </a:endParaRPr>
          </a:p>
          <a:p>
            <a:r>
              <a:rPr lang="en-US" i="1" dirty="0">
                <a:solidFill>
                  <a:srgbClr val="282828"/>
                </a:solidFill>
              </a:rPr>
              <a:t>“Adding many visuals such as pictures, videos, etc. </a:t>
            </a:r>
            <a:r>
              <a:rPr lang="en-US" i="1" dirty="0" smtClean="0">
                <a:solidFill>
                  <a:srgbClr val="282828"/>
                </a:solidFill>
              </a:rPr>
              <a:t>to </a:t>
            </a:r>
            <a:r>
              <a:rPr lang="en-US" i="1" dirty="0">
                <a:solidFill>
                  <a:srgbClr val="282828"/>
                </a:solidFill>
              </a:rPr>
              <a:t>slides to </a:t>
            </a:r>
            <a:r>
              <a:rPr lang="en-US" i="1" dirty="0" smtClean="0">
                <a:solidFill>
                  <a:srgbClr val="282828"/>
                </a:solidFill>
              </a:rPr>
              <a:t>replace </a:t>
            </a:r>
            <a:r>
              <a:rPr lang="en-US" i="1" dirty="0">
                <a:solidFill>
                  <a:srgbClr val="282828"/>
                </a:solidFill>
              </a:rPr>
              <a:t>words presented verbally in </a:t>
            </a:r>
            <a:r>
              <a:rPr lang="en-US" i="1" dirty="0" smtClean="0">
                <a:solidFill>
                  <a:srgbClr val="282828"/>
                </a:solidFill>
              </a:rPr>
              <a:t>your presentation </a:t>
            </a:r>
            <a:r>
              <a:rPr lang="en-US" i="1" dirty="0">
                <a:solidFill>
                  <a:srgbClr val="282828"/>
                </a:solidFill>
              </a:rPr>
              <a:t>helps engage the audience and gain their </a:t>
            </a:r>
            <a:r>
              <a:rPr lang="en-US" i="1" dirty="0" smtClean="0">
                <a:solidFill>
                  <a:srgbClr val="282828"/>
                </a:solidFill>
              </a:rPr>
              <a:t>attention.”</a:t>
            </a:r>
            <a:endParaRPr lang="en-US" dirty="0">
              <a:solidFill>
                <a:srgbClr val="282828"/>
              </a:solidFill>
            </a:endParaRPr>
          </a:p>
          <a:p>
            <a:r>
              <a:rPr lang="en-CA" i="1" dirty="0">
                <a:solidFill>
                  <a:srgbClr val="282828"/>
                </a:solidFill>
              </a:rPr>
              <a:t> </a:t>
            </a:r>
            <a:endParaRPr lang="en-US" dirty="0">
              <a:solidFill>
                <a:srgbClr val="282828"/>
              </a:solidFill>
            </a:endParaRPr>
          </a:p>
          <a:p>
            <a:r>
              <a:rPr lang="en-US" i="1" dirty="0">
                <a:solidFill>
                  <a:srgbClr val="282828"/>
                </a:solidFill>
              </a:rPr>
              <a:t>“I usually just practice the things I am going to say over and over again. That way, it's quite hard to make a mistake. It's also very nice knowing that a lot of my peers are very non-judgmental.”</a:t>
            </a:r>
            <a:endParaRPr lang="en-US" dirty="0">
              <a:solidFill>
                <a:srgbClr val="282828"/>
              </a:solidFill>
            </a:endParaRPr>
          </a:p>
          <a:p>
            <a:endParaRPr lang="en-CA" dirty="0" smtClean="0"/>
          </a:p>
          <a:p>
            <a:endParaRPr lang="en-CA" dirty="0" smtClean="0"/>
          </a:p>
          <a:p>
            <a:endParaRPr lang="en-US" dirty="0"/>
          </a:p>
          <a:p>
            <a:endParaRPr lang="en-US" dirty="0"/>
          </a:p>
        </p:txBody>
      </p:sp>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45"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dduncan197\AppData\Local\Microsoft\Windows\Temporary Internet Files\Content.IE5\6R7HI0TL\4092907797_b4411da08f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4913" y="4883469"/>
            <a:ext cx="1436914" cy="107768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dduncan197\AppData\Local\Microsoft\Windows\Temporary Internet Files\Content.IE5\BMROTTWF\mentor[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114" y="2233155"/>
            <a:ext cx="1472791" cy="95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50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j-lt"/>
              </a:rPr>
              <a:t>Intermediate Students’ Written Feedback</a:t>
            </a:r>
            <a:endParaRPr lang="en-US" sz="2800" b="1" dirty="0">
              <a:latin typeface="+mj-lt"/>
            </a:endParaRPr>
          </a:p>
        </p:txBody>
      </p:sp>
      <p:sp>
        <p:nvSpPr>
          <p:cNvPr id="3" name="Content Placeholder 2"/>
          <p:cNvSpPr>
            <a:spLocks noGrp="1"/>
          </p:cNvSpPr>
          <p:nvPr>
            <p:ph idx="1"/>
          </p:nvPr>
        </p:nvSpPr>
        <p:spPr/>
        <p:txBody>
          <a:bodyPr>
            <a:normAutofit/>
          </a:bodyPr>
          <a:lstStyle/>
          <a:p>
            <a:endParaRPr lang="en-CA" dirty="0" smtClean="0"/>
          </a:p>
          <a:p>
            <a:r>
              <a:rPr lang="en-US" i="1" dirty="0" smtClean="0">
                <a:solidFill>
                  <a:srgbClr val="282828"/>
                </a:solidFill>
              </a:rPr>
              <a:t>“There </a:t>
            </a:r>
            <a:r>
              <a:rPr lang="en-US" i="1" dirty="0">
                <a:solidFill>
                  <a:srgbClr val="282828"/>
                </a:solidFill>
              </a:rPr>
              <a:t>are multiple strategies that have allowed me to improve my presentation skills. First of all, being taught about breathing before a presentation. It helps you calm down, therefore delivering a clear speech. Also being given the chance to present to the community helps. The Passion Project, Ignite, and Ceremonies. Presenting in front of adults, or other important people builds up confidence. I feel like the accessibility to technology or </a:t>
            </a:r>
            <a:r>
              <a:rPr lang="en-US" i="1" dirty="0" smtClean="0">
                <a:solidFill>
                  <a:srgbClr val="282828"/>
                </a:solidFill>
              </a:rPr>
              <a:t>cue </a:t>
            </a:r>
            <a:r>
              <a:rPr lang="en-US" i="1" dirty="0">
                <a:solidFill>
                  <a:srgbClr val="282828"/>
                </a:solidFill>
              </a:rPr>
              <a:t>cards has also helped me present as well as I can.”</a:t>
            </a:r>
            <a:endParaRPr lang="en-US" dirty="0">
              <a:solidFill>
                <a:srgbClr val="282828"/>
              </a:solidFill>
            </a:endParaRPr>
          </a:p>
          <a:p>
            <a:r>
              <a:rPr lang="en-CA" i="1" dirty="0"/>
              <a:t> </a:t>
            </a:r>
            <a:endParaRPr lang="en-US" dirty="0"/>
          </a:p>
          <a:p>
            <a:endParaRPr lang="en-US" dirty="0"/>
          </a:p>
          <a:p>
            <a:endParaRPr lang="en-US" dirty="0"/>
          </a:p>
        </p:txBody>
      </p:sp>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45"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dduncan197\AppData\Local\Microsoft\Windows\Temporary Internet Files\Content.IE5\IPUF1AD8\866110617_14d583e540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742" y="4679363"/>
            <a:ext cx="2351315" cy="176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960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Passion to Action Feedback</a:t>
            </a:r>
            <a:endParaRPr lang="en-US" sz="2800" b="1" dirty="0">
              <a:latin typeface="+mn-lt"/>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CA" sz="2400" dirty="0" smtClean="0">
                <a:solidFill>
                  <a:srgbClr val="282828"/>
                </a:solidFill>
                <a:latin typeface="+mn-lt"/>
              </a:rPr>
              <a:t>56% agree or strongly agree that blogging and emailing mentors improved their </a:t>
            </a:r>
            <a:r>
              <a:rPr lang="en-CA" sz="2400" b="1" dirty="0" smtClean="0">
                <a:solidFill>
                  <a:srgbClr val="282828"/>
                </a:solidFill>
                <a:latin typeface="+mn-lt"/>
              </a:rPr>
              <a:t>written</a:t>
            </a:r>
            <a:r>
              <a:rPr lang="en-CA" sz="2400" dirty="0" smtClean="0">
                <a:solidFill>
                  <a:srgbClr val="282828"/>
                </a:solidFill>
                <a:latin typeface="+mn-lt"/>
              </a:rPr>
              <a:t> communication skills</a:t>
            </a:r>
          </a:p>
          <a:p>
            <a:pPr marL="342900" indent="-342900">
              <a:buFont typeface="Arial" panose="020B0604020202020204" pitchFamily="34" charset="0"/>
              <a:buChar char="•"/>
            </a:pPr>
            <a:r>
              <a:rPr lang="en-CA" sz="2400" dirty="0" smtClean="0">
                <a:solidFill>
                  <a:srgbClr val="282828"/>
                </a:solidFill>
                <a:latin typeface="+mn-lt"/>
              </a:rPr>
              <a:t>59% agree or strongly agree that their </a:t>
            </a:r>
            <a:r>
              <a:rPr lang="en-CA" sz="2400" b="1" dirty="0" smtClean="0">
                <a:solidFill>
                  <a:srgbClr val="282828"/>
                </a:solidFill>
                <a:latin typeface="+mn-lt"/>
              </a:rPr>
              <a:t>verbal</a:t>
            </a:r>
            <a:r>
              <a:rPr lang="en-CA" sz="2400" dirty="0" smtClean="0">
                <a:solidFill>
                  <a:srgbClr val="282828"/>
                </a:solidFill>
                <a:latin typeface="+mn-lt"/>
              </a:rPr>
              <a:t> communication skills improved when interacting face to face with mentors</a:t>
            </a:r>
          </a:p>
          <a:p>
            <a:pPr marL="342900" indent="-342900">
              <a:buFont typeface="Arial" panose="020B0604020202020204" pitchFamily="34" charset="0"/>
              <a:buChar char="•"/>
            </a:pPr>
            <a:r>
              <a:rPr lang="en-CA" sz="2400" dirty="0" smtClean="0">
                <a:solidFill>
                  <a:srgbClr val="282828"/>
                </a:solidFill>
                <a:latin typeface="+mn-lt"/>
              </a:rPr>
              <a:t>69% agree or strongly agree that they were able to </a:t>
            </a:r>
            <a:r>
              <a:rPr lang="en-CA" sz="2400" b="1" dirty="0" smtClean="0">
                <a:solidFill>
                  <a:srgbClr val="282828"/>
                </a:solidFill>
                <a:latin typeface="+mn-lt"/>
              </a:rPr>
              <a:t>visually</a:t>
            </a:r>
            <a:r>
              <a:rPr lang="en-CA" sz="2400" dirty="0" smtClean="0">
                <a:solidFill>
                  <a:srgbClr val="282828"/>
                </a:solidFill>
                <a:latin typeface="+mn-lt"/>
              </a:rPr>
              <a:t> communicate their passion with their website and presentation</a:t>
            </a:r>
          </a:p>
          <a:p>
            <a:endParaRPr lang="en-US" sz="2400" dirty="0">
              <a:solidFill>
                <a:srgbClr val="282828"/>
              </a:solidFill>
            </a:endParaRPr>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537" y="4151405"/>
            <a:ext cx="2143125" cy="2143125"/>
          </a:xfrm>
          <a:prstGeom prst="rect">
            <a:avLst/>
          </a:prstGeom>
        </p:spPr>
      </p:pic>
    </p:spTree>
    <p:extLst>
      <p:ext uri="{BB962C8B-B14F-4D97-AF65-F5344CB8AC3E}">
        <p14:creationId xmlns:p14="http://schemas.microsoft.com/office/powerpoint/2010/main" val="219527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Communication Survey (Gr. 8, 9 students)</a:t>
            </a:r>
            <a:endParaRPr lang="en-US" sz="2800" b="1" dirty="0">
              <a:latin typeface="+mn-lt"/>
            </a:endParaRPr>
          </a:p>
        </p:txBody>
      </p:sp>
      <p:sp>
        <p:nvSpPr>
          <p:cNvPr id="3" name="Content Placeholder 2"/>
          <p:cNvSpPr>
            <a:spLocks noGrp="1"/>
          </p:cNvSpPr>
          <p:nvPr>
            <p:ph idx="1"/>
          </p:nvPr>
        </p:nvSpPr>
        <p:spPr/>
        <p:txBody>
          <a:bodyPr>
            <a:normAutofit fontScale="92500" lnSpcReduction="20000"/>
          </a:bodyPr>
          <a:lstStyle/>
          <a:p>
            <a:r>
              <a:rPr lang="en-CA" b="1" dirty="0" smtClean="0">
                <a:solidFill>
                  <a:srgbClr val="282828"/>
                </a:solidFill>
                <a:latin typeface="+mn-lt"/>
              </a:rPr>
              <a:t>Data Highlights: </a:t>
            </a:r>
          </a:p>
          <a:p>
            <a:r>
              <a:rPr lang="en-CA" sz="2400" dirty="0" smtClean="0">
                <a:solidFill>
                  <a:srgbClr val="282828"/>
                </a:solidFill>
              </a:rPr>
              <a:t>(% </a:t>
            </a:r>
            <a:r>
              <a:rPr lang="en-CA" sz="2400" dirty="0">
                <a:solidFill>
                  <a:srgbClr val="282828"/>
                </a:solidFill>
              </a:rPr>
              <a:t>of students </a:t>
            </a:r>
            <a:r>
              <a:rPr lang="en-CA" sz="2400" dirty="0" smtClean="0">
                <a:solidFill>
                  <a:srgbClr val="282828"/>
                </a:solidFill>
              </a:rPr>
              <a:t>indicating ‘quite </a:t>
            </a:r>
            <a:r>
              <a:rPr lang="en-CA" sz="2400" dirty="0">
                <a:solidFill>
                  <a:srgbClr val="282828"/>
                </a:solidFill>
              </a:rPr>
              <a:t>a lot</a:t>
            </a:r>
            <a:r>
              <a:rPr lang="en-CA" sz="2400" dirty="0" smtClean="0">
                <a:solidFill>
                  <a:srgbClr val="282828"/>
                </a:solidFill>
              </a:rPr>
              <a:t>’/‘very </a:t>
            </a:r>
            <a:r>
              <a:rPr lang="en-CA" sz="2400" dirty="0">
                <a:solidFill>
                  <a:srgbClr val="282828"/>
                </a:solidFill>
              </a:rPr>
              <a:t>much so’)</a:t>
            </a:r>
          </a:p>
          <a:p>
            <a:endParaRPr lang="en-CA" b="1" dirty="0" smtClean="0">
              <a:solidFill>
                <a:srgbClr val="282828"/>
              </a:solidFill>
              <a:latin typeface="+mn-lt"/>
            </a:endParaRPr>
          </a:p>
          <a:p>
            <a:pPr marL="342900" indent="-342900">
              <a:buFont typeface="Arial" panose="020B0604020202020204" pitchFamily="34" charset="0"/>
              <a:buChar char="•"/>
            </a:pPr>
            <a:r>
              <a:rPr lang="en-CA" sz="2000" b="1" dirty="0" smtClean="0">
                <a:solidFill>
                  <a:srgbClr val="FF0000"/>
                </a:solidFill>
                <a:latin typeface="+mn-lt"/>
              </a:rPr>
              <a:t>91% </a:t>
            </a:r>
            <a:r>
              <a:rPr lang="en-CA" sz="2000" dirty="0" smtClean="0">
                <a:solidFill>
                  <a:srgbClr val="282828"/>
                </a:solidFill>
                <a:latin typeface="+mn-lt"/>
              </a:rPr>
              <a:t>indicated that experiences at West Bay helped improve their </a:t>
            </a:r>
            <a:r>
              <a:rPr lang="en-CA" sz="2000" b="1" dirty="0" smtClean="0">
                <a:solidFill>
                  <a:srgbClr val="282828"/>
                </a:solidFill>
                <a:latin typeface="+mn-lt"/>
              </a:rPr>
              <a:t>communication skills</a:t>
            </a:r>
          </a:p>
          <a:p>
            <a:pPr marL="342900" indent="-342900">
              <a:buFont typeface="Arial" panose="020B0604020202020204" pitchFamily="34" charset="0"/>
              <a:buChar char="•"/>
            </a:pPr>
            <a:endParaRPr lang="en-CA" sz="2000" dirty="0" smtClean="0">
              <a:solidFill>
                <a:srgbClr val="282828"/>
              </a:solidFill>
              <a:latin typeface="+mn-lt"/>
            </a:endParaRPr>
          </a:p>
          <a:p>
            <a:pPr marL="342900" indent="-342900">
              <a:buFont typeface="Arial" panose="020B0604020202020204" pitchFamily="34" charset="0"/>
              <a:buChar char="•"/>
            </a:pPr>
            <a:r>
              <a:rPr lang="en-CA" sz="2000" b="1" dirty="0" smtClean="0">
                <a:solidFill>
                  <a:srgbClr val="FF0000"/>
                </a:solidFill>
                <a:latin typeface="+mn-lt"/>
              </a:rPr>
              <a:t>100% </a:t>
            </a:r>
            <a:r>
              <a:rPr lang="en-CA" sz="2000" dirty="0" smtClean="0">
                <a:solidFill>
                  <a:srgbClr val="282828"/>
                </a:solidFill>
                <a:latin typeface="+mn-lt"/>
              </a:rPr>
              <a:t>indicated that they feel </a:t>
            </a:r>
            <a:r>
              <a:rPr lang="en-CA" sz="2000" b="1" dirty="0" smtClean="0">
                <a:solidFill>
                  <a:srgbClr val="282828"/>
                </a:solidFill>
                <a:latin typeface="+mn-lt"/>
              </a:rPr>
              <a:t>confident </a:t>
            </a:r>
            <a:r>
              <a:rPr lang="en-CA" sz="2000" dirty="0" smtClean="0">
                <a:solidFill>
                  <a:srgbClr val="282828"/>
                </a:solidFill>
                <a:latin typeface="+mn-lt"/>
              </a:rPr>
              <a:t>when presenting to classmates or a large group </a:t>
            </a:r>
          </a:p>
          <a:p>
            <a:endParaRPr lang="en-CA" sz="2000" dirty="0">
              <a:solidFill>
                <a:srgbClr val="282828"/>
              </a:solidFill>
              <a:latin typeface="+mn-lt"/>
            </a:endParaRPr>
          </a:p>
          <a:p>
            <a:pPr marL="342900" indent="-342900">
              <a:buFont typeface="Arial" panose="020B0604020202020204" pitchFamily="34" charset="0"/>
              <a:buChar char="•"/>
            </a:pPr>
            <a:r>
              <a:rPr lang="en-CA" sz="2000" b="1" dirty="0" smtClean="0">
                <a:solidFill>
                  <a:srgbClr val="FF0000"/>
                </a:solidFill>
                <a:latin typeface="+mn-lt"/>
              </a:rPr>
              <a:t>100% </a:t>
            </a:r>
            <a:r>
              <a:rPr lang="en-CA" sz="2000" dirty="0" smtClean="0">
                <a:solidFill>
                  <a:srgbClr val="282828"/>
                </a:solidFill>
                <a:latin typeface="+mn-lt"/>
              </a:rPr>
              <a:t>indicated that their experiences at West Bay prepared them to communicate ideas </a:t>
            </a:r>
            <a:r>
              <a:rPr lang="en-CA" sz="2000" dirty="0">
                <a:solidFill>
                  <a:srgbClr val="282828"/>
                </a:solidFill>
                <a:latin typeface="+mn-lt"/>
              </a:rPr>
              <a:t>through </a:t>
            </a:r>
            <a:r>
              <a:rPr lang="en-CA" sz="2000" b="1" dirty="0" smtClean="0">
                <a:solidFill>
                  <a:srgbClr val="282828"/>
                </a:solidFill>
                <a:latin typeface="+mn-lt"/>
              </a:rPr>
              <a:t>writing</a:t>
            </a:r>
          </a:p>
          <a:p>
            <a:pPr marL="342900" indent="-342900">
              <a:buFont typeface="Arial" panose="020B0604020202020204" pitchFamily="34" charset="0"/>
              <a:buChar char="•"/>
            </a:pPr>
            <a:endParaRPr lang="en-CA" sz="2000" dirty="0">
              <a:solidFill>
                <a:srgbClr val="282828"/>
              </a:solidFill>
              <a:latin typeface="+mn-lt"/>
            </a:endParaRPr>
          </a:p>
          <a:p>
            <a:pPr marL="342900" indent="-342900">
              <a:buFont typeface="Arial" panose="020B0604020202020204" pitchFamily="34" charset="0"/>
              <a:buChar char="•"/>
            </a:pPr>
            <a:r>
              <a:rPr lang="en-CA" sz="2000" b="1" dirty="0" smtClean="0">
                <a:solidFill>
                  <a:srgbClr val="FF0000"/>
                </a:solidFill>
                <a:latin typeface="+mn-lt"/>
              </a:rPr>
              <a:t>67% </a:t>
            </a:r>
            <a:r>
              <a:rPr lang="en-CA" sz="2000" dirty="0" smtClean="0">
                <a:solidFill>
                  <a:srgbClr val="282828"/>
                </a:solidFill>
                <a:latin typeface="+mn-lt"/>
              </a:rPr>
              <a:t>indicated that </a:t>
            </a:r>
            <a:r>
              <a:rPr lang="en-CA" sz="2000" b="1" dirty="0" smtClean="0">
                <a:solidFill>
                  <a:srgbClr val="282828"/>
                </a:solidFill>
                <a:latin typeface="+mn-lt"/>
              </a:rPr>
              <a:t>interacting</a:t>
            </a:r>
            <a:r>
              <a:rPr lang="en-CA" sz="2000" dirty="0" smtClean="0">
                <a:solidFill>
                  <a:srgbClr val="282828"/>
                </a:solidFill>
                <a:latin typeface="+mn-lt"/>
              </a:rPr>
              <a:t> with experts/mentors face to face or via technology improved their </a:t>
            </a:r>
            <a:r>
              <a:rPr lang="en-CA" sz="2000" dirty="0">
                <a:solidFill>
                  <a:srgbClr val="282828"/>
                </a:solidFill>
                <a:latin typeface="+mn-lt"/>
              </a:rPr>
              <a:t>communication </a:t>
            </a:r>
            <a:r>
              <a:rPr lang="en-CA" sz="2000" dirty="0" smtClean="0">
                <a:solidFill>
                  <a:srgbClr val="282828"/>
                </a:solidFill>
                <a:latin typeface="+mn-lt"/>
              </a:rPr>
              <a:t>skills</a:t>
            </a:r>
          </a:p>
          <a:p>
            <a:endParaRPr lang="en-US" sz="2000" b="1" dirty="0"/>
          </a:p>
        </p:txBody>
      </p:sp>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C:\Users\jdduncan197\AppData\Local\Microsoft\Windows\Temporary Internet Files\Content.IE5\IPUF1AD8\clipart-pencil-survey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923" y="5002305"/>
            <a:ext cx="1674125"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664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Language Choice Survey</a:t>
            </a:r>
            <a:endParaRPr lang="en-US" sz="28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1620688"/>
              </p:ext>
            </p:extLst>
          </p:nvPr>
        </p:nvGraphicFramePr>
        <p:xfrm>
          <a:off x="781050" y="1349375"/>
          <a:ext cx="7861300" cy="436925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654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Language Choice Survey</a:t>
            </a:r>
            <a:endParaRPr lang="en-US" sz="2800" b="1"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3180880"/>
              </p:ext>
            </p:extLst>
          </p:nvPr>
        </p:nvGraphicFramePr>
        <p:xfrm>
          <a:off x="781050" y="1349375"/>
          <a:ext cx="7861300" cy="436925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581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Language Choice Survey</a:t>
            </a:r>
            <a:endParaRPr lang="en-US" sz="2800" b="1" dirty="0">
              <a:latin typeface="+mn-lt"/>
            </a:endParaRPr>
          </a:p>
        </p:txBody>
      </p:sp>
      <p:graphicFrame>
        <p:nvGraphicFramePr>
          <p:cNvPr id="4" name="Content Placeholder 3"/>
          <p:cNvGraphicFramePr>
            <a:graphicFrameLocks noGrp="1"/>
          </p:cNvGraphicFramePr>
          <p:nvPr>
            <p:ph idx="1"/>
          </p:nvPr>
        </p:nvGraphicFramePr>
        <p:xfrm>
          <a:off x="781050" y="1349375"/>
          <a:ext cx="7861300" cy="409098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061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Teacher Reflections</a:t>
            </a:r>
            <a:endParaRPr lang="en-US" sz="2800" b="1" dirty="0"/>
          </a:p>
        </p:txBody>
      </p:sp>
      <p:sp>
        <p:nvSpPr>
          <p:cNvPr id="3" name="Content Placeholder 2"/>
          <p:cNvSpPr>
            <a:spLocks noGrp="1"/>
          </p:cNvSpPr>
          <p:nvPr>
            <p:ph idx="1"/>
          </p:nvPr>
        </p:nvSpPr>
        <p:spPr>
          <a:xfrm>
            <a:off x="781565" y="1349375"/>
            <a:ext cx="7861283" cy="4611779"/>
          </a:xfrm>
        </p:spPr>
        <p:txBody>
          <a:bodyPr/>
          <a:lstStyle/>
          <a:p>
            <a:pPr marL="342900" indent="-342900">
              <a:buFont typeface="Arial" panose="020B0604020202020204" pitchFamily="34" charset="0"/>
              <a:buChar char="•"/>
            </a:pPr>
            <a:endParaRPr lang="en-CA" dirty="0" smtClean="0">
              <a:solidFill>
                <a:srgbClr val="282828"/>
              </a:solidFill>
            </a:endParaRPr>
          </a:p>
          <a:p>
            <a:pPr marL="342900" indent="-342900">
              <a:buFont typeface="Arial" panose="020B0604020202020204" pitchFamily="34" charset="0"/>
              <a:buChar char="•"/>
            </a:pPr>
            <a:r>
              <a:rPr lang="en-CA" dirty="0" smtClean="0">
                <a:solidFill>
                  <a:srgbClr val="282828"/>
                </a:solidFill>
              </a:rPr>
              <a:t>Greater confidence in learners</a:t>
            </a:r>
          </a:p>
          <a:p>
            <a:pPr marL="342900" indent="-342900">
              <a:buFont typeface="Arial" panose="020B0604020202020204" pitchFamily="34" charset="0"/>
              <a:buChar char="•"/>
            </a:pPr>
            <a:r>
              <a:rPr lang="en-CA" dirty="0" smtClean="0">
                <a:solidFill>
                  <a:srgbClr val="282828"/>
                </a:solidFill>
              </a:rPr>
              <a:t>Students eager to ‘connect and engage’, share, contribute</a:t>
            </a:r>
          </a:p>
          <a:p>
            <a:pPr marL="342900" indent="-342900">
              <a:buFont typeface="Arial" panose="020B0604020202020204" pitchFamily="34" charset="0"/>
              <a:buChar char="•"/>
            </a:pPr>
            <a:r>
              <a:rPr lang="en-CA" dirty="0" err="1" smtClean="0">
                <a:solidFill>
                  <a:srgbClr val="282828"/>
                </a:solidFill>
              </a:rPr>
              <a:t>FreshGrade</a:t>
            </a:r>
            <a:r>
              <a:rPr lang="en-CA" dirty="0" smtClean="0">
                <a:solidFill>
                  <a:srgbClr val="282828"/>
                </a:solidFill>
              </a:rPr>
              <a:t> – effective way to develop students’ ability to ‘explain, recount and reflect’</a:t>
            </a:r>
          </a:p>
          <a:p>
            <a:pPr marL="342900" indent="-342900">
              <a:buFont typeface="Arial" panose="020B0604020202020204" pitchFamily="34" charset="0"/>
              <a:buChar char="•"/>
            </a:pPr>
            <a:r>
              <a:rPr lang="en-CA" dirty="0" smtClean="0">
                <a:solidFill>
                  <a:srgbClr val="282828"/>
                </a:solidFill>
              </a:rPr>
              <a:t>Intermediate grades – greater emphasis on developing research skills where students ‘acquire, interpret and present’ their learning and thinking with others</a:t>
            </a:r>
          </a:p>
          <a:p>
            <a:pPr marL="342900" indent="-342900">
              <a:buFont typeface="Arial" panose="020B0604020202020204" pitchFamily="34" charset="0"/>
              <a:buChar char="•"/>
            </a:pPr>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jdduncan197\AppData\Local\Microsoft\Windows\Temporary Internet Files\Content.IE5\IPUF1AD8\Self-Confid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725" y="4511354"/>
            <a:ext cx="1795418" cy="14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11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Klavika Regular"/>
              </a:rPr>
              <a:t>Unique Features</a:t>
            </a:r>
            <a:endParaRPr lang="en-US" b="1" dirty="0">
              <a:latin typeface="Klavika Regular"/>
            </a:endParaRPr>
          </a:p>
        </p:txBody>
      </p:sp>
      <p:sp>
        <p:nvSpPr>
          <p:cNvPr id="3" name="Content Placeholder 2"/>
          <p:cNvSpPr>
            <a:spLocks noGrp="1"/>
          </p:cNvSpPr>
          <p:nvPr>
            <p:ph idx="1"/>
          </p:nvPr>
        </p:nvSpPr>
        <p:spPr/>
        <p:txBody>
          <a:bodyPr>
            <a:normAutofit fontScale="47500" lnSpcReduction="20000"/>
          </a:bodyPr>
          <a:lstStyle/>
          <a:p>
            <a:endParaRPr lang="en-CA" dirty="0" smtClean="0">
              <a:latin typeface="Klavika Regular"/>
            </a:endParaRPr>
          </a:p>
          <a:p>
            <a:endParaRPr lang="en-CA" dirty="0" smtClean="0">
              <a:latin typeface="Klavika Regular"/>
            </a:endParaRPr>
          </a:p>
          <a:p>
            <a:endParaRPr lang="en-CA" dirty="0" smtClean="0">
              <a:latin typeface="Klavika Regular"/>
            </a:endParaRPr>
          </a:p>
          <a:p>
            <a:pPr marL="342900" indent="-342900">
              <a:buFont typeface="Arial" panose="020B0604020202020204" pitchFamily="34" charset="0"/>
              <a:buChar char="•"/>
            </a:pPr>
            <a:r>
              <a:rPr lang="en-CA" sz="5100" dirty="0" smtClean="0">
                <a:solidFill>
                  <a:srgbClr val="282828"/>
                </a:solidFill>
                <a:latin typeface="Klavika Regular"/>
              </a:rPr>
              <a:t>International </a:t>
            </a:r>
            <a:r>
              <a:rPr lang="en-CA" sz="5100" dirty="0">
                <a:solidFill>
                  <a:srgbClr val="282828"/>
                </a:solidFill>
                <a:latin typeface="Klavika Regular"/>
              </a:rPr>
              <a:t>Baccalaureate Primary Years Programme </a:t>
            </a:r>
            <a:endParaRPr lang="en-CA" sz="5100" dirty="0" smtClean="0">
              <a:solidFill>
                <a:srgbClr val="282828"/>
              </a:solidFill>
              <a:latin typeface="Klavika Regular"/>
            </a:endParaRPr>
          </a:p>
          <a:p>
            <a:r>
              <a:rPr lang="en-CA" sz="5100" dirty="0">
                <a:solidFill>
                  <a:srgbClr val="282828"/>
                </a:solidFill>
                <a:latin typeface="Klavika Regular"/>
              </a:rPr>
              <a:t>	</a:t>
            </a:r>
            <a:r>
              <a:rPr lang="en-CA" sz="5100" dirty="0" smtClean="0">
                <a:solidFill>
                  <a:srgbClr val="282828"/>
                </a:solidFill>
                <a:latin typeface="Klavika Regular"/>
              </a:rPr>
              <a:t>(IB PYP)</a:t>
            </a:r>
          </a:p>
          <a:p>
            <a:pPr marL="342900" indent="-342900">
              <a:buFont typeface="Arial" panose="020B0604020202020204" pitchFamily="34" charset="0"/>
              <a:buChar char="•"/>
            </a:pPr>
            <a:r>
              <a:rPr lang="en-CA" sz="5100" dirty="0" smtClean="0">
                <a:solidFill>
                  <a:srgbClr val="282828"/>
                </a:solidFill>
                <a:latin typeface="Klavika Regular"/>
              </a:rPr>
              <a:t>Authorized </a:t>
            </a:r>
            <a:r>
              <a:rPr lang="en-CA" sz="5100" dirty="0">
                <a:solidFill>
                  <a:srgbClr val="282828"/>
                </a:solidFill>
                <a:latin typeface="Klavika Regular"/>
              </a:rPr>
              <a:t>in 2007 (Evaluations in 2010 and </a:t>
            </a:r>
            <a:r>
              <a:rPr lang="en-CA" sz="5100" dirty="0" smtClean="0">
                <a:solidFill>
                  <a:srgbClr val="282828"/>
                </a:solidFill>
                <a:latin typeface="Klavika Regular"/>
              </a:rPr>
              <a:t>2015)</a:t>
            </a:r>
          </a:p>
          <a:p>
            <a:pPr marL="342900" indent="-342900">
              <a:buFont typeface="Arial" panose="020B0604020202020204" pitchFamily="34" charset="0"/>
              <a:buChar char="•"/>
            </a:pPr>
            <a:r>
              <a:rPr lang="en-CA" sz="5100" dirty="0" smtClean="0">
                <a:solidFill>
                  <a:srgbClr val="282828"/>
                </a:solidFill>
                <a:latin typeface="Klavika Regular"/>
              </a:rPr>
              <a:t>Second </a:t>
            </a:r>
            <a:r>
              <a:rPr lang="en-CA" sz="5100" dirty="0">
                <a:solidFill>
                  <a:srgbClr val="282828"/>
                </a:solidFill>
                <a:latin typeface="Klavika Regular"/>
              </a:rPr>
              <a:t>language instruction </a:t>
            </a:r>
            <a:r>
              <a:rPr lang="en-CA" sz="5100" dirty="0" smtClean="0">
                <a:solidFill>
                  <a:srgbClr val="282828"/>
                </a:solidFill>
                <a:latin typeface="Klavika Regular"/>
              </a:rPr>
              <a:t>K </a:t>
            </a:r>
            <a:r>
              <a:rPr lang="en-CA" sz="5100" dirty="0">
                <a:solidFill>
                  <a:srgbClr val="282828"/>
                </a:solidFill>
                <a:latin typeface="Klavika Regular"/>
              </a:rPr>
              <a:t>through Grade </a:t>
            </a:r>
            <a:r>
              <a:rPr lang="en-CA" sz="5100" dirty="0" smtClean="0">
                <a:solidFill>
                  <a:srgbClr val="282828"/>
                </a:solidFill>
                <a:latin typeface="Klavika Regular"/>
              </a:rPr>
              <a:t>7</a:t>
            </a:r>
          </a:p>
          <a:p>
            <a:pPr marL="342900" indent="-342900">
              <a:buFont typeface="Arial" panose="020B0604020202020204" pitchFamily="34" charset="0"/>
              <a:buChar char="•"/>
            </a:pPr>
            <a:r>
              <a:rPr lang="en-CA" sz="5100" dirty="0" smtClean="0">
                <a:solidFill>
                  <a:srgbClr val="282828"/>
                </a:solidFill>
                <a:latin typeface="Klavika Regular"/>
              </a:rPr>
              <a:t>Language choice Grade 7 (French, Spanish) </a:t>
            </a:r>
          </a:p>
          <a:p>
            <a:pPr marL="342900" indent="-342900">
              <a:buFont typeface="Arial" panose="020B0604020202020204" pitchFamily="34" charset="0"/>
              <a:buChar char="•"/>
            </a:pPr>
            <a:r>
              <a:rPr lang="en-CA" sz="5100" dirty="0" smtClean="0">
                <a:solidFill>
                  <a:srgbClr val="282828"/>
                </a:solidFill>
                <a:latin typeface="Klavika Regular"/>
              </a:rPr>
              <a:t>Transdisciplinary approach</a:t>
            </a:r>
          </a:p>
          <a:p>
            <a:pPr marL="342900" indent="-342900">
              <a:buFont typeface="Arial" panose="020B0604020202020204" pitchFamily="34" charset="0"/>
              <a:buChar char="•"/>
            </a:pPr>
            <a:r>
              <a:rPr lang="en-CA" sz="5100" dirty="0" smtClean="0">
                <a:solidFill>
                  <a:srgbClr val="282828"/>
                </a:solidFill>
                <a:latin typeface="Klavika Regular"/>
              </a:rPr>
              <a:t>Exhibition </a:t>
            </a:r>
            <a:r>
              <a:rPr lang="en-CA" sz="5100" dirty="0">
                <a:solidFill>
                  <a:srgbClr val="282828"/>
                </a:solidFill>
                <a:latin typeface="Klavika Regular"/>
              </a:rPr>
              <a:t>- culminating project at the completion of the PYP </a:t>
            </a:r>
            <a:r>
              <a:rPr lang="en-CA" sz="5100" dirty="0" smtClean="0">
                <a:solidFill>
                  <a:srgbClr val="282828"/>
                </a:solidFill>
                <a:latin typeface="Klavika Regular"/>
              </a:rPr>
              <a:t>experience</a:t>
            </a:r>
          </a:p>
          <a:p>
            <a:pPr marL="342900" indent="-342900">
              <a:buFont typeface="Arial" panose="020B0604020202020204" pitchFamily="34" charset="0"/>
              <a:buChar char="•"/>
            </a:pPr>
            <a:endParaRPr lang="en-CA" dirty="0"/>
          </a:p>
          <a:p>
            <a:pPr marL="342900" indent="-342900">
              <a:buFont typeface="Arial" panose="020B0604020202020204" pitchFamily="34" charset="0"/>
              <a:buChar char="•"/>
            </a:pPr>
            <a:endParaRPr lang="en-CA" dirty="0" smtClean="0"/>
          </a:p>
          <a:p>
            <a:pPr marL="342900" indent="-342900">
              <a:buFont typeface="Arial" panose="020B0604020202020204" pitchFamily="34" charset="0"/>
              <a:buChar char="•"/>
            </a:pPr>
            <a:endParaRPr lang="en-CA" dirty="0"/>
          </a:p>
          <a:p>
            <a:r>
              <a:rPr lang="en-CA" dirty="0"/>
              <a:t/>
            </a:r>
            <a:br>
              <a:rPr lang="en-CA"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3599" y="342610"/>
            <a:ext cx="1505715" cy="1478283"/>
          </a:xfrm>
          <a:prstGeom prst="rect">
            <a:avLst/>
          </a:prstGeom>
        </p:spPr>
      </p:pic>
      <p:pic>
        <p:nvPicPr>
          <p:cNvPr id="6"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56" y="576830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610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Teacher Reflections</a:t>
            </a:r>
            <a:endParaRPr lang="en-US" sz="2800" b="1" dirty="0"/>
          </a:p>
        </p:txBody>
      </p:sp>
      <p:sp>
        <p:nvSpPr>
          <p:cNvPr id="3" name="Content Placeholder 2"/>
          <p:cNvSpPr>
            <a:spLocks noGrp="1"/>
          </p:cNvSpPr>
          <p:nvPr>
            <p:ph idx="1"/>
          </p:nvPr>
        </p:nvSpPr>
        <p:spPr>
          <a:xfrm>
            <a:off x="781565" y="1349375"/>
            <a:ext cx="7861283" cy="4611779"/>
          </a:xfrm>
        </p:spPr>
        <p:txBody>
          <a:bodyPr/>
          <a:lstStyle/>
          <a:p>
            <a:pPr marL="342900" indent="-342900">
              <a:buFont typeface="Arial" panose="020B0604020202020204" pitchFamily="34" charset="0"/>
              <a:buChar char="•"/>
            </a:pPr>
            <a:endParaRPr lang="en-CA" dirty="0" smtClean="0">
              <a:solidFill>
                <a:srgbClr val="282828"/>
              </a:solidFill>
            </a:endParaRPr>
          </a:p>
          <a:p>
            <a:pPr marL="342900" indent="-342900">
              <a:buFont typeface="Arial" panose="020B0604020202020204" pitchFamily="34" charset="0"/>
              <a:buChar char="•"/>
            </a:pPr>
            <a:endParaRPr lang="en-CA" dirty="0" smtClean="0">
              <a:solidFill>
                <a:srgbClr val="282828"/>
              </a:solidFill>
            </a:endParaRPr>
          </a:p>
          <a:p>
            <a:pPr marL="342900" indent="-342900">
              <a:buFont typeface="Arial" panose="020B0604020202020204" pitchFamily="34" charset="0"/>
              <a:buChar char="•"/>
            </a:pPr>
            <a:r>
              <a:rPr lang="en-CA" dirty="0" smtClean="0">
                <a:solidFill>
                  <a:srgbClr val="282828"/>
                </a:solidFill>
              </a:rPr>
              <a:t>Independent/group inquiries foster communication skills</a:t>
            </a:r>
          </a:p>
          <a:p>
            <a:pPr marL="342900" indent="-342900">
              <a:buFont typeface="Arial" panose="020B0604020202020204" pitchFamily="34" charset="0"/>
              <a:buChar char="•"/>
            </a:pPr>
            <a:r>
              <a:rPr lang="en-CA" dirty="0" smtClean="0">
                <a:solidFill>
                  <a:srgbClr val="282828"/>
                </a:solidFill>
              </a:rPr>
              <a:t>Various presentation modes taught (‘toolkit’ for students)</a:t>
            </a:r>
          </a:p>
          <a:p>
            <a:pPr marL="342900" indent="-342900">
              <a:buFont typeface="Arial" panose="020B0604020202020204" pitchFamily="34" charset="0"/>
              <a:buChar char="•"/>
            </a:pPr>
            <a:r>
              <a:rPr lang="en-CA" dirty="0" smtClean="0">
                <a:solidFill>
                  <a:srgbClr val="282828"/>
                </a:solidFill>
              </a:rPr>
              <a:t>Culmination of inquiries showcased at Open </a:t>
            </a:r>
            <a:r>
              <a:rPr lang="en-CA" dirty="0">
                <a:solidFill>
                  <a:srgbClr val="282828"/>
                </a:solidFill>
              </a:rPr>
              <a:t>H</a:t>
            </a:r>
            <a:r>
              <a:rPr lang="en-CA" dirty="0" smtClean="0">
                <a:solidFill>
                  <a:srgbClr val="282828"/>
                </a:solidFill>
              </a:rPr>
              <a:t>ouses or Celebrations of Learning (wider audience)</a:t>
            </a:r>
          </a:p>
          <a:p>
            <a:pPr marL="342900" indent="-342900">
              <a:buFont typeface="Arial" panose="020B0604020202020204" pitchFamily="34" charset="0"/>
              <a:buChar char="•"/>
            </a:pPr>
            <a:r>
              <a:rPr lang="en-CA" dirty="0" smtClean="0">
                <a:solidFill>
                  <a:srgbClr val="282828"/>
                </a:solidFill>
              </a:rPr>
              <a:t>Continued work needed on communicating thinking in writing</a:t>
            </a:r>
          </a:p>
          <a:p>
            <a:pPr marL="342900" indent="-342900">
              <a:buFont typeface="Arial" panose="020B0604020202020204" pitchFamily="34" charset="0"/>
              <a:buChar char="•"/>
            </a:pPr>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C:\Users\jdduncan197\AppData\Local\Microsoft\Windows\Temporary Internet Files\Content.IE5\IPUF1AD8\Self-Confid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430" y="4844730"/>
            <a:ext cx="1795418" cy="14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78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92421" y="1349376"/>
            <a:ext cx="7861283" cy="4090728"/>
          </a:xfrm>
        </p:spPr>
        <p:txBody>
          <a:bodyPr>
            <a:normAutofit/>
          </a:bodyPr>
          <a:lstStyle/>
          <a:p>
            <a:endParaRPr lang="en-CA" sz="2000" i="1" dirty="0" smtClean="0">
              <a:solidFill>
                <a:srgbClr val="282828"/>
              </a:solidFill>
            </a:endParaRPr>
          </a:p>
          <a:p>
            <a:r>
              <a:rPr lang="en-CA" sz="2800" dirty="0" smtClean="0">
                <a:solidFill>
                  <a:srgbClr val="282828"/>
                </a:solidFill>
              </a:rPr>
              <a:t>Reflections from PAC Chair Danielle Katerberg</a:t>
            </a:r>
            <a:endParaRPr lang="en-US" sz="2800" dirty="0">
              <a:solidFill>
                <a:srgbClr val="282828"/>
              </a:solidFill>
            </a:endParaRPr>
          </a:p>
          <a:p>
            <a:endParaRPr lang="en-CA" sz="2000" i="1" dirty="0" smtClean="0">
              <a:solidFill>
                <a:srgbClr val="282828"/>
              </a:solidFill>
            </a:endParaRPr>
          </a:p>
          <a:p>
            <a:endParaRPr lang="en-CA" dirty="0">
              <a:solidFill>
                <a:srgbClr val="282828"/>
              </a:solidFill>
            </a:endParaRPr>
          </a:p>
          <a:p>
            <a:endParaRPr lang="en-CA" dirty="0"/>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342" y="3305855"/>
            <a:ext cx="3838575" cy="1190625"/>
          </a:xfrm>
          <a:prstGeom prst="rect">
            <a:avLst/>
          </a:prstGeom>
        </p:spPr>
      </p:pic>
    </p:spTree>
    <p:extLst>
      <p:ext uri="{BB962C8B-B14F-4D97-AF65-F5344CB8AC3E}">
        <p14:creationId xmlns:p14="http://schemas.microsoft.com/office/powerpoint/2010/main" val="5681990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92421" y="1349376"/>
            <a:ext cx="7861283" cy="4090728"/>
          </a:xfrm>
        </p:spPr>
        <p:txBody>
          <a:bodyPr>
            <a:normAutofit/>
          </a:bodyPr>
          <a:lstStyle/>
          <a:p>
            <a:endParaRPr lang="en-CA" sz="2000" i="1" dirty="0" smtClean="0">
              <a:solidFill>
                <a:srgbClr val="282828"/>
              </a:solidFill>
            </a:endParaRPr>
          </a:p>
          <a:p>
            <a:r>
              <a:rPr lang="en-CA" sz="2000" i="1" dirty="0" smtClean="0">
                <a:solidFill>
                  <a:srgbClr val="282828"/>
                </a:solidFill>
              </a:rPr>
              <a:t>“</a:t>
            </a:r>
            <a:r>
              <a:rPr lang="en-US" sz="2000" i="1" dirty="0">
                <a:solidFill>
                  <a:srgbClr val="282828"/>
                </a:solidFill>
              </a:rPr>
              <a:t>I have received many comments from </a:t>
            </a:r>
            <a:r>
              <a:rPr lang="en-US" sz="2000" i="1" dirty="0" smtClean="0">
                <a:solidFill>
                  <a:srgbClr val="282828"/>
                </a:solidFill>
              </a:rPr>
              <a:t>friends’ </a:t>
            </a:r>
            <a:r>
              <a:rPr lang="en-US" sz="2000" i="1" dirty="0">
                <a:solidFill>
                  <a:srgbClr val="282828"/>
                </a:solidFill>
              </a:rPr>
              <a:t>parents </a:t>
            </a:r>
            <a:r>
              <a:rPr lang="en-US" sz="2000" i="1" dirty="0" smtClean="0">
                <a:solidFill>
                  <a:srgbClr val="282828"/>
                </a:solidFill>
              </a:rPr>
              <a:t>on </a:t>
            </a:r>
            <a:r>
              <a:rPr lang="en-US" sz="2000" i="1" dirty="0">
                <a:solidFill>
                  <a:srgbClr val="282828"/>
                </a:solidFill>
              </a:rPr>
              <a:t>both </a:t>
            </a:r>
            <a:r>
              <a:rPr lang="en-US" sz="2000" i="1" dirty="0" smtClean="0">
                <a:solidFill>
                  <a:srgbClr val="282828"/>
                </a:solidFill>
              </a:rPr>
              <a:t>my daughters’ communication </a:t>
            </a:r>
            <a:r>
              <a:rPr lang="en-US" sz="2000" i="1" dirty="0">
                <a:solidFill>
                  <a:srgbClr val="282828"/>
                </a:solidFill>
              </a:rPr>
              <a:t>skills.  The parents always comment on how my children will talk to them and look at them in the </a:t>
            </a:r>
            <a:r>
              <a:rPr lang="en-US" sz="2000" i="1" dirty="0" smtClean="0">
                <a:solidFill>
                  <a:srgbClr val="282828"/>
                </a:solidFill>
              </a:rPr>
              <a:t>eye…My daughter is able </a:t>
            </a:r>
            <a:r>
              <a:rPr lang="en-US" sz="2000" i="1" dirty="0">
                <a:solidFill>
                  <a:srgbClr val="282828"/>
                </a:solidFill>
              </a:rPr>
              <a:t>to express </a:t>
            </a:r>
            <a:r>
              <a:rPr lang="en-US" sz="2000" i="1" dirty="0" smtClean="0">
                <a:solidFill>
                  <a:srgbClr val="282828"/>
                </a:solidFill>
              </a:rPr>
              <a:t>herself </a:t>
            </a:r>
            <a:r>
              <a:rPr lang="en-US" sz="2000" i="1" dirty="0">
                <a:solidFill>
                  <a:srgbClr val="282828"/>
                </a:solidFill>
              </a:rPr>
              <a:t>and </a:t>
            </a:r>
            <a:r>
              <a:rPr lang="en-US" sz="2000" i="1" dirty="0" smtClean="0">
                <a:solidFill>
                  <a:srgbClr val="282828"/>
                </a:solidFill>
              </a:rPr>
              <a:t>knows </a:t>
            </a:r>
            <a:r>
              <a:rPr lang="en-US" sz="2000" i="1" dirty="0">
                <a:solidFill>
                  <a:srgbClr val="282828"/>
                </a:solidFill>
              </a:rPr>
              <a:t>that </a:t>
            </a:r>
            <a:r>
              <a:rPr lang="en-US" sz="2000" i="1" dirty="0" smtClean="0">
                <a:solidFill>
                  <a:srgbClr val="282828"/>
                </a:solidFill>
              </a:rPr>
              <a:t>she </a:t>
            </a:r>
            <a:r>
              <a:rPr lang="en-US" sz="2000" i="1" dirty="0">
                <a:solidFill>
                  <a:srgbClr val="282828"/>
                </a:solidFill>
              </a:rPr>
              <a:t>can ask questions and solve </a:t>
            </a:r>
            <a:r>
              <a:rPr lang="en-US" sz="2000" i="1" dirty="0" smtClean="0">
                <a:solidFill>
                  <a:srgbClr val="282828"/>
                </a:solidFill>
              </a:rPr>
              <a:t>problems.” </a:t>
            </a:r>
            <a:r>
              <a:rPr lang="en-US" dirty="0">
                <a:solidFill>
                  <a:srgbClr val="282828"/>
                </a:solidFill>
              </a:rPr>
              <a:t>  </a:t>
            </a:r>
            <a:endParaRPr lang="en-US" sz="2000" i="1" dirty="0">
              <a:solidFill>
                <a:srgbClr val="282828"/>
              </a:solidFill>
            </a:endParaRPr>
          </a:p>
          <a:p>
            <a:endParaRPr lang="en-CA" sz="2000" i="1" dirty="0" smtClean="0">
              <a:solidFill>
                <a:srgbClr val="282828"/>
              </a:solidFill>
            </a:endParaRPr>
          </a:p>
          <a:p>
            <a:endParaRPr lang="en-CA" dirty="0">
              <a:solidFill>
                <a:srgbClr val="282828"/>
              </a:solidFill>
            </a:endParaRPr>
          </a:p>
          <a:p>
            <a:endParaRPr lang="en-CA" dirty="0"/>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jdduncan197\AppData\Local\Microsoft\Windows\Temporary Internet Files\Content.IE5\6R7HI0TL\eyecontac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179" y="3786779"/>
            <a:ext cx="1777919" cy="86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924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81565" y="1282701"/>
            <a:ext cx="7861283" cy="4090728"/>
          </a:xfrm>
        </p:spPr>
        <p:txBody>
          <a:bodyPr/>
          <a:lstStyle/>
          <a:p>
            <a:r>
              <a:rPr lang="en-CA" sz="2000" i="1" dirty="0" smtClean="0">
                <a:solidFill>
                  <a:srgbClr val="282828"/>
                </a:solidFill>
              </a:rPr>
              <a:t>“</a:t>
            </a:r>
            <a:r>
              <a:rPr lang="en-US" sz="2000" i="1" dirty="0">
                <a:solidFill>
                  <a:srgbClr val="282828"/>
                </a:solidFill>
              </a:rPr>
              <a:t>My three children have had the privilege of attending West Bay Elementary.  One is now in high school studying for the IB </a:t>
            </a:r>
            <a:r>
              <a:rPr lang="en-US" sz="2000" i="1" dirty="0" smtClean="0">
                <a:solidFill>
                  <a:srgbClr val="282828"/>
                </a:solidFill>
              </a:rPr>
              <a:t>Diploma</a:t>
            </a:r>
            <a:r>
              <a:rPr lang="en-US" sz="2000" i="1" dirty="0">
                <a:solidFill>
                  <a:srgbClr val="282828"/>
                </a:solidFill>
              </a:rPr>
              <a:t>, the others are in Grade 6 and 3 respectively.  The communication skills students at West Bay are taught and given frequent opportunities to utilize, are superior in my opinion to those of many students in university and professionals in the workplace. </a:t>
            </a:r>
            <a:r>
              <a:rPr lang="en-US" sz="2000" i="1" dirty="0" smtClean="0">
                <a:solidFill>
                  <a:srgbClr val="282828"/>
                </a:solidFill>
              </a:rPr>
              <a:t>When </a:t>
            </a:r>
            <a:r>
              <a:rPr lang="en-US" sz="2000" i="1" dirty="0">
                <a:solidFill>
                  <a:srgbClr val="282828"/>
                </a:solidFill>
              </a:rPr>
              <a:t>I recently watched my 6th grader present in front of an audience, using engaging </a:t>
            </a:r>
            <a:r>
              <a:rPr lang="en-US" sz="2000" i="1" dirty="0" smtClean="0">
                <a:solidFill>
                  <a:srgbClr val="282828"/>
                </a:solidFill>
              </a:rPr>
              <a:t>PowerPoint </a:t>
            </a:r>
            <a:r>
              <a:rPr lang="en-US" sz="2000" i="1" dirty="0">
                <a:solidFill>
                  <a:srgbClr val="282828"/>
                </a:solidFill>
              </a:rPr>
              <a:t>slides she prepared, gesturing and walking in front of these with confidence, and speaking with knowledge and passion, I counted our lucky stars once again for a West Bay education</a:t>
            </a:r>
            <a:r>
              <a:rPr lang="en-US" sz="2000" i="1" dirty="0" smtClean="0">
                <a:solidFill>
                  <a:srgbClr val="282828"/>
                </a:solidFill>
              </a:rPr>
              <a:t>!” </a:t>
            </a:r>
            <a:r>
              <a:rPr lang="en-US" dirty="0">
                <a:solidFill>
                  <a:srgbClr val="282828"/>
                </a:solidFill>
              </a:rPr>
              <a:t>  </a:t>
            </a:r>
          </a:p>
          <a:p>
            <a:endParaRPr lang="en-CA" dirty="0"/>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468" y="4692391"/>
            <a:ext cx="1809750" cy="1362075"/>
          </a:xfrm>
          <a:prstGeom prst="rect">
            <a:avLst/>
          </a:prstGeom>
        </p:spPr>
      </p:pic>
    </p:spTree>
    <p:extLst>
      <p:ext uri="{BB962C8B-B14F-4D97-AF65-F5344CB8AC3E}">
        <p14:creationId xmlns:p14="http://schemas.microsoft.com/office/powerpoint/2010/main" val="2129447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81565" y="1282700"/>
            <a:ext cx="7861283" cy="5011829"/>
          </a:xfrm>
        </p:spPr>
        <p:txBody>
          <a:bodyPr>
            <a:normAutofit/>
          </a:bodyPr>
          <a:lstStyle/>
          <a:p>
            <a:r>
              <a:rPr lang="en-US" sz="2000" i="1" dirty="0" smtClean="0">
                <a:solidFill>
                  <a:srgbClr val="282828"/>
                </a:solidFill>
              </a:rPr>
              <a:t>“In </a:t>
            </a:r>
            <a:r>
              <a:rPr lang="en-US" sz="2000" i="1" dirty="0">
                <a:solidFill>
                  <a:srgbClr val="282828"/>
                </a:solidFill>
              </a:rPr>
              <a:t>grade 6, during the passion project </a:t>
            </a:r>
            <a:r>
              <a:rPr lang="en-US" sz="2000" i="1" dirty="0" smtClean="0">
                <a:solidFill>
                  <a:srgbClr val="282828"/>
                </a:solidFill>
              </a:rPr>
              <a:t>my son </a:t>
            </a:r>
            <a:r>
              <a:rPr lang="en-US" sz="2000" i="1" dirty="0">
                <a:solidFill>
                  <a:srgbClr val="282828"/>
                </a:solidFill>
              </a:rPr>
              <a:t>was encouraged to increase his comfort using email to communicate with teachers and members of the community. During this process he sent numerous emails requesting dates and </a:t>
            </a:r>
            <a:r>
              <a:rPr lang="en-US" sz="2000" i="1" dirty="0" smtClean="0">
                <a:solidFill>
                  <a:srgbClr val="282828"/>
                </a:solidFill>
              </a:rPr>
              <a:t>times… </a:t>
            </a:r>
            <a:r>
              <a:rPr lang="en-US" sz="2000" i="1" dirty="0">
                <a:solidFill>
                  <a:srgbClr val="282828"/>
                </a:solidFill>
              </a:rPr>
              <a:t>additional emails clarifying his intentions, and follow up emails thanking people for their participation. Initially, he asked and (from my perspective!) needed support, however, by the end he was confident in his abilities (as was I!) and only asked me to read the emails </a:t>
            </a:r>
            <a:r>
              <a:rPr lang="en-US" sz="2000" i="1" dirty="0" smtClean="0">
                <a:solidFill>
                  <a:srgbClr val="282828"/>
                </a:solidFill>
              </a:rPr>
              <a:t> ‘in </a:t>
            </a:r>
            <a:r>
              <a:rPr lang="en-US" sz="2000" i="1" dirty="0">
                <a:solidFill>
                  <a:srgbClr val="282828"/>
                </a:solidFill>
              </a:rPr>
              <a:t>case I missed </a:t>
            </a:r>
            <a:r>
              <a:rPr lang="en-US" sz="2000" i="1" dirty="0" smtClean="0">
                <a:solidFill>
                  <a:srgbClr val="282828"/>
                </a:solidFill>
              </a:rPr>
              <a:t>something’ </a:t>
            </a:r>
            <a:r>
              <a:rPr lang="en-US" sz="2000" dirty="0" smtClean="0">
                <a:solidFill>
                  <a:srgbClr val="282828"/>
                </a:solidFill>
              </a:rPr>
              <a:t>…”</a:t>
            </a:r>
          </a:p>
          <a:p>
            <a:endParaRPr lang="en-US" dirty="0">
              <a:solidFill>
                <a:srgbClr val="282828"/>
              </a:solidFill>
            </a:endParaRPr>
          </a:p>
          <a:p>
            <a:endParaRPr lang="en-CA" dirty="0">
              <a:solidFill>
                <a:srgbClr val="282828"/>
              </a:solidFill>
            </a:endParaRPr>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jdduncan197\AppData\Local\Microsoft\Windows\Temporary Internet Files\Content.IE5\6R7HI0TL\1197149991928309730zeimusu_Thumbtack_note_email.svg.h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657" y="4103241"/>
            <a:ext cx="2592438" cy="185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12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81565" y="1282701"/>
            <a:ext cx="7861283" cy="5011829"/>
          </a:xfrm>
        </p:spPr>
        <p:txBody>
          <a:bodyPr>
            <a:normAutofit/>
          </a:bodyPr>
          <a:lstStyle/>
          <a:p>
            <a:endParaRPr lang="en-US" sz="2000" i="1" dirty="0" smtClean="0">
              <a:solidFill>
                <a:srgbClr val="282828"/>
              </a:solidFill>
            </a:endParaRPr>
          </a:p>
          <a:p>
            <a:r>
              <a:rPr lang="en-US" sz="2000" i="1" dirty="0" smtClean="0">
                <a:solidFill>
                  <a:srgbClr val="282828"/>
                </a:solidFill>
              </a:rPr>
              <a:t>“This </a:t>
            </a:r>
            <a:r>
              <a:rPr lang="en-US" sz="2000" i="1" dirty="0">
                <a:solidFill>
                  <a:srgbClr val="282828"/>
                </a:solidFill>
              </a:rPr>
              <a:t>year, we have seen a dramatic improvement in his connection to his writing and recognize that he now requires more time to complete assignments. He spends a great deal of time reflecting and using the thesaurus to find the 'exact word' to convey his message and meaning. This meaningful intention in his learning is exactly what we, as his parents, had hoped for when we enrolled him at West Bay</a:t>
            </a:r>
            <a:r>
              <a:rPr lang="en-US" sz="2000" i="1" dirty="0" smtClean="0">
                <a:solidFill>
                  <a:srgbClr val="282828"/>
                </a:solidFill>
              </a:rPr>
              <a:t>!”</a:t>
            </a:r>
          </a:p>
          <a:p>
            <a:endParaRPr lang="en-US" sz="2000" i="1" dirty="0" smtClean="0">
              <a:solidFill>
                <a:srgbClr val="282828"/>
              </a:solidFill>
            </a:endParaRPr>
          </a:p>
          <a:p>
            <a:r>
              <a:rPr lang="en-US" sz="2000" i="1" dirty="0" smtClean="0">
                <a:solidFill>
                  <a:srgbClr val="282828"/>
                </a:solidFill>
              </a:rPr>
              <a:t>“…we wish </a:t>
            </a:r>
            <a:r>
              <a:rPr lang="en-US" sz="2000" i="1" dirty="0">
                <a:solidFill>
                  <a:srgbClr val="282828"/>
                </a:solidFill>
              </a:rPr>
              <a:t>to especially acknowledge the time, energy, and effort that has gone into establishing and implementing the clear and effective communication strategies that occur daily at West Bay.”</a:t>
            </a:r>
          </a:p>
          <a:p>
            <a:endParaRPr lang="en-US" sz="2000" i="1" dirty="0">
              <a:solidFill>
                <a:srgbClr val="282828"/>
              </a:solidFill>
            </a:endParaRPr>
          </a:p>
          <a:p>
            <a:endParaRPr lang="en-US" dirty="0">
              <a:solidFill>
                <a:srgbClr val="282828"/>
              </a:solidFill>
            </a:endParaRPr>
          </a:p>
          <a:p>
            <a:endParaRPr lang="en-CA" dirty="0">
              <a:solidFill>
                <a:srgbClr val="282828"/>
              </a:solidFill>
            </a:endParaRPr>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jdduncan197\AppData\Local\Microsoft\Windows\Temporary Internet Files\Content.IE5\IPUF1AD8\Vraag-thail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642" y="5004944"/>
            <a:ext cx="1622961" cy="162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5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81565" y="1282700"/>
            <a:ext cx="7861283" cy="4537529"/>
          </a:xfrm>
        </p:spPr>
        <p:txBody>
          <a:bodyPr>
            <a:normAutofit/>
          </a:bodyPr>
          <a:lstStyle/>
          <a:p>
            <a:r>
              <a:rPr lang="en-CA" sz="2000" i="1" dirty="0" smtClean="0">
                <a:solidFill>
                  <a:srgbClr val="282828"/>
                </a:solidFill>
              </a:rPr>
              <a:t>“</a:t>
            </a:r>
            <a:r>
              <a:rPr lang="en-US" sz="2000" i="1" dirty="0" smtClean="0">
                <a:solidFill>
                  <a:srgbClr val="282828"/>
                </a:solidFill>
              </a:rPr>
              <a:t>We </a:t>
            </a:r>
            <a:r>
              <a:rPr lang="en-US" sz="2000" i="1" dirty="0">
                <a:solidFill>
                  <a:srgbClr val="282828"/>
                </a:solidFill>
              </a:rPr>
              <a:t>have been so pleased with the development of </a:t>
            </a:r>
            <a:r>
              <a:rPr lang="en-US" sz="2000" i="1" dirty="0" smtClean="0">
                <a:solidFill>
                  <a:srgbClr val="282828"/>
                </a:solidFill>
              </a:rPr>
              <a:t>our daughter’s </a:t>
            </a:r>
            <a:r>
              <a:rPr lang="en-US" sz="2000" i="1" dirty="0">
                <a:solidFill>
                  <a:srgbClr val="282828"/>
                </a:solidFill>
              </a:rPr>
              <a:t>communication over the last few years. She was quite shy and self-conscious about sharing her thoughts and feelings in the past. I believe West Bay has helped her find her voice in many ways. I have always been impressed with the encouragement in the classroom to take the risk of sharing ideas and questions, even half-cooked ones</a:t>
            </a:r>
            <a:r>
              <a:rPr lang="en-US" sz="2000" i="1" dirty="0" smtClean="0">
                <a:solidFill>
                  <a:srgbClr val="282828"/>
                </a:solidFill>
              </a:rPr>
              <a:t>.” </a:t>
            </a:r>
          </a:p>
          <a:p>
            <a:endParaRPr lang="en-US" sz="2000" i="1" dirty="0" smtClean="0">
              <a:solidFill>
                <a:srgbClr val="282828"/>
              </a:solidFill>
            </a:endParaRPr>
          </a:p>
          <a:p>
            <a:endParaRPr lang="en-CA" dirty="0"/>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jdduncan197\AppData\Local\Microsoft\Windows\Temporary Internet Files\Content.IE5\IPUF1AD8\risk-tak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565" y="3538285"/>
            <a:ext cx="4684214" cy="2422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93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a:xfrm>
            <a:off x="781565" y="1282700"/>
            <a:ext cx="7861283" cy="4537529"/>
          </a:xfrm>
        </p:spPr>
        <p:txBody>
          <a:bodyPr>
            <a:normAutofit/>
          </a:bodyPr>
          <a:lstStyle/>
          <a:p>
            <a:endParaRPr lang="en-US" sz="2000" i="1" dirty="0" smtClean="0">
              <a:solidFill>
                <a:srgbClr val="282828"/>
              </a:solidFill>
            </a:endParaRPr>
          </a:p>
          <a:p>
            <a:r>
              <a:rPr lang="en-US" sz="2000" i="1" dirty="0" smtClean="0">
                <a:solidFill>
                  <a:srgbClr val="282828"/>
                </a:solidFill>
              </a:rPr>
              <a:t>“The </a:t>
            </a:r>
            <a:r>
              <a:rPr lang="en-US" sz="2000" i="1" dirty="0">
                <a:solidFill>
                  <a:srgbClr val="282828"/>
                </a:solidFill>
              </a:rPr>
              <a:t>opportunities to work collaboratively with peers and </a:t>
            </a:r>
            <a:r>
              <a:rPr lang="en-US" sz="2000" i="1" dirty="0" smtClean="0">
                <a:solidFill>
                  <a:srgbClr val="282828"/>
                </a:solidFill>
              </a:rPr>
              <a:t>teachers (</a:t>
            </a:r>
            <a:r>
              <a:rPr lang="en-US" sz="2000" i="1" dirty="0">
                <a:solidFill>
                  <a:srgbClr val="282828"/>
                </a:solidFill>
              </a:rPr>
              <a:t>Exhibition being an example), opportunities for public </a:t>
            </a:r>
            <a:r>
              <a:rPr lang="en-US" sz="2000" i="1" dirty="0" smtClean="0">
                <a:solidFill>
                  <a:srgbClr val="282828"/>
                </a:solidFill>
              </a:rPr>
              <a:t>speaking (</a:t>
            </a:r>
            <a:r>
              <a:rPr lang="en-US" sz="2000" i="1" dirty="0">
                <a:solidFill>
                  <a:srgbClr val="282828"/>
                </a:solidFill>
              </a:rPr>
              <a:t>Ignite speech and in-class presentations), opportunities to engage with the community of West Vancouver, opportunities to communicate with large groups in the form of music, dance and drama have all contributed to developing her communication competency. Thank you so much for all of this! Beyond all the facts and figures in education, I think communication skills are key to all future </a:t>
            </a:r>
            <a:r>
              <a:rPr lang="en-US" sz="2000" i="1" dirty="0" err="1">
                <a:solidFill>
                  <a:srgbClr val="282828"/>
                </a:solidFill>
              </a:rPr>
              <a:t>endeavours</a:t>
            </a:r>
            <a:r>
              <a:rPr lang="en-US" sz="2000" i="1" dirty="0">
                <a:solidFill>
                  <a:srgbClr val="282828"/>
                </a:solidFill>
              </a:rPr>
              <a:t>.</a:t>
            </a:r>
            <a:r>
              <a:rPr lang="en-US" sz="2000" i="1" dirty="0" smtClean="0">
                <a:solidFill>
                  <a:srgbClr val="282828"/>
                </a:solidFill>
              </a:rPr>
              <a:t>” </a:t>
            </a:r>
            <a:r>
              <a:rPr lang="en-US" i="1" dirty="0">
                <a:solidFill>
                  <a:srgbClr val="282828"/>
                </a:solidFill>
              </a:rPr>
              <a:t>  </a:t>
            </a:r>
          </a:p>
          <a:p>
            <a:endParaRPr lang="en-CA" dirty="0"/>
          </a:p>
          <a:p>
            <a:endParaRPr lang="en-CA" dirty="0" smtClean="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C:\Users\jdduncan197\AppData\Local\Microsoft\Windows\Temporary Internet Files\Content.IE5\4L5G1XES\public-speaking-vjxj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914" y="4430316"/>
            <a:ext cx="1958156" cy="19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5799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Parent Feedback</a:t>
            </a:r>
            <a:endParaRPr lang="en-US" b="1" dirty="0"/>
          </a:p>
        </p:txBody>
      </p:sp>
      <p:sp>
        <p:nvSpPr>
          <p:cNvPr id="3" name="Content Placeholder 2"/>
          <p:cNvSpPr>
            <a:spLocks noGrp="1"/>
          </p:cNvSpPr>
          <p:nvPr>
            <p:ph idx="1"/>
          </p:nvPr>
        </p:nvSpPr>
        <p:spPr>
          <a:xfrm>
            <a:off x="925257" y="1349376"/>
            <a:ext cx="7861283" cy="4090728"/>
          </a:xfrm>
        </p:spPr>
        <p:txBody>
          <a:bodyPr>
            <a:normAutofit fontScale="92500"/>
          </a:bodyPr>
          <a:lstStyle/>
          <a:p>
            <a:r>
              <a:rPr lang="en-US" i="1" dirty="0" smtClean="0"/>
              <a:t>“</a:t>
            </a:r>
            <a:r>
              <a:rPr lang="en-US" i="1" dirty="0" smtClean="0">
                <a:solidFill>
                  <a:srgbClr val="282828"/>
                </a:solidFill>
              </a:rPr>
              <a:t>Our daughter </a:t>
            </a:r>
            <a:r>
              <a:rPr lang="en-US" i="1" dirty="0">
                <a:solidFill>
                  <a:srgbClr val="282828"/>
                </a:solidFill>
              </a:rPr>
              <a:t>has benefited from West Bay’s recent focus on developing communication competency. We have found that classroom strategies of group activities, presentation skills, and an emphasis on concrete action has created a fertile educational environment in which </a:t>
            </a:r>
            <a:r>
              <a:rPr lang="en-US" i="1" dirty="0" smtClean="0">
                <a:solidFill>
                  <a:srgbClr val="282828"/>
                </a:solidFill>
              </a:rPr>
              <a:t>she </a:t>
            </a:r>
            <a:r>
              <a:rPr lang="en-US" i="1" dirty="0">
                <a:solidFill>
                  <a:srgbClr val="282828"/>
                </a:solidFill>
              </a:rPr>
              <a:t>is fully engaged and is flourishing.</a:t>
            </a:r>
          </a:p>
          <a:p>
            <a:r>
              <a:rPr lang="en-US" i="1" dirty="0">
                <a:solidFill>
                  <a:srgbClr val="282828"/>
                </a:solidFill>
              </a:rPr>
              <a:t> </a:t>
            </a:r>
          </a:p>
          <a:p>
            <a:r>
              <a:rPr lang="en-US" i="1" dirty="0">
                <a:solidFill>
                  <a:srgbClr val="282828"/>
                </a:solidFill>
              </a:rPr>
              <a:t>The lessons learned from group activities such as shared responsibilities, team work and cooperation, when combined with the diverse presentation skills, be they conventional PowerPoint style, public speaking or just fun skits, builds creative, confident and collaborative learners</a:t>
            </a:r>
            <a:r>
              <a:rPr lang="en-US" i="1" dirty="0" smtClean="0">
                <a:solidFill>
                  <a:srgbClr val="282828"/>
                </a:solidFill>
              </a:rPr>
              <a:t>.”</a:t>
            </a:r>
            <a:endParaRPr lang="en-US" i="1" dirty="0">
              <a:solidFill>
                <a:srgbClr val="282828"/>
              </a:solidFill>
            </a:endParaRPr>
          </a:p>
          <a:p>
            <a:r>
              <a:rPr lang="en-US" dirty="0"/>
              <a:t> </a:t>
            </a:r>
          </a:p>
          <a:p>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jdduncan197\AppData\Local\Microsoft\Windows\Temporary Internet Files\Content.IE5\BMROTTWF\teamwork-diversity-2047173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445" y="4622181"/>
            <a:ext cx="1765904" cy="188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2512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Parent Feedback</a:t>
            </a:r>
            <a:endParaRPr lang="en-US" sz="2800" b="1" dirty="0"/>
          </a:p>
        </p:txBody>
      </p:sp>
      <p:sp>
        <p:nvSpPr>
          <p:cNvPr id="3" name="Content Placeholder 2"/>
          <p:cNvSpPr>
            <a:spLocks noGrp="1"/>
          </p:cNvSpPr>
          <p:nvPr>
            <p:ph idx="1"/>
          </p:nvPr>
        </p:nvSpPr>
        <p:spPr/>
        <p:txBody>
          <a:bodyPr/>
          <a:lstStyle/>
          <a:p>
            <a:r>
              <a:rPr lang="en-US" i="1" dirty="0" smtClean="0">
                <a:solidFill>
                  <a:srgbClr val="282828"/>
                </a:solidFill>
              </a:rPr>
              <a:t>“…As </a:t>
            </a:r>
            <a:r>
              <a:rPr lang="en-US" i="1" dirty="0">
                <a:solidFill>
                  <a:srgbClr val="282828"/>
                </a:solidFill>
              </a:rPr>
              <a:t>for </a:t>
            </a:r>
            <a:r>
              <a:rPr lang="en-US" i="1" dirty="0" smtClean="0">
                <a:solidFill>
                  <a:srgbClr val="282828"/>
                </a:solidFill>
              </a:rPr>
              <a:t>my daughter, </a:t>
            </a:r>
            <a:r>
              <a:rPr lang="en-US" i="1" dirty="0">
                <a:solidFill>
                  <a:srgbClr val="282828"/>
                </a:solidFill>
              </a:rPr>
              <a:t>I am truly speechless. She has developed an uncanny ability to critically analyze any subject she is presenting on and articulate her thesis in a logical and persuasive way that is nothing short of impressive. I can tell you unequivocally that she can put many of my university students to shame when it comes to presenting, writing and getting her point across. I certainly was not as advanced at her </a:t>
            </a:r>
            <a:r>
              <a:rPr lang="en-US" i="1" dirty="0" smtClean="0">
                <a:solidFill>
                  <a:srgbClr val="282828"/>
                </a:solidFill>
              </a:rPr>
              <a:t>stage.”</a:t>
            </a:r>
            <a:endParaRPr lang="en-US" i="1" dirty="0">
              <a:solidFill>
                <a:srgbClr val="282828"/>
              </a:solidFill>
            </a:endParaRPr>
          </a:p>
        </p:txBody>
      </p:sp>
      <p:pic>
        <p:nvPicPr>
          <p:cNvPr id="4098" name="Picture 2" descr="C:\Users\jdduncan197\AppData\Local\Microsoft\Windows\Temporary Internet Files\Content.IE5\IPUF1AD8\present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202" y="3945576"/>
            <a:ext cx="2130729" cy="2416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6029056"/>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97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2800" b="1" dirty="0">
                <a:latin typeface="+mn-lt"/>
              </a:rPr>
              <a:t>Framework for Enhancing </a:t>
            </a:r>
            <a:r>
              <a:rPr lang="en-CA" sz="2800" b="1" dirty="0" smtClean="0">
                <a:latin typeface="+mn-lt"/>
              </a:rPr>
              <a:t>Student Learning</a:t>
            </a:r>
            <a:endParaRPr lang="en-CA" sz="2800" b="1" dirty="0">
              <a:latin typeface="+mn-lt"/>
            </a:endParaRPr>
          </a:p>
        </p:txBody>
      </p:sp>
      <p:sp>
        <p:nvSpPr>
          <p:cNvPr id="3" name="Content Placeholder 2"/>
          <p:cNvSpPr>
            <a:spLocks noGrp="1"/>
          </p:cNvSpPr>
          <p:nvPr>
            <p:ph idx="1"/>
          </p:nvPr>
        </p:nvSpPr>
        <p:spPr/>
        <p:txBody>
          <a:bodyPr>
            <a:normAutofit fontScale="85000" lnSpcReduction="10000"/>
          </a:bodyPr>
          <a:lstStyle/>
          <a:p>
            <a:endParaRPr lang="en-CA" sz="2800" dirty="0" smtClean="0"/>
          </a:p>
          <a:p>
            <a:r>
              <a:rPr lang="en-CA" sz="2800" dirty="0" smtClean="0">
                <a:solidFill>
                  <a:srgbClr val="282828"/>
                </a:solidFill>
                <a:latin typeface="+mn-lt"/>
              </a:rPr>
              <a:t>Where </a:t>
            </a:r>
            <a:r>
              <a:rPr lang="en-CA" sz="2800" dirty="0">
                <a:solidFill>
                  <a:srgbClr val="282828"/>
                </a:solidFill>
                <a:latin typeface="+mn-lt"/>
              </a:rPr>
              <a:t>have we been and where are we going?</a:t>
            </a:r>
          </a:p>
          <a:p>
            <a:r>
              <a:rPr lang="en-CA" sz="2800" dirty="0">
                <a:solidFill>
                  <a:srgbClr val="282828"/>
                </a:solidFill>
                <a:latin typeface="+mn-lt"/>
              </a:rPr>
              <a:t/>
            </a:r>
            <a:br>
              <a:rPr lang="en-CA" sz="2800" dirty="0">
                <a:solidFill>
                  <a:srgbClr val="282828"/>
                </a:solidFill>
                <a:latin typeface="+mn-lt"/>
              </a:rPr>
            </a:br>
            <a:r>
              <a:rPr lang="en-CA" sz="2800" dirty="0" smtClean="0">
                <a:solidFill>
                  <a:srgbClr val="282828"/>
                </a:solidFill>
                <a:latin typeface="+mn-lt"/>
              </a:rPr>
              <a:t>What </a:t>
            </a:r>
            <a:r>
              <a:rPr lang="en-CA" sz="2800" dirty="0">
                <a:solidFill>
                  <a:srgbClr val="282828"/>
                </a:solidFill>
                <a:latin typeface="+mn-lt"/>
              </a:rPr>
              <a:t>are our ‘challenges’ and ‘strengths’ for our learners?</a:t>
            </a:r>
          </a:p>
          <a:p>
            <a:r>
              <a:rPr lang="en-CA" sz="2800" dirty="0">
                <a:solidFill>
                  <a:srgbClr val="282828"/>
                </a:solidFill>
                <a:latin typeface="+mn-lt"/>
              </a:rPr>
              <a:t/>
            </a:r>
            <a:br>
              <a:rPr lang="en-CA" sz="2800" dirty="0">
                <a:solidFill>
                  <a:srgbClr val="282828"/>
                </a:solidFill>
                <a:latin typeface="+mn-lt"/>
              </a:rPr>
            </a:br>
            <a:r>
              <a:rPr lang="en-CA" sz="2800" dirty="0" smtClean="0">
                <a:solidFill>
                  <a:srgbClr val="282828"/>
                </a:solidFill>
                <a:latin typeface="+mn-lt"/>
              </a:rPr>
              <a:t>Keeping </a:t>
            </a:r>
            <a:r>
              <a:rPr lang="en-CA" sz="2800" dirty="0">
                <a:solidFill>
                  <a:srgbClr val="282828"/>
                </a:solidFill>
                <a:latin typeface="+mn-lt"/>
              </a:rPr>
              <a:t>the end in mind…. </a:t>
            </a:r>
            <a:endParaRPr lang="en-CA" sz="2800" dirty="0" smtClean="0">
              <a:solidFill>
                <a:srgbClr val="282828"/>
              </a:solidFill>
              <a:latin typeface="+mn-lt"/>
            </a:endParaRPr>
          </a:p>
          <a:p>
            <a:endParaRPr lang="en-CA" sz="2800" dirty="0">
              <a:solidFill>
                <a:srgbClr val="282828"/>
              </a:solidFill>
              <a:latin typeface="+mn-lt"/>
            </a:endParaRPr>
          </a:p>
          <a:p>
            <a:pPr algn="ctr"/>
            <a:r>
              <a:rPr lang="en-CA" sz="2800" b="1" i="1" dirty="0">
                <a:solidFill>
                  <a:srgbClr val="282828"/>
                </a:solidFill>
                <a:latin typeface="+mn-lt"/>
              </a:rPr>
              <a:t>Improving the learning environment for all learners</a:t>
            </a:r>
            <a:endParaRPr lang="en-CA" sz="2800" dirty="0">
              <a:solidFill>
                <a:srgbClr val="282828"/>
              </a:solidFill>
              <a:latin typeface="+mn-lt"/>
            </a:endParaRPr>
          </a:p>
          <a:p>
            <a:r>
              <a:rPr lang="en-CA" sz="2800" dirty="0">
                <a:solidFill>
                  <a:srgbClr val="282828"/>
                </a:solidFill>
                <a:latin typeface="+mn-lt"/>
              </a:rPr>
              <a:t/>
            </a:r>
            <a:br>
              <a:rPr lang="en-CA" sz="2800" dirty="0">
                <a:solidFill>
                  <a:srgbClr val="282828"/>
                </a:solidFill>
                <a:latin typeface="+mn-lt"/>
              </a:rPr>
            </a:br>
            <a:endParaRPr lang="en-CA" sz="3200" dirty="0" smtClean="0">
              <a:solidFill>
                <a:srgbClr val="282828"/>
              </a:solidFill>
              <a:latin typeface="+mn-lt"/>
            </a:endParaRPr>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jdduncan197\AppData\Local\Microsoft\Windows\Temporary Internet Files\Content.IE5\6R7HI0TL\learn_istock_000017123843x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3874" y="4467497"/>
            <a:ext cx="3120242" cy="200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669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Summary</a:t>
            </a:r>
            <a:endParaRPr lang="en-US" sz="2800" b="1" dirty="0">
              <a:latin typeface="+mn-lt"/>
            </a:endParaRPr>
          </a:p>
        </p:txBody>
      </p:sp>
      <p:sp>
        <p:nvSpPr>
          <p:cNvPr id="3" name="Content Placeholder 2"/>
          <p:cNvSpPr>
            <a:spLocks noGrp="1"/>
          </p:cNvSpPr>
          <p:nvPr>
            <p:ph idx="1"/>
          </p:nvPr>
        </p:nvSpPr>
        <p:spPr/>
        <p:txBody>
          <a:bodyPr/>
          <a:lstStyle/>
          <a:p>
            <a:r>
              <a:rPr lang="en-CA" sz="2400" dirty="0" smtClean="0">
                <a:solidFill>
                  <a:srgbClr val="282828"/>
                </a:solidFill>
                <a:latin typeface="Klavika Regular"/>
              </a:rPr>
              <a:t>Data is telling us:</a:t>
            </a:r>
          </a:p>
          <a:p>
            <a:pPr marL="342900" indent="-342900">
              <a:buFont typeface="Arial" panose="020B0604020202020204" pitchFamily="34" charset="0"/>
              <a:buChar char="•"/>
            </a:pPr>
            <a:r>
              <a:rPr lang="en-CA" sz="2400" dirty="0" smtClean="0">
                <a:solidFill>
                  <a:srgbClr val="282828"/>
                </a:solidFill>
                <a:latin typeface="Klavika Regular"/>
              </a:rPr>
              <a:t>We are developing confident communicators</a:t>
            </a:r>
            <a:r>
              <a:rPr lang="en-CA" sz="2400" dirty="0">
                <a:solidFill>
                  <a:srgbClr val="282828"/>
                </a:solidFill>
                <a:latin typeface="Klavika Regular"/>
              </a:rPr>
              <a:t> </a:t>
            </a:r>
            <a:r>
              <a:rPr lang="en-CA" sz="2400" dirty="0" smtClean="0">
                <a:solidFill>
                  <a:srgbClr val="282828"/>
                </a:solidFill>
                <a:latin typeface="Klavika Regular"/>
              </a:rPr>
              <a:t>who are keen to connect with others using technology and face-to-face interactions</a:t>
            </a:r>
          </a:p>
          <a:p>
            <a:pPr marL="342900" indent="-342900">
              <a:buFont typeface="Arial" panose="020B0604020202020204" pitchFamily="34" charset="0"/>
              <a:buChar char="•"/>
            </a:pPr>
            <a:r>
              <a:rPr lang="en-CA" sz="2400" dirty="0" smtClean="0">
                <a:solidFill>
                  <a:srgbClr val="282828"/>
                </a:solidFill>
                <a:latin typeface="Klavika Regular"/>
              </a:rPr>
              <a:t>Students are able to use a variety of tools when presenting to small and large groups </a:t>
            </a:r>
          </a:p>
          <a:p>
            <a:pPr marL="342900" indent="-342900">
              <a:buFont typeface="Arial" panose="020B0604020202020204" pitchFamily="34" charset="0"/>
              <a:buChar char="•"/>
            </a:pPr>
            <a:r>
              <a:rPr lang="en-CA" sz="2400" dirty="0" smtClean="0">
                <a:solidFill>
                  <a:srgbClr val="282828"/>
                </a:solidFill>
                <a:latin typeface="Klavika Regular"/>
              </a:rPr>
              <a:t>We need to continue working on developing students’ writing skills</a:t>
            </a:r>
          </a:p>
          <a:p>
            <a:pPr marL="342900" indent="-342900">
              <a:buFont typeface="Arial" panose="020B0604020202020204" pitchFamily="34" charset="0"/>
              <a:buChar char="•"/>
            </a:pPr>
            <a:r>
              <a:rPr lang="en-CA" sz="2400" dirty="0" smtClean="0">
                <a:solidFill>
                  <a:srgbClr val="282828"/>
                </a:solidFill>
                <a:latin typeface="Klavika Regular"/>
              </a:rPr>
              <a:t>Further work is warranted on developing students’ ability to reflect on their learning</a:t>
            </a:r>
          </a:p>
          <a:p>
            <a:pPr marL="342900" indent="-342900">
              <a:buFont typeface="Arial" panose="020B0604020202020204" pitchFamily="34" charset="0"/>
              <a:buChar char="•"/>
            </a:pPr>
            <a:endParaRPr lang="en-US" dirty="0"/>
          </a:p>
        </p:txBody>
      </p:sp>
      <p:pic>
        <p:nvPicPr>
          <p:cNvPr id="3079" name="Picture 7" descr="C:\Users\jdduncan197\AppData\Local\Microsoft\Windows\Temporary Internet Files\Content.IE5\IPUF1AD8\self-reflec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0" y="5029202"/>
            <a:ext cx="2305547" cy="1729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6029056"/>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201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Klavika Regular"/>
              </a:rPr>
              <a:t>Where to Next?</a:t>
            </a:r>
            <a:endParaRPr lang="en-US" sz="2800" b="1" dirty="0">
              <a:latin typeface="Klavika Regular"/>
            </a:endParaRPr>
          </a:p>
        </p:txBody>
      </p:sp>
      <p:pic>
        <p:nvPicPr>
          <p:cNvPr id="4" name="Picture 2" descr="C:\Users\jdduncan197\AppData\Local\Microsoft\Windows\Temporary Internet Files\Content.IE5\4L5G1XES\next[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3801" y="1842077"/>
            <a:ext cx="5715798" cy="31055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363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Scanning Our Learners  (2016-2017)</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0500354"/>
              </p:ext>
            </p:extLst>
          </p:nvPr>
        </p:nvGraphicFramePr>
        <p:xfrm>
          <a:off x="781050" y="1349375"/>
          <a:ext cx="7861300" cy="4119880"/>
        </p:xfrm>
        <a:graphic>
          <a:graphicData uri="http://schemas.openxmlformats.org/drawingml/2006/table">
            <a:tbl>
              <a:tblPr firstRow="1" bandRow="1">
                <a:tableStyleId>{5C22544A-7EE6-4342-B048-85BDC9FD1C3A}</a:tableStyleId>
              </a:tblPr>
              <a:tblGrid>
                <a:gridCol w="3930650"/>
                <a:gridCol w="3930650"/>
              </a:tblGrid>
              <a:tr h="370840">
                <a:tc>
                  <a:txBody>
                    <a:bodyPr/>
                    <a:lstStyle/>
                    <a:p>
                      <a:r>
                        <a:rPr lang="en-CA" dirty="0" smtClean="0"/>
                        <a:t>Strengths</a:t>
                      </a:r>
                      <a:endParaRPr lang="en-US" dirty="0"/>
                    </a:p>
                  </a:txBody>
                  <a:tcPr/>
                </a:tc>
                <a:tc>
                  <a:txBody>
                    <a:bodyPr/>
                    <a:lstStyle/>
                    <a:p>
                      <a:r>
                        <a:rPr lang="en-CA" dirty="0" smtClean="0"/>
                        <a:t>Challenges</a:t>
                      </a:r>
                      <a:endParaRPr lang="en-US" dirty="0"/>
                    </a:p>
                  </a:txBody>
                  <a:tcPr/>
                </a:tc>
              </a:tr>
              <a:tr h="370840">
                <a:tc>
                  <a:txBody>
                    <a:bodyPr/>
                    <a:lstStyle/>
                    <a:p>
                      <a:pPr marL="285750" indent="-285750">
                        <a:buFont typeface="Arial" panose="020B0604020202020204" pitchFamily="34" charset="0"/>
                        <a:buChar char="•"/>
                      </a:pPr>
                      <a:r>
                        <a:rPr lang="en-CA" sz="2000" dirty="0" smtClean="0">
                          <a:solidFill>
                            <a:srgbClr val="282828"/>
                          </a:solidFill>
                        </a:rPr>
                        <a:t>Creativity</a:t>
                      </a:r>
                    </a:p>
                    <a:p>
                      <a:pPr marL="285750" indent="-285750">
                        <a:buFont typeface="Arial" panose="020B0604020202020204" pitchFamily="34" charset="0"/>
                        <a:buChar char="•"/>
                      </a:pPr>
                      <a:r>
                        <a:rPr lang="en-CA" sz="2000" dirty="0" smtClean="0">
                          <a:solidFill>
                            <a:srgbClr val="282828"/>
                          </a:solidFill>
                        </a:rPr>
                        <a:t>Communication Skills</a:t>
                      </a:r>
                    </a:p>
                    <a:p>
                      <a:pPr marL="0" indent="0">
                        <a:buFont typeface="Arial" panose="020B0604020202020204" pitchFamily="34" charset="0"/>
                        <a:buNone/>
                      </a:pPr>
                      <a:r>
                        <a:rPr lang="en-CA" sz="2000" baseline="0" dirty="0" smtClean="0">
                          <a:solidFill>
                            <a:srgbClr val="282828"/>
                          </a:solidFill>
                        </a:rPr>
                        <a:t>      - oral language (primary)</a:t>
                      </a:r>
                    </a:p>
                    <a:p>
                      <a:pPr marL="0" indent="0">
                        <a:buFont typeface="Arial" panose="020B0604020202020204" pitchFamily="34" charset="0"/>
                        <a:buNone/>
                      </a:pPr>
                      <a:r>
                        <a:rPr lang="en-CA" sz="2000" baseline="0" dirty="0" smtClean="0">
                          <a:solidFill>
                            <a:srgbClr val="282828"/>
                          </a:solidFill>
                        </a:rPr>
                        <a:t>      - writing</a:t>
                      </a:r>
                    </a:p>
                    <a:p>
                      <a:pPr marL="0" indent="0">
                        <a:buFont typeface="Arial" panose="020B0604020202020204" pitchFamily="34" charset="0"/>
                        <a:buNone/>
                      </a:pPr>
                      <a:r>
                        <a:rPr lang="en-CA" sz="2000" baseline="0" dirty="0" smtClean="0">
                          <a:solidFill>
                            <a:srgbClr val="282828"/>
                          </a:solidFill>
                        </a:rPr>
                        <a:t>      - debating</a:t>
                      </a:r>
                    </a:p>
                    <a:p>
                      <a:pPr marL="0" indent="0">
                        <a:buFont typeface="Arial" panose="020B0604020202020204" pitchFamily="34" charset="0"/>
                        <a:buNone/>
                      </a:pPr>
                      <a:r>
                        <a:rPr lang="en-CA" sz="2000" baseline="0" dirty="0" smtClean="0">
                          <a:solidFill>
                            <a:srgbClr val="282828"/>
                          </a:solidFill>
                        </a:rPr>
                        <a:t>      - presenting</a:t>
                      </a:r>
                    </a:p>
                    <a:p>
                      <a:pPr marL="285750" indent="-285750">
                        <a:buFont typeface="Arial" panose="020B0604020202020204" pitchFamily="34" charset="0"/>
                        <a:buChar char="•"/>
                      </a:pPr>
                      <a:r>
                        <a:rPr lang="en-CA" sz="2000" baseline="0" dirty="0" smtClean="0">
                          <a:solidFill>
                            <a:srgbClr val="282828"/>
                          </a:solidFill>
                        </a:rPr>
                        <a:t>Digitally capable</a:t>
                      </a:r>
                    </a:p>
                    <a:p>
                      <a:pPr marL="285750" indent="-285750">
                        <a:buFont typeface="Arial" panose="020B0604020202020204" pitchFamily="34" charset="0"/>
                        <a:buChar char="•"/>
                      </a:pPr>
                      <a:r>
                        <a:rPr lang="en-CA" sz="2000" baseline="0" dirty="0" smtClean="0">
                          <a:solidFill>
                            <a:srgbClr val="282828"/>
                          </a:solidFill>
                        </a:rPr>
                        <a:t>Helpful, inclusive, empathetic</a:t>
                      </a:r>
                    </a:p>
                    <a:p>
                      <a:pPr marL="285750" indent="-285750">
                        <a:buFont typeface="Arial" panose="020B0604020202020204" pitchFamily="34" charset="0"/>
                        <a:buChar char="•"/>
                      </a:pPr>
                      <a:endParaRPr lang="en-CA" sz="2000" dirty="0" smtClean="0"/>
                    </a:p>
                    <a:p>
                      <a:pPr marL="0" indent="0">
                        <a:buFont typeface="Arial" panose="020B0604020202020204" pitchFamily="34" charset="0"/>
                        <a:buNone/>
                      </a:pPr>
                      <a:endParaRPr lang="en-CA" sz="2000" dirty="0" smtClean="0"/>
                    </a:p>
                    <a:p>
                      <a:pPr marL="285750" indent="-285750">
                        <a:buFont typeface="Arial" panose="020B0604020202020204" pitchFamily="34" charset="0"/>
                        <a:buChar char="•"/>
                      </a:pPr>
                      <a:endParaRPr lang="en-CA" sz="2000" dirty="0" smtClean="0"/>
                    </a:p>
                    <a:p>
                      <a:pPr marL="285750" indent="-285750">
                        <a:buFont typeface="Arial" panose="020B0604020202020204" pitchFamily="34" charset="0"/>
                        <a:buChar char="•"/>
                      </a:pPr>
                      <a:endParaRPr lang="en-US" sz="2000" dirty="0"/>
                    </a:p>
                  </a:txBody>
                  <a:tcPr/>
                </a:tc>
                <a:tc>
                  <a:txBody>
                    <a:bodyPr/>
                    <a:lstStyle/>
                    <a:p>
                      <a:pPr marL="285750" indent="-285750">
                        <a:buFont typeface="Arial" panose="020B0604020202020204" pitchFamily="34" charset="0"/>
                        <a:buChar char="•"/>
                      </a:pPr>
                      <a:r>
                        <a:rPr lang="en-CA" sz="2000" dirty="0" smtClean="0">
                          <a:solidFill>
                            <a:srgbClr val="282828"/>
                          </a:solidFill>
                        </a:rPr>
                        <a:t>Critical</a:t>
                      </a:r>
                      <a:r>
                        <a:rPr lang="en-CA" sz="2000" baseline="0" dirty="0" smtClean="0">
                          <a:solidFill>
                            <a:srgbClr val="282828"/>
                          </a:solidFill>
                        </a:rPr>
                        <a:t> thinking</a:t>
                      </a:r>
                    </a:p>
                    <a:p>
                      <a:pPr marL="285750" indent="-285750">
                        <a:buFont typeface="Arial" panose="020B0604020202020204" pitchFamily="34" charset="0"/>
                        <a:buChar char="•"/>
                      </a:pPr>
                      <a:r>
                        <a:rPr lang="en-CA" sz="2000" baseline="0" dirty="0" smtClean="0">
                          <a:solidFill>
                            <a:srgbClr val="282828"/>
                          </a:solidFill>
                        </a:rPr>
                        <a:t>Listening (Primary)</a:t>
                      </a:r>
                    </a:p>
                    <a:p>
                      <a:pPr marL="285750" indent="-285750">
                        <a:buFont typeface="Arial" panose="020B0604020202020204" pitchFamily="34" charset="0"/>
                        <a:buChar char="•"/>
                      </a:pPr>
                      <a:r>
                        <a:rPr lang="en-CA" sz="2000" baseline="0" dirty="0" smtClean="0">
                          <a:solidFill>
                            <a:srgbClr val="282828"/>
                          </a:solidFill>
                        </a:rPr>
                        <a:t>Self-regulation (Primary)</a:t>
                      </a:r>
                    </a:p>
                    <a:p>
                      <a:pPr marL="285750" indent="-285750">
                        <a:buFont typeface="Arial" panose="020B0604020202020204" pitchFamily="34" charset="0"/>
                        <a:buChar char="•"/>
                      </a:pPr>
                      <a:r>
                        <a:rPr lang="en-CA" sz="2000" baseline="0" dirty="0" smtClean="0">
                          <a:solidFill>
                            <a:srgbClr val="282828"/>
                          </a:solidFill>
                        </a:rPr>
                        <a:t>Problem-solving (social, math)</a:t>
                      </a:r>
                    </a:p>
                    <a:p>
                      <a:pPr marL="285750" indent="-285750">
                        <a:buFont typeface="Arial" panose="020B0604020202020204" pitchFamily="34" charset="0"/>
                        <a:buChar char="•"/>
                      </a:pPr>
                      <a:r>
                        <a:rPr lang="en-CA" sz="2000" baseline="0" dirty="0" smtClean="0">
                          <a:solidFill>
                            <a:srgbClr val="282828"/>
                          </a:solidFill>
                        </a:rPr>
                        <a:t>Accountable for own learning</a:t>
                      </a:r>
                    </a:p>
                    <a:p>
                      <a:pPr marL="285750" indent="-285750">
                        <a:buFont typeface="Arial" panose="020B0604020202020204" pitchFamily="34" charset="0"/>
                        <a:buChar char="•"/>
                      </a:pPr>
                      <a:r>
                        <a:rPr lang="en-CA" sz="2000" baseline="0" dirty="0" smtClean="0">
                          <a:solidFill>
                            <a:srgbClr val="282828"/>
                          </a:solidFill>
                        </a:rPr>
                        <a:t>Personal responsibility</a:t>
                      </a:r>
                    </a:p>
                    <a:p>
                      <a:pPr marL="285750" indent="-285750">
                        <a:buFont typeface="Arial" panose="020B0604020202020204" pitchFamily="34" charset="0"/>
                        <a:buChar char="•"/>
                      </a:pPr>
                      <a:endParaRPr lang="en-US" sz="2000" dirty="0"/>
                    </a:p>
                  </a:txBody>
                  <a:tcPr/>
                </a:tc>
              </a:tr>
            </a:tbl>
          </a:graphicData>
        </a:graphic>
      </p:graphicFrame>
      <p:pic>
        <p:nvPicPr>
          <p:cNvPr id="5"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964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In the next 10-20 years…</a:t>
            </a:r>
            <a:endParaRPr lang="en-US" sz="2800" b="1" dirty="0"/>
          </a:p>
        </p:txBody>
      </p:sp>
      <p:sp>
        <p:nvSpPr>
          <p:cNvPr id="3" name="Content Placeholder 2"/>
          <p:cNvSpPr>
            <a:spLocks noGrp="1"/>
          </p:cNvSpPr>
          <p:nvPr>
            <p:ph idx="1"/>
          </p:nvPr>
        </p:nvSpPr>
        <p:spPr/>
        <p:txBody>
          <a:bodyPr>
            <a:normAutofit/>
          </a:bodyPr>
          <a:lstStyle/>
          <a:p>
            <a:endParaRPr lang="en-CA" sz="2400" dirty="0" smtClean="0">
              <a:solidFill>
                <a:srgbClr val="282828"/>
              </a:solidFill>
            </a:endParaRPr>
          </a:p>
          <a:p>
            <a:r>
              <a:rPr lang="en-CA" sz="2400" dirty="0" smtClean="0">
                <a:solidFill>
                  <a:srgbClr val="282828"/>
                </a:solidFill>
              </a:rPr>
              <a:t>“Youth will need to be equipped with a broad suite of technical and soft skills. …The value of creativity, problem-solving and social intelligence – skills that remain difficult for technology to replicate – is also expected to grow.”</a:t>
            </a:r>
          </a:p>
          <a:p>
            <a:endParaRPr lang="en-CA" sz="3200" dirty="0">
              <a:solidFill>
                <a:srgbClr val="282828"/>
              </a:solidFill>
            </a:endParaRPr>
          </a:p>
          <a:p>
            <a:r>
              <a:rPr lang="en-CA" sz="2000" dirty="0" smtClean="0">
                <a:solidFill>
                  <a:srgbClr val="282828"/>
                </a:solidFill>
              </a:rPr>
              <a:t>(Brookfield Institute, “Future-Proof: Executive Summary”, 2017) </a:t>
            </a:r>
            <a:endParaRPr lang="en-US" sz="2000" dirty="0">
              <a:solidFill>
                <a:srgbClr val="282828"/>
              </a:solidFill>
            </a:endParaRPr>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C:\Users\jdduncan197\AppData\Local\Microsoft\Windows\Temporary Internet Files\Content.IE5\4L5G1XES\buildingskil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313" y="4636912"/>
            <a:ext cx="3435351" cy="208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61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Focusing</a:t>
            </a:r>
            <a:endParaRPr lang="en-US" b="1" dirty="0"/>
          </a:p>
        </p:txBody>
      </p:sp>
      <p:sp>
        <p:nvSpPr>
          <p:cNvPr id="3" name="Content Placeholder 2"/>
          <p:cNvSpPr>
            <a:spLocks noGrp="1"/>
          </p:cNvSpPr>
          <p:nvPr>
            <p:ph idx="1"/>
          </p:nvPr>
        </p:nvSpPr>
        <p:spPr>
          <a:xfrm>
            <a:off x="781565" y="1349375"/>
            <a:ext cx="7861283" cy="4338905"/>
          </a:xfrm>
        </p:spPr>
        <p:txBody>
          <a:bodyPr>
            <a:normAutofit/>
          </a:bodyPr>
          <a:lstStyle/>
          <a:p>
            <a:r>
              <a:rPr lang="en-CA" b="1" dirty="0" smtClean="0">
                <a:solidFill>
                  <a:srgbClr val="282828"/>
                </a:solidFill>
              </a:rPr>
              <a:t>Core Competencies:</a:t>
            </a:r>
          </a:p>
          <a:p>
            <a:pPr marL="342900" indent="-342900">
              <a:buFont typeface="Arial" panose="020B0604020202020204" pitchFamily="34" charset="0"/>
              <a:buChar char="•"/>
            </a:pPr>
            <a:r>
              <a:rPr lang="en-CA" b="1" dirty="0" smtClean="0">
                <a:solidFill>
                  <a:srgbClr val="282828"/>
                </a:solidFill>
              </a:rPr>
              <a:t>Personal and Social</a:t>
            </a:r>
          </a:p>
          <a:p>
            <a:pPr marL="342900" indent="-342900">
              <a:buFont typeface="Arial" panose="020B0604020202020204" pitchFamily="34" charset="0"/>
              <a:buChar char="•"/>
            </a:pPr>
            <a:r>
              <a:rPr lang="en-CA" b="1" dirty="0">
                <a:solidFill>
                  <a:srgbClr val="282828"/>
                </a:solidFill>
              </a:rPr>
              <a:t>Communication</a:t>
            </a:r>
            <a:r>
              <a:rPr lang="en-CA" dirty="0">
                <a:solidFill>
                  <a:srgbClr val="282828"/>
                </a:solidFill>
              </a:rPr>
              <a:t> </a:t>
            </a:r>
            <a:endParaRPr lang="en-CA" dirty="0" smtClean="0">
              <a:solidFill>
                <a:srgbClr val="282828"/>
              </a:solidFill>
            </a:endParaRPr>
          </a:p>
          <a:p>
            <a:pPr marL="342900" indent="-342900">
              <a:buFont typeface="Arial" panose="020B0604020202020204" pitchFamily="34" charset="0"/>
              <a:buChar char="•"/>
            </a:pPr>
            <a:r>
              <a:rPr lang="en-CA" b="1" dirty="0" smtClean="0">
                <a:solidFill>
                  <a:srgbClr val="FF0000"/>
                </a:solidFill>
              </a:rPr>
              <a:t>Thinking </a:t>
            </a:r>
            <a:r>
              <a:rPr lang="en-CA" b="1" dirty="0" smtClean="0">
                <a:solidFill>
                  <a:srgbClr val="282828"/>
                </a:solidFill>
              </a:rPr>
              <a:t>(</a:t>
            </a:r>
            <a:r>
              <a:rPr lang="en-CA" b="1" dirty="0" smtClean="0">
                <a:solidFill>
                  <a:srgbClr val="FF0000"/>
                </a:solidFill>
              </a:rPr>
              <a:t>Critical </a:t>
            </a:r>
            <a:r>
              <a:rPr lang="en-CA" b="1" dirty="0" smtClean="0">
                <a:solidFill>
                  <a:srgbClr val="282828"/>
                </a:solidFill>
              </a:rPr>
              <a:t>and Creative)</a:t>
            </a:r>
          </a:p>
          <a:p>
            <a:endParaRPr lang="en-CA" b="1" dirty="0"/>
          </a:p>
          <a:p>
            <a:r>
              <a:rPr lang="en-CA" b="1" dirty="0" smtClean="0">
                <a:solidFill>
                  <a:srgbClr val="FF0000"/>
                </a:solidFill>
              </a:rPr>
              <a:t>Critical Thinking </a:t>
            </a:r>
            <a:r>
              <a:rPr lang="en-CA" b="1" dirty="0" smtClean="0">
                <a:solidFill>
                  <a:srgbClr val="282828"/>
                </a:solidFill>
              </a:rPr>
              <a:t>is a logical extension of our work done in the area of communication </a:t>
            </a:r>
            <a:r>
              <a:rPr lang="en-CA" dirty="0">
                <a:solidFill>
                  <a:srgbClr val="282828"/>
                </a:solidFill>
              </a:rPr>
              <a:t>	</a:t>
            </a:r>
            <a:endParaRPr lang="en-CA" dirty="0" smtClean="0">
              <a:solidFill>
                <a:srgbClr val="282828"/>
              </a:solidFill>
            </a:endParaRPr>
          </a:p>
          <a:p>
            <a:pPr marL="342900" indent="-342900">
              <a:buFont typeface="Arial" panose="020B0604020202020204" pitchFamily="34" charset="0"/>
              <a:buChar char="•"/>
            </a:pPr>
            <a:r>
              <a:rPr lang="en-CA" b="1" dirty="0" smtClean="0">
                <a:solidFill>
                  <a:srgbClr val="282828"/>
                </a:solidFill>
              </a:rPr>
              <a:t>Analyze and critique</a:t>
            </a:r>
          </a:p>
          <a:p>
            <a:pPr marL="342900" indent="-342900">
              <a:buFont typeface="Arial" panose="020B0604020202020204" pitchFamily="34" charset="0"/>
              <a:buChar char="•"/>
            </a:pPr>
            <a:r>
              <a:rPr lang="en-CA" dirty="0" smtClean="0">
                <a:solidFill>
                  <a:srgbClr val="282828"/>
                </a:solidFill>
              </a:rPr>
              <a:t>Question and investigate</a:t>
            </a:r>
          </a:p>
          <a:p>
            <a:pPr marL="342900" indent="-342900">
              <a:buFont typeface="Arial" panose="020B0604020202020204" pitchFamily="34" charset="0"/>
              <a:buChar char="•"/>
            </a:pPr>
            <a:r>
              <a:rPr lang="en-CA" b="1" dirty="0" smtClean="0">
                <a:solidFill>
                  <a:srgbClr val="282828"/>
                </a:solidFill>
              </a:rPr>
              <a:t>Develop and design                                 </a:t>
            </a:r>
          </a:p>
        </p:txBody>
      </p:sp>
      <p:pic>
        <p:nvPicPr>
          <p:cNvPr id="4" name="Picture 3" descr="C:\Users\jdduncan197\AppData\Local\Microsoft\Windows\Temporary Internet Files\Content.IE5\IPUF1AD8\2critical_thinki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414" y="4025735"/>
            <a:ext cx="2339439" cy="18108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404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0"/>
            <a:ext cx="7861283" cy="1081753"/>
          </a:xfrm>
        </p:spPr>
        <p:txBody>
          <a:bodyPr>
            <a:normAutofit/>
          </a:bodyPr>
          <a:lstStyle/>
          <a:p>
            <a:r>
              <a:rPr lang="en-CA" sz="2800" b="1" dirty="0" smtClean="0">
                <a:latin typeface="+mn-lt"/>
              </a:rPr>
              <a:t>Professional Learning</a:t>
            </a:r>
            <a:endParaRPr lang="en-US" sz="2800" b="1" dirty="0">
              <a:latin typeface="+mn-lt"/>
            </a:endParaRPr>
          </a:p>
        </p:txBody>
      </p:sp>
      <p:sp>
        <p:nvSpPr>
          <p:cNvPr id="3" name="Content Placeholder 2"/>
          <p:cNvSpPr>
            <a:spLocks noGrp="1"/>
          </p:cNvSpPr>
          <p:nvPr>
            <p:ph idx="1"/>
          </p:nvPr>
        </p:nvSpPr>
        <p:spPr/>
        <p:txBody>
          <a:bodyPr>
            <a:normAutofit/>
          </a:bodyPr>
          <a:lstStyle/>
          <a:p>
            <a:r>
              <a:rPr lang="en-CA" dirty="0" smtClean="0">
                <a:solidFill>
                  <a:srgbClr val="282828"/>
                </a:solidFill>
              </a:rPr>
              <a:t>Staff Book Club (e.g., </a:t>
            </a:r>
            <a:r>
              <a:rPr lang="en-CA" u="sng" dirty="0" smtClean="0">
                <a:solidFill>
                  <a:srgbClr val="282828"/>
                </a:solidFill>
              </a:rPr>
              <a:t>Creating Thinking Classrooms</a:t>
            </a:r>
            <a:r>
              <a:rPr lang="en-CA" dirty="0" smtClean="0">
                <a:solidFill>
                  <a:srgbClr val="282828"/>
                </a:solidFill>
              </a:rPr>
              <a:t>, by Roland Case)</a:t>
            </a:r>
          </a:p>
          <a:p>
            <a:r>
              <a:rPr lang="en-CA" dirty="0" smtClean="0">
                <a:solidFill>
                  <a:srgbClr val="282828"/>
                </a:solidFill>
              </a:rPr>
              <a:t>Parent Book Club (e.g., </a:t>
            </a:r>
            <a:r>
              <a:rPr lang="en-CA" u="sng" dirty="0" smtClean="0">
                <a:solidFill>
                  <a:srgbClr val="282828"/>
                </a:solidFill>
              </a:rPr>
              <a:t>Mind in the Making </a:t>
            </a:r>
            <a:r>
              <a:rPr lang="en-CA" dirty="0" smtClean="0">
                <a:solidFill>
                  <a:srgbClr val="282828"/>
                </a:solidFill>
              </a:rPr>
              <a:t>by Ellen </a:t>
            </a:r>
            <a:r>
              <a:rPr lang="en-CA" dirty="0" err="1" smtClean="0">
                <a:solidFill>
                  <a:srgbClr val="282828"/>
                </a:solidFill>
              </a:rPr>
              <a:t>Galinsky</a:t>
            </a:r>
            <a:r>
              <a:rPr lang="en-CA" dirty="0" smtClean="0">
                <a:solidFill>
                  <a:srgbClr val="282828"/>
                </a:solidFill>
              </a:rPr>
              <a:t>)</a:t>
            </a:r>
          </a:p>
          <a:p>
            <a:r>
              <a:rPr lang="en-CA" dirty="0" smtClean="0">
                <a:solidFill>
                  <a:srgbClr val="282828"/>
                </a:solidFill>
              </a:rPr>
              <a:t>Critical Thinking Consortium (TC2); Purchase TC2 books</a:t>
            </a:r>
          </a:p>
          <a:p>
            <a:r>
              <a:rPr lang="en-CA" dirty="0" smtClean="0">
                <a:solidFill>
                  <a:srgbClr val="282828"/>
                </a:solidFill>
              </a:rPr>
              <a:t>Brain Science – examine thinking</a:t>
            </a:r>
          </a:p>
          <a:p>
            <a:r>
              <a:rPr lang="en-CA" dirty="0" smtClean="0">
                <a:solidFill>
                  <a:srgbClr val="282828"/>
                </a:solidFill>
              </a:rPr>
              <a:t>Design Process (ADST)</a:t>
            </a:r>
          </a:p>
          <a:p>
            <a:r>
              <a:rPr lang="en-CA" dirty="0" smtClean="0">
                <a:solidFill>
                  <a:srgbClr val="282828"/>
                </a:solidFill>
              </a:rPr>
              <a:t>Maker Lab (October, 2017)</a:t>
            </a:r>
          </a:p>
          <a:p>
            <a:r>
              <a:rPr lang="en-CA" dirty="0" smtClean="0">
                <a:solidFill>
                  <a:srgbClr val="282828"/>
                </a:solidFill>
              </a:rPr>
              <a:t>Critical Thinking Assessment Tools </a:t>
            </a:r>
          </a:p>
          <a:p>
            <a:r>
              <a:rPr lang="en-CA" dirty="0" smtClean="0">
                <a:solidFill>
                  <a:srgbClr val="282828"/>
                </a:solidFill>
              </a:rPr>
              <a:t>Executive Functioning (WV Schools, Sarah Ward)</a:t>
            </a:r>
          </a:p>
          <a:p>
            <a:r>
              <a:rPr lang="en-CA" dirty="0" smtClean="0">
                <a:solidFill>
                  <a:srgbClr val="282828"/>
                </a:solidFill>
              </a:rPr>
              <a:t>Adrienne Gear – Metacognition</a:t>
            </a:r>
          </a:p>
          <a:p>
            <a:endParaRPr lang="en-CA" dirty="0" smtClean="0"/>
          </a:p>
          <a:p>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466" y="2926378"/>
            <a:ext cx="1501819" cy="1501819"/>
          </a:xfrm>
          <a:prstGeom prst="rect">
            <a:avLst/>
          </a:prstGeom>
        </p:spPr>
      </p:pic>
    </p:spTree>
    <p:extLst>
      <p:ext uri="{BB962C8B-B14F-4D97-AF65-F5344CB8AC3E}">
        <p14:creationId xmlns:p14="http://schemas.microsoft.com/office/powerpoint/2010/main" val="2473447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Connections to District Pillars</a:t>
            </a:r>
            <a:endParaRPr lang="en-US" sz="2800" b="1" dirty="0">
              <a:latin typeface="+mn-lt"/>
            </a:endParaRPr>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CA" sz="2400" b="1" dirty="0" smtClean="0">
                <a:solidFill>
                  <a:srgbClr val="282828"/>
                </a:solidFill>
                <a:latin typeface="Klavika Regular"/>
              </a:rPr>
              <a:t>Inquiry</a:t>
            </a:r>
          </a:p>
          <a:p>
            <a:pPr marL="854075" lvl="1" indent="-342900">
              <a:buFont typeface="Arial" panose="020B0604020202020204" pitchFamily="34" charset="0"/>
              <a:buChar char="•"/>
            </a:pPr>
            <a:r>
              <a:rPr lang="en-CA" sz="2400" dirty="0" smtClean="0">
                <a:solidFill>
                  <a:srgbClr val="282828"/>
                </a:solidFill>
                <a:latin typeface="Klavika Regular"/>
              </a:rPr>
              <a:t>Asking questions to verify</a:t>
            </a:r>
          </a:p>
          <a:p>
            <a:pPr marL="854075" lvl="1" indent="-342900">
              <a:buFont typeface="Arial" panose="020B0604020202020204" pitchFamily="34" charset="0"/>
              <a:buChar char="•"/>
            </a:pPr>
            <a:r>
              <a:rPr lang="en-CA" sz="2400" dirty="0" smtClean="0">
                <a:solidFill>
                  <a:srgbClr val="282828"/>
                </a:solidFill>
                <a:latin typeface="Klavika Regular"/>
              </a:rPr>
              <a:t>Formulating a vital problem, question or issue </a:t>
            </a:r>
          </a:p>
          <a:p>
            <a:pPr marL="342900" indent="-342900">
              <a:buFont typeface="Arial" panose="020B0604020202020204" pitchFamily="34" charset="0"/>
              <a:buChar char="•"/>
            </a:pPr>
            <a:r>
              <a:rPr lang="en-CA" sz="2400" b="1" dirty="0" smtClean="0">
                <a:solidFill>
                  <a:srgbClr val="282828"/>
                </a:solidFill>
                <a:latin typeface="Klavika Regular"/>
              </a:rPr>
              <a:t>Self-Regulation</a:t>
            </a:r>
          </a:p>
          <a:p>
            <a:pPr marL="854075" lvl="1" indent="-342900">
              <a:buFont typeface="Arial" panose="020B0604020202020204" pitchFamily="34" charset="0"/>
              <a:buChar char="•"/>
            </a:pPr>
            <a:r>
              <a:rPr lang="en-CA" sz="2400" dirty="0" smtClean="0">
                <a:solidFill>
                  <a:srgbClr val="282828"/>
                </a:solidFill>
                <a:latin typeface="Klavika Regular"/>
              </a:rPr>
              <a:t>Executive functioning - cognitive domain </a:t>
            </a:r>
          </a:p>
          <a:p>
            <a:pPr marL="854075" lvl="1" indent="-342900">
              <a:buFont typeface="Arial" panose="020B0604020202020204" pitchFamily="34" charset="0"/>
              <a:buChar char="•"/>
            </a:pPr>
            <a:r>
              <a:rPr lang="en-CA" sz="2400" dirty="0" smtClean="0">
                <a:solidFill>
                  <a:srgbClr val="282828"/>
                </a:solidFill>
                <a:latin typeface="Klavika Regular"/>
              </a:rPr>
              <a:t>Developing responsible, independent learners who can problem-solve </a:t>
            </a:r>
          </a:p>
          <a:p>
            <a:pPr marL="342900" indent="-342900">
              <a:buFont typeface="Arial" panose="020B0604020202020204" pitchFamily="34" charset="0"/>
              <a:buChar char="•"/>
            </a:pPr>
            <a:r>
              <a:rPr lang="en-CA" sz="2400" b="1" dirty="0" smtClean="0">
                <a:solidFill>
                  <a:srgbClr val="282828"/>
                </a:solidFill>
                <a:latin typeface="Klavika Regular"/>
              </a:rPr>
              <a:t>Digital Access</a:t>
            </a:r>
          </a:p>
          <a:p>
            <a:pPr marL="854075" lvl="1" indent="-342900">
              <a:buFont typeface="Arial" panose="020B0604020202020204" pitchFamily="34" charset="0"/>
              <a:buChar char="•"/>
            </a:pPr>
            <a:r>
              <a:rPr lang="en-CA" sz="2400" dirty="0" smtClean="0">
                <a:solidFill>
                  <a:srgbClr val="282828"/>
                </a:solidFill>
                <a:latin typeface="Klavika Regular"/>
              </a:rPr>
              <a:t>Analyzing reliability of digital sources</a:t>
            </a:r>
          </a:p>
          <a:p>
            <a:pPr marL="854075" lvl="1" indent="-342900">
              <a:buFont typeface="Arial" panose="020B0604020202020204" pitchFamily="34" charset="0"/>
              <a:buChar char="•"/>
            </a:pPr>
            <a:r>
              <a:rPr lang="en-CA" sz="2400" dirty="0" smtClean="0">
                <a:solidFill>
                  <a:srgbClr val="282828"/>
                </a:solidFill>
                <a:latin typeface="Klavika Regular"/>
              </a:rPr>
              <a:t>Developing and designing using technology</a:t>
            </a:r>
            <a:endParaRPr lang="en-US" sz="2400" dirty="0">
              <a:solidFill>
                <a:srgbClr val="282828"/>
              </a:solidFill>
              <a:latin typeface="Klavika Regular"/>
            </a:endParaRPr>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555" y="3854872"/>
            <a:ext cx="1461301" cy="2106283"/>
          </a:xfrm>
          <a:prstGeom prst="rect">
            <a:avLst/>
          </a:prstGeom>
        </p:spPr>
      </p:pic>
    </p:spTree>
    <p:extLst>
      <p:ext uri="{BB962C8B-B14F-4D97-AF65-F5344CB8AC3E}">
        <p14:creationId xmlns:p14="http://schemas.microsoft.com/office/powerpoint/2010/main" val="39256058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0"/>
            <a:ext cx="7861283" cy="890650"/>
          </a:xfrm>
        </p:spPr>
        <p:txBody>
          <a:bodyPr>
            <a:normAutofit/>
          </a:bodyPr>
          <a:lstStyle/>
          <a:p>
            <a:r>
              <a:rPr lang="en-CA" sz="2800" b="1" dirty="0" smtClean="0">
                <a:latin typeface="+mn-lt"/>
              </a:rPr>
              <a:t>Connections to Principles of Learning</a:t>
            </a:r>
            <a:endParaRPr lang="en-US" sz="2800" b="1" dirty="0">
              <a:latin typeface="+mn-lt"/>
            </a:endParaRPr>
          </a:p>
        </p:txBody>
      </p:sp>
      <p:sp>
        <p:nvSpPr>
          <p:cNvPr id="3" name="Content Placeholder 2"/>
          <p:cNvSpPr>
            <a:spLocks noGrp="1"/>
          </p:cNvSpPr>
          <p:nvPr>
            <p:ph idx="1"/>
          </p:nvPr>
        </p:nvSpPr>
        <p:spPr>
          <a:xfrm>
            <a:off x="388756" y="1140031"/>
            <a:ext cx="8482111" cy="4300073"/>
          </a:xfrm>
        </p:spPr>
        <p:txBody>
          <a:bodyPr/>
          <a:lstStyle/>
          <a:p>
            <a:pPr marL="342900" indent="-342900">
              <a:buFont typeface="Arial" panose="020B0604020202020204" pitchFamily="34" charset="0"/>
              <a:buChar char="•"/>
            </a:pPr>
            <a:r>
              <a:rPr lang="en-CA" b="1" dirty="0" smtClean="0">
                <a:solidFill>
                  <a:srgbClr val="282828"/>
                </a:solidFill>
                <a:latin typeface="Klavika Regular"/>
              </a:rPr>
              <a:t>Learners at the centre</a:t>
            </a:r>
          </a:p>
          <a:p>
            <a:pPr marL="854075" lvl="1" indent="-342900">
              <a:buFont typeface="Arial" panose="020B0604020202020204" pitchFamily="34" charset="0"/>
              <a:buChar char="•"/>
            </a:pPr>
            <a:r>
              <a:rPr lang="en-CA" dirty="0" smtClean="0">
                <a:solidFill>
                  <a:srgbClr val="282828"/>
                </a:solidFill>
                <a:latin typeface="Klavika Regular"/>
              </a:rPr>
              <a:t>“Critical thinking is self-directed, self-disciplined, self-monitored and self-corrective thinking.” (Paul and Elder, 2006)</a:t>
            </a:r>
          </a:p>
          <a:p>
            <a:pPr marL="854075" lvl="1" indent="-342900">
              <a:buFont typeface="Arial" panose="020B0604020202020204" pitchFamily="34" charset="0"/>
              <a:buChar char="•"/>
            </a:pPr>
            <a:r>
              <a:rPr lang="en-CA" dirty="0" smtClean="0">
                <a:solidFill>
                  <a:srgbClr val="282828"/>
                </a:solidFill>
                <a:latin typeface="Klavika Regular"/>
              </a:rPr>
              <a:t>In the modern world, being a self-directed and self-determined learner is the most important skill to develop. (Richardson and Dixon, 2017)</a:t>
            </a:r>
          </a:p>
          <a:p>
            <a:pPr marL="342900" indent="-342900">
              <a:buFont typeface="Arial" panose="020B0604020202020204" pitchFamily="34" charset="0"/>
              <a:buChar char="•"/>
            </a:pPr>
            <a:r>
              <a:rPr lang="en-CA" b="1" dirty="0" smtClean="0">
                <a:solidFill>
                  <a:srgbClr val="282828"/>
                </a:solidFill>
                <a:latin typeface="Klavika Regular"/>
              </a:rPr>
              <a:t>Social nature of learning</a:t>
            </a:r>
          </a:p>
          <a:p>
            <a:pPr marL="854075" lvl="1" indent="-342900">
              <a:buFont typeface="Arial" panose="020B0604020202020204" pitchFamily="34" charset="0"/>
              <a:buChar char="•"/>
            </a:pPr>
            <a:r>
              <a:rPr lang="en-CA" dirty="0" smtClean="0">
                <a:solidFill>
                  <a:srgbClr val="282828"/>
                </a:solidFill>
                <a:latin typeface="Klavika Regular"/>
              </a:rPr>
              <a:t>In order to think critically, students must be able to look at </a:t>
            </a:r>
            <a:r>
              <a:rPr lang="en-CA" b="1" dirty="0" smtClean="0">
                <a:solidFill>
                  <a:srgbClr val="282828"/>
                </a:solidFill>
                <a:latin typeface="Klavika Regular"/>
              </a:rPr>
              <a:t>different viewpoints </a:t>
            </a:r>
            <a:r>
              <a:rPr lang="en-CA" dirty="0" smtClean="0">
                <a:solidFill>
                  <a:srgbClr val="282828"/>
                </a:solidFill>
                <a:latin typeface="Klavika Regular"/>
              </a:rPr>
              <a:t>and interact effectively</a:t>
            </a:r>
          </a:p>
          <a:p>
            <a:pPr marL="342900" indent="-342900">
              <a:buFont typeface="Arial" panose="020B0604020202020204" pitchFamily="34" charset="0"/>
              <a:buChar char="•"/>
            </a:pPr>
            <a:r>
              <a:rPr lang="en-CA" b="1" dirty="0" smtClean="0">
                <a:solidFill>
                  <a:srgbClr val="282828"/>
                </a:solidFill>
                <a:latin typeface="Klavika Regular"/>
              </a:rPr>
              <a:t>Stretching all students</a:t>
            </a:r>
          </a:p>
          <a:p>
            <a:pPr marL="854075" lvl="1" indent="-342900">
              <a:buFont typeface="Arial" panose="020B0604020202020204" pitchFamily="34" charset="0"/>
              <a:buChar char="•"/>
            </a:pPr>
            <a:r>
              <a:rPr lang="en-CA" dirty="0" smtClean="0">
                <a:solidFill>
                  <a:srgbClr val="282828"/>
                </a:solidFill>
                <a:latin typeface="Klavika Regular"/>
              </a:rPr>
              <a:t>All students can benefit from developing </a:t>
            </a:r>
          </a:p>
          <a:p>
            <a:pPr lvl="1" indent="0">
              <a:buNone/>
            </a:pPr>
            <a:r>
              <a:rPr lang="en-CA" dirty="0" smtClean="0">
                <a:solidFill>
                  <a:srgbClr val="282828"/>
                </a:solidFill>
                <a:latin typeface="Klavika Regular"/>
              </a:rPr>
              <a:t>	higher order thinking skills, including </a:t>
            </a:r>
          </a:p>
          <a:p>
            <a:pPr lvl="1" indent="0">
              <a:buNone/>
            </a:pPr>
            <a:r>
              <a:rPr lang="en-CA" dirty="0">
                <a:solidFill>
                  <a:srgbClr val="282828"/>
                </a:solidFill>
                <a:latin typeface="Klavika Regular"/>
              </a:rPr>
              <a:t>	</a:t>
            </a:r>
            <a:r>
              <a:rPr lang="en-CA" b="1" dirty="0" smtClean="0">
                <a:solidFill>
                  <a:srgbClr val="282828"/>
                </a:solidFill>
                <a:latin typeface="Klavika Regular"/>
              </a:rPr>
              <a:t>analyzing, evaluating and creating</a:t>
            </a:r>
          </a:p>
          <a:p>
            <a:pPr marL="854075" lvl="1" indent="-342900">
              <a:buFont typeface="Arial" panose="020B0604020202020204" pitchFamily="34" charset="0"/>
              <a:buChar char="•"/>
            </a:pPr>
            <a:endParaRPr lang="en-CA" dirty="0" smtClean="0">
              <a:solidFill>
                <a:srgbClr val="282828"/>
              </a:solidFill>
            </a:endParaRPr>
          </a:p>
          <a:p>
            <a:pPr marL="342900" indent="-342900">
              <a:buFont typeface="Arial" panose="020B0604020202020204" pitchFamily="34" charset="0"/>
              <a:buChar char="•"/>
            </a:pPr>
            <a:endParaRPr lang="en-CA" dirty="0" smtClean="0"/>
          </a:p>
          <a:p>
            <a:pPr marL="342900" indent="-342900">
              <a:buFont typeface="Arial" panose="020B0604020202020204" pitchFamily="34" charset="0"/>
              <a:buChar char="•"/>
            </a:pPr>
            <a:endParaRPr lang="en-US" dirty="0"/>
          </a:p>
        </p:txBody>
      </p:sp>
      <p:pic>
        <p:nvPicPr>
          <p:cNvPr id="4" name="Picture 1" descr="cid:image001.jpg@01D19F31.849CFDB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56" y="60627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bloom taxonomy vis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589" y="3605350"/>
            <a:ext cx="3496904" cy="312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847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565" y="-1"/>
            <a:ext cx="7861284" cy="1485901"/>
          </a:xfrm>
        </p:spPr>
        <p:txBody>
          <a:bodyPr/>
          <a:lstStyle/>
          <a:p>
            <a:r>
              <a:rPr lang="en-CA" b="1" dirty="0" smtClean="0">
                <a:latin typeface="Klavika Regular"/>
              </a:rPr>
              <a:t>Connections to </a:t>
            </a:r>
            <a:br>
              <a:rPr lang="en-CA" b="1" dirty="0" smtClean="0">
                <a:latin typeface="Klavika Regular"/>
              </a:rPr>
            </a:br>
            <a:r>
              <a:rPr lang="en-CA" b="1" dirty="0" smtClean="0">
                <a:latin typeface="Klavika Regular"/>
              </a:rPr>
              <a:t>First Peoples Principles of Learning</a:t>
            </a:r>
            <a:endParaRPr lang="en-US" b="1" dirty="0">
              <a:latin typeface="Klavika Regular"/>
            </a:endParaRPr>
          </a:p>
        </p:txBody>
      </p:sp>
      <p:sp>
        <p:nvSpPr>
          <p:cNvPr id="3" name="Content Placeholder 2"/>
          <p:cNvSpPr>
            <a:spLocks noGrp="1"/>
          </p:cNvSpPr>
          <p:nvPr>
            <p:ph idx="1"/>
          </p:nvPr>
        </p:nvSpPr>
        <p:spPr>
          <a:xfrm>
            <a:off x="781565" y="1485900"/>
            <a:ext cx="7861283" cy="3954204"/>
          </a:xfrm>
        </p:spPr>
        <p:txBody>
          <a:bodyPr>
            <a:normAutofit/>
          </a:bodyPr>
          <a:lstStyle/>
          <a:p>
            <a:endParaRPr lang="en-CA" dirty="0">
              <a:solidFill>
                <a:srgbClr val="282828"/>
              </a:solidFill>
            </a:endParaRPr>
          </a:p>
          <a:p>
            <a:pPr marL="342900" indent="-342900">
              <a:buFont typeface="Arial" panose="020B0604020202020204" pitchFamily="34" charset="0"/>
              <a:buChar char="•"/>
            </a:pPr>
            <a:r>
              <a:rPr lang="en-CA" sz="2400" dirty="0" smtClean="0">
                <a:solidFill>
                  <a:srgbClr val="282828"/>
                </a:solidFill>
                <a:latin typeface="Klavika Regular"/>
              </a:rPr>
              <a:t>Learning ultimately supports the well-being of the </a:t>
            </a:r>
            <a:r>
              <a:rPr lang="en-CA" sz="2400" b="1" dirty="0" smtClean="0">
                <a:solidFill>
                  <a:srgbClr val="282828"/>
                </a:solidFill>
                <a:latin typeface="Klavika Regular"/>
              </a:rPr>
              <a:t>self, </a:t>
            </a:r>
            <a:r>
              <a:rPr lang="en-CA" sz="2400" dirty="0" smtClean="0">
                <a:solidFill>
                  <a:srgbClr val="282828"/>
                </a:solidFill>
                <a:latin typeface="Klavika Regular"/>
              </a:rPr>
              <a:t>the family, the community, the land, the spirits, and the ancestors.</a:t>
            </a:r>
          </a:p>
          <a:p>
            <a:pPr marL="342900" indent="-342900">
              <a:buFont typeface="Arial" panose="020B0604020202020204" pitchFamily="34" charset="0"/>
              <a:buChar char="•"/>
            </a:pPr>
            <a:r>
              <a:rPr lang="en-CA" sz="2400" dirty="0" smtClean="0">
                <a:solidFill>
                  <a:srgbClr val="282828"/>
                </a:solidFill>
                <a:latin typeface="Klavika Regular"/>
              </a:rPr>
              <a:t>Learning involves recognizing the </a:t>
            </a:r>
            <a:r>
              <a:rPr lang="en-CA" sz="2400" b="1" dirty="0" smtClean="0">
                <a:solidFill>
                  <a:srgbClr val="282828"/>
                </a:solidFill>
                <a:latin typeface="Klavika Regular"/>
              </a:rPr>
              <a:t>consequences of one’s actions.</a:t>
            </a:r>
          </a:p>
          <a:p>
            <a:pPr marL="342900" indent="-342900">
              <a:buFont typeface="Arial" panose="020B0604020202020204" pitchFamily="34" charset="0"/>
              <a:buChar char="•"/>
            </a:pPr>
            <a:r>
              <a:rPr lang="en-CA" sz="2400" dirty="0" smtClean="0">
                <a:solidFill>
                  <a:srgbClr val="282828"/>
                </a:solidFill>
                <a:latin typeface="Klavika Regular"/>
              </a:rPr>
              <a:t>Learning is holistic, reflexive, </a:t>
            </a:r>
            <a:r>
              <a:rPr lang="en-CA" sz="2400" b="1" dirty="0" smtClean="0">
                <a:solidFill>
                  <a:srgbClr val="282828"/>
                </a:solidFill>
                <a:latin typeface="Klavika Regular"/>
              </a:rPr>
              <a:t>reflective</a:t>
            </a:r>
            <a:r>
              <a:rPr lang="en-CA" sz="2400" dirty="0" smtClean="0">
                <a:solidFill>
                  <a:srgbClr val="282828"/>
                </a:solidFill>
                <a:latin typeface="Klavika Regular"/>
              </a:rPr>
              <a:t>, experiential, and relational (focused on connectedness, on reciprocal relationships, and a sense of place). </a:t>
            </a:r>
          </a:p>
          <a:p>
            <a:pPr marL="342900" indent="-342900">
              <a:buFont typeface="Arial" panose="020B0604020202020204" pitchFamily="34" charset="0"/>
              <a:buChar char="•"/>
            </a:pPr>
            <a:r>
              <a:rPr lang="en-CA" sz="2400" dirty="0" smtClean="0">
                <a:solidFill>
                  <a:srgbClr val="282828"/>
                </a:solidFill>
                <a:latin typeface="Klavika Regular"/>
              </a:rPr>
              <a:t>Learning involves </a:t>
            </a:r>
            <a:r>
              <a:rPr lang="en-CA" sz="2400" b="1" dirty="0" smtClean="0">
                <a:solidFill>
                  <a:srgbClr val="282828"/>
                </a:solidFill>
                <a:latin typeface="Klavika Regular"/>
              </a:rPr>
              <a:t>patience and time</a:t>
            </a:r>
            <a:r>
              <a:rPr lang="en-CA" sz="2400" dirty="0" smtClean="0">
                <a:solidFill>
                  <a:srgbClr val="282828"/>
                </a:solidFill>
                <a:latin typeface="Klavika Regular"/>
              </a:rPr>
              <a:t>.</a:t>
            </a:r>
          </a:p>
          <a:p>
            <a:endParaRPr lang="en-US" sz="2400" dirty="0">
              <a:latin typeface="+mn-lt"/>
            </a:endParaRPr>
          </a:p>
        </p:txBody>
      </p:sp>
      <p:pic>
        <p:nvPicPr>
          <p:cNvPr id="7171" name="Picture 3" descr="C:\Users\jdduncan197\AppData\Local\Microsoft\Windows\Temporary Internet Files\Content.IE5\IPUF1AD8\p12a%20-web_l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626" y="139699"/>
            <a:ext cx="1482670" cy="1590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3043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latin typeface="+mn-lt"/>
              </a:rPr>
              <a:t>Thank you</a:t>
            </a:r>
            <a:endParaRPr lang="en-US" sz="2800" b="1" dirty="0">
              <a:latin typeface="+mn-lt"/>
            </a:endParaRPr>
          </a:p>
        </p:txBody>
      </p:sp>
      <p:sp>
        <p:nvSpPr>
          <p:cNvPr id="3" name="Content Placeholder 2"/>
          <p:cNvSpPr>
            <a:spLocks noGrp="1"/>
          </p:cNvSpPr>
          <p:nvPr>
            <p:ph idx="1"/>
          </p:nvPr>
        </p:nvSpPr>
        <p:spPr>
          <a:xfrm>
            <a:off x="957431" y="1651000"/>
            <a:ext cx="7996069" cy="4044406"/>
          </a:xfrm>
        </p:spPr>
        <p:txBody>
          <a:bodyPr>
            <a:normAutofit/>
          </a:bodyPr>
          <a:lstStyle/>
          <a:p>
            <a:pPr marL="342900" indent="-342900">
              <a:buFont typeface="Arial" panose="020B0604020202020204" pitchFamily="34" charset="0"/>
              <a:buChar char="•"/>
            </a:pPr>
            <a:r>
              <a:rPr lang="en-CA" sz="2400" dirty="0" smtClean="0">
                <a:solidFill>
                  <a:srgbClr val="282828"/>
                </a:solidFill>
                <a:latin typeface="Klavika Regular"/>
              </a:rPr>
              <a:t>Thank you for the opportunity to share our learning</a:t>
            </a:r>
          </a:p>
          <a:p>
            <a:pPr marL="342900" indent="-342900">
              <a:buFont typeface="Arial" panose="020B0604020202020204" pitchFamily="34" charset="0"/>
              <a:buChar char="•"/>
            </a:pPr>
            <a:r>
              <a:rPr lang="en-CA" sz="2400" dirty="0" smtClean="0">
                <a:solidFill>
                  <a:srgbClr val="282828"/>
                </a:solidFill>
                <a:latin typeface="Klavika Regular"/>
              </a:rPr>
              <a:t>Thank you for supporting our teachers and learners</a:t>
            </a:r>
          </a:p>
          <a:p>
            <a:pPr marL="854075" lvl="1" indent="-342900">
              <a:buFont typeface="Arial" panose="020B0604020202020204" pitchFamily="34" charset="0"/>
              <a:buChar char="•"/>
            </a:pPr>
            <a:r>
              <a:rPr lang="en-CA" sz="2000" dirty="0" smtClean="0">
                <a:solidFill>
                  <a:srgbClr val="282828"/>
                </a:solidFill>
                <a:latin typeface="Klavika Regular"/>
              </a:rPr>
              <a:t>Innovation Grants have allowed us to push our students’ </a:t>
            </a:r>
          </a:p>
          <a:p>
            <a:pPr lvl="1" indent="0">
              <a:buNone/>
            </a:pPr>
            <a:r>
              <a:rPr lang="en-CA" sz="2000" dirty="0">
                <a:solidFill>
                  <a:srgbClr val="282828"/>
                </a:solidFill>
                <a:latin typeface="Klavika Regular"/>
              </a:rPr>
              <a:t>	</a:t>
            </a:r>
            <a:r>
              <a:rPr lang="en-CA" sz="2000" dirty="0" smtClean="0">
                <a:solidFill>
                  <a:srgbClr val="282828"/>
                </a:solidFill>
                <a:latin typeface="Klavika Regular"/>
              </a:rPr>
              <a:t>thinking (and our own)</a:t>
            </a:r>
          </a:p>
          <a:p>
            <a:pPr marL="854075" lvl="1" indent="-342900">
              <a:buFont typeface="Arial" panose="020B0604020202020204" pitchFamily="34" charset="0"/>
              <a:buChar char="•"/>
            </a:pPr>
            <a:r>
              <a:rPr lang="en-CA" sz="2000" dirty="0" smtClean="0">
                <a:solidFill>
                  <a:srgbClr val="282828"/>
                </a:solidFill>
                <a:latin typeface="Klavika Regular"/>
              </a:rPr>
              <a:t>Attending events, interacting with students, being responsive</a:t>
            </a:r>
          </a:p>
          <a:p>
            <a:pPr marL="342900" indent="-342900">
              <a:buFont typeface="Arial" panose="020B0604020202020204" pitchFamily="34" charset="0"/>
              <a:buChar char="•"/>
            </a:pPr>
            <a:r>
              <a:rPr lang="en-CA" sz="2400" dirty="0" smtClean="0">
                <a:solidFill>
                  <a:srgbClr val="282828"/>
                </a:solidFill>
                <a:latin typeface="Klavika Regular"/>
              </a:rPr>
              <a:t>We are excited about the growth in our learners</a:t>
            </a:r>
          </a:p>
          <a:p>
            <a:pPr marL="342900" indent="-342900">
              <a:buFont typeface="Arial" panose="020B0604020202020204" pitchFamily="34" charset="0"/>
              <a:buChar char="•"/>
            </a:pPr>
            <a:r>
              <a:rPr lang="en-CA" sz="2400" dirty="0" smtClean="0">
                <a:solidFill>
                  <a:srgbClr val="282828"/>
                </a:solidFill>
                <a:latin typeface="Klavika Regular"/>
              </a:rPr>
              <a:t>We are excited with our new direction</a:t>
            </a:r>
          </a:p>
          <a:p>
            <a:pPr marL="342900" indent="-342900">
              <a:buFont typeface="Arial" panose="020B0604020202020204" pitchFamily="34" charset="0"/>
              <a:buChar char="•"/>
            </a:pPr>
            <a:r>
              <a:rPr lang="en-CA" sz="2400" dirty="0" smtClean="0">
                <a:solidFill>
                  <a:srgbClr val="282828"/>
                </a:solidFill>
                <a:latin typeface="Klavika Regular"/>
              </a:rPr>
              <a:t>While developing critical thinkers, we will continue to ensure ‘joy’ is infused in teaching and learning</a:t>
            </a:r>
          </a:p>
          <a:p>
            <a:endParaRPr lang="en-CA" sz="2400" dirty="0" smtClean="0">
              <a:latin typeface="+mn-lt"/>
            </a:endParaRPr>
          </a:p>
          <a:p>
            <a:endParaRPr lang="en-US" dirty="0"/>
          </a:p>
        </p:txBody>
      </p:sp>
      <p:pic>
        <p:nvPicPr>
          <p:cNvPr id="1028" name="Picture 4" descr="C:\Users\jdduncan197\AppData\Local\Microsoft\Windows\Temporary Internet Files\Content.IE5\BMROTTWF\Thank-you-pinned-no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700" y="132852"/>
            <a:ext cx="1518148" cy="151814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dduncan197\AppData\Local\Microsoft\Windows\Temporary Internet Files\Content.IE5\BMROTTWF\4369692408_1e503449a4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485" y="5322110"/>
            <a:ext cx="1901371" cy="13539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id:image001.jpg@01D19F31.849CFD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56" y="60627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47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latin typeface="+mn-lt"/>
              </a:rPr>
              <a:t>School Goal </a:t>
            </a:r>
            <a:endParaRPr lang="en-US" b="1" dirty="0">
              <a:latin typeface="+mn-lt"/>
            </a:endParaRPr>
          </a:p>
        </p:txBody>
      </p:sp>
      <p:sp>
        <p:nvSpPr>
          <p:cNvPr id="3" name="Content Placeholder 2"/>
          <p:cNvSpPr>
            <a:spLocks noGrp="1"/>
          </p:cNvSpPr>
          <p:nvPr>
            <p:ph idx="1"/>
          </p:nvPr>
        </p:nvSpPr>
        <p:spPr>
          <a:xfrm>
            <a:off x="826530" y="1175657"/>
            <a:ext cx="7861283" cy="4821382"/>
          </a:xfrm>
        </p:spPr>
        <p:txBody>
          <a:bodyPr>
            <a:normAutofit fontScale="92500" lnSpcReduction="20000"/>
          </a:bodyPr>
          <a:lstStyle/>
          <a:p>
            <a:r>
              <a:rPr lang="en-CA" sz="2800" dirty="0" smtClean="0">
                <a:solidFill>
                  <a:srgbClr val="282828"/>
                </a:solidFill>
                <a:latin typeface="+mn-lt"/>
              </a:rPr>
              <a:t>For three years, our goal has been… </a:t>
            </a:r>
          </a:p>
          <a:p>
            <a:pPr algn="ctr"/>
            <a:r>
              <a:rPr lang="en-CA" sz="2800" b="1" i="1" dirty="0" smtClean="0">
                <a:solidFill>
                  <a:srgbClr val="FF0000"/>
                </a:solidFill>
              </a:rPr>
              <a:t>“To improve students’ communication competency” </a:t>
            </a:r>
          </a:p>
          <a:p>
            <a:endParaRPr lang="en-CA" dirty="0"/>
          </a:p>
          <a:p>
            <a:pPr marL="68580" indent="0">
              <a:buNone/>
            </a:pPr>
            <a:endParaRPr lang="en-CA" dirty="0" smtClean="0"/>
          </a:p>
          <a:p>
            <a:pPr marL="68580" indent="0">
              <a:buNone/>
            </a:pPr>
            <a:endParaRPr lang="en-CA" dirty="0"/>
          </a:p>
          <a:p>
            <a:pPr marL="68580" indent="0">
              <a:buNone/>
            </a:pPr>
            <a:endParaRPr lang="en-CA" dirty="0" smtClean="0"/>
          </a:p>
          <a:p>
            <a:pPr marL="68580" indent="0">
              <a:buNone/>
            </a:pPr>
            <a:endParaRPr lang="en-CA" dirty="0"/>
          </a:p>
          <a:p>
            <a:pPr marL="68580" indent="0">
              <a:buNone/>
            </a:pPr>
            <a:endParaRPr lang="en-CA" dirty="0" smtClean="0"/>
          </a:p>
          <a:p>
            <a:endParaRPr lang="en-CA" i="1" dirty="0" smtClean="0"/>
          </a:p>
          <a:p>
            <a:endParaRPr lang="en-CA" i="1" dirty="0"/>
          </a:p>
          <a:p>
            <a:endParaRPr lang="en-CA" i="1" dirty="0" smtClean="0"/>
          </a:p>
          <a:p>
            <a:r>
              <a:rPr lang="en-CA" dirty="0" smtClean="0">
                <a:solidFill>
                  <a:schemeClr val="accent1"/>
                </a:solidFill>
              </a:rPr>
              <a:t>“</a:t>
            </a:r>
            <a:r>
              <a:rPr lang="en-CA" i="1" dirty="0" smtClean="0">
                <a:solidFill>
                  <a:srgbClr val="282828"/>
                </a:solidFill>
                <a:latin typeface="+mn-lt"/>
              </a:rPr>
              <a:t>The </a:t>
            </a:r>
            <a:r>
              <a:rPr lang="en-CA" i="1" dirty="0">
                <a:solidFill>
                  <a:srgbClr val="282828"/>
                </a:solidFill>
                <a:latin typeface="+mn-lt"/>
              </a:rPr>
              <a:t>communication competency </a:t>
            </a:r>
            <a:r>
              <a:rPr lang="en-CA" i="1" dirty="0" smtClean="0">
                <a:solidFill>
                  <a:srgbClr val="282828"/>
                </a:solidFill>
                <a:latin typeface="+mn-lt"/>
              </a:rPr>
              <a:t>encompasses </a:t>
            </a:r>
            <a:r>
              <a:rPr lang="en-CA" i="1" dirty="0">
                <a:solidFill>
                  <a:srgbClr val="282828"/>
                </a:solidFill>
                <a:latin typeface="+mn-lt"/>
              </a:rPr>
              <a:t>the set of abilities that students use to impart and exchange information, experiences and ideas, to explore the world around them, and to understand and effectively engage in the use of digital media</a:t>
            </a:r>
            <a:r>
              <a:rPr lang="en-CA" i="1" dirty="0" smtClean="0">
                <a:solidFill>
                  <a:srgbClr val="282828"/>
                </a:solidFill>
                <a:latin typeface="+mn-lt"/>
              </a:rPr>
              <a:t>.”  </a:t>
            </a:r>
            <a:r>
              <a:rPr lang="en-CA" dirty="0" smtClean="0">
                <a:solidFill>
                  <a:srgbClr val="282828"/>
                </a:solidFill>
                <a:latin typeface="+mn-lt"/>
              </a:rPr>
              <a:t>Ministry of Education</a:t>
            </a:r>
            <a:endParaRPr lang="en-CA" dirty="0">
              <a:solidFill>
                <a:srgbClr val="282828"/>
              </a:solidFill>
              <a:latin typeface="+mn-lt"/>
            </a:endParaRPr>
          </a:p>
          <a:p>
            <a:endParaRPr lang="en-US" dirty="0"/>
          </a:p>
          <a:p>
            <a:pPr marL="68580" indent="0">
              <a:buNone/>
            </a:pPr>
            <a:endParaRPr lang="en-US" dirty="0"/>
          </a:p>
        </p:txBody>
      </p:sp>
      <p:pic>
        <p:nvPicPr>
          <p:cNvPr id="1027" name="Picture 3" descr="C:\Users\jdduncan197\AppData\Local\Microsoft\Windows\Temporary Internet Files\Content.IE5\BMROTTWF\effective-communi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062" y="2492183"/>
            <a:ext cx="3536230" cy="2346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132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In Closing…</a:t>
            </a:r>
            <a:endParaRPr lang="en-US" sz="2800" b="1" dirty="0"/>
          </a:p>
        </p:txBody>
      </p:sp>
      <p:sp>
        <p:nvSpPr>
          <p:cNvPr id="3" name="Content Placeholder 2"/>
          <p:cNvSpPr>
            <a:spLocks noGrp="1"/>
          </p:cNvSpPr>
          <p:nvPr>
            <p:ph idx="1"/>
          </p:nvPr>
        </p:nvSpPr>
        <p:spPr/>
        <p:txBody>
          <a:bodyPr>
            <a:normAutofit/>
          </a:bodyPr>
          <a:lstStyle/>
          <a:p>
            <a:endParaRPr lang="en-CA" i="1" dirty="0" smtClean="0">
              <a:solidFill>
                <a:srgbClr val="282828"/>
              </a:solidFill>
            </a:endParaRPr>
          </a:p>
          <a:p>
            <a:r>
              <a:rPr lang="en-CA" sz="2400" i="1" dirty="0" smtClean="0">
                <a:solidFill>
                  <a:srgbClr val="282828"/>
                </a:solidFill>
              </a:rPr>
              <a:t>“Do </a:t>
            </a:r>
            <a:r>
              <a:rPr lang="en-CA" sz="2400" i="1" dirty="0">
                <a:solidFill>
                  <a:srgbClr val="282828"/>
                </a:solidFill>
              </a:rPr>
              <a:t>you know where you're going to?</a:t>
            </a:r>
            <a:br>
              <a:rPr lang="en-CA" sz="2400" i="1" dirty="0">
                <a:solidFill>
                  <a:srgbClr val="282828"/>
                </a:solidFill>
              </a:rPr>
            </a:br>
            <a:r>
              <a:rPr lang="en-CA" sz="2400" i="1" dirty="0">
                <a:solidFill>
                  <a:srgbClr val="282828"/>
                </a:solidFill>
              </a:rPr>
              <a:t>Do you like the things that life is showing you?</a:t>
            </a:r>
            <a:br>
              <a:rPr lang="en-CA" sz="2400" i="1" dirty="0">
                <a:solidFill>
                  <a:srgbClr val="282828"/>
                </a:solidFill>
              </a:rPr>
            </a:br>
            <a:r>
              <a:rPr lang="en-CA" sz="2400" i="1" dirty="0">
                <a:solidFill>
                  <a:srgbClr val="282828"/>
                </a:solidFill>
              </a:rPr>
              <a:t>Where are you going to, do you know?</a:t>
            </a:r>
            <a:br>
              <a:rPr lang="en-CA" sz="2400" i="1" dirty="0">
                <a:solidFill>
                  <a:srgbClr val="282828"/>
                </a:solidFill>
              </a:rPr>
            </a:br>
            <a:r>
              <a:rPr lang="en-CA" sz="2400" i="1" dirty="0">
                <a:solidFill>
                  <a:srgbClr val="282828"/>
                </a:solidFill>
              </a:rPr>
              <a:t>Do you get what you're hoping for?</a:t>
            </a:r>
            <a:br>
              <a:rPr lang="en-CA" sz="2400" i="1" dirty="0">
                <a:solidFill>
                  <a:srgbClr val="282828"/>
                </a:solidFill>
              </a:rPr>
            </a:br>
            <a:r>
              <a:rPr lang="en-CA" sz="2400" i="1" dirty="0">
                <a:solidFill>
                  <a:srgbClr val="282828"/>
                </a:solidFill>
              </a:rPr>
              <a:t>When you look behind you there's no open door.</a:t>
            </a:r>
            <a:br>
              <a:rPr lang="en-CA" sz="2400" i="1" dirty="0">
                <a:solidFill>
                  <a:srgbClr val="282828"/>
                </a:solidFill>
              </a:rPr>
            </a:br>
            <a:r>
              <a:rPr lang="en-CA" sz="2400" i="1" dirty="0">
                <a:solidFill>
                  <a:srgbClr val="282828"/>
                </a:solidFill>
              </a:rPr>
              <a:t>What are you hoping for, do you know</a:t>
            </a:r>
            <a:r>
              <a:rPr lang="en-CA" sz="2400" i="1" dirty="0" smtClean="0">
                <a:solidFill>
                  <a:srgbClr val="282828"/>
                </a:solidFill>
              </a:rPr>
              <a:t>?” (</a:t>
            </a:r>
            <a:r>
              <a:rPr lang="en-CA" sz="2400" i="1" dirty="0" err="1" smtClean="0">
                <a:solidFill>
                  <a:srgbClr val="282828"/>
                </a:solidFill>
              </a:rPr>
              <a:t>Masser</a:t>
            </a:r>
            <a:r>
              <a:rPr lang="en-CA" sz="2400" i="1" dirty="0" smtClean="0">
                <a:solidFill>
                  <a:srgbClr val="282828"/>
                </a:solidFill>
              </a:rPr>
              <a:t> &amp; </a:t>
            </a:r>
            <a:r>
              <a:rPr lang="en-CA" sz="2400" i="1" dirty="0" err="1" smtClean="0">
                <a:solidFill>
                  <a:srgbClr val="282828"/>
                </a:solidFill>
              </a:rPr>
              <a:t>Goffin</a:t>
            </a:r>
            <a:r>
              <a:rPr lang="en-CA" sz="2400" i="1" dirty="0" smtClean="0">
                <a:solidFill>
                  <a:srgbClr val="282828"/>
                </a:solidFill>
              </a:rPr>
              <a:t>)</a:t>
            </a:r>
          </a:p>
          <a:p>
            <a:endParaRPr lang="en-CA" sz="2400" dirty="0"/>
          </a:p>
          <a:p>
            <a:r>
              <a:rPr lang="en-CA" sz="2400" dirty="0" smtClean="0">
                <a:solidFill>
                  <a:srgbClr val="FF0000"/>
                </a:solidFill>
              </a:rPr>
              <a:t>It’s our job to arm our students with the skills and competencies they need to help them navigate their world. </a:t>
            </a:r>
            <a:endParaRPr lang="en-US" sz="2400" dirty="0">
              <a:solidFill>
                <a:srgbClr val="FF0000"/>
              </a:solidFill>
            </a:endParaRPr>
          </a:p>
        </p:txBody>
      </p:sp>
      <p:pic>
        <p:nvPicPr>
          <p:cNvPr id="1027" name="Picture 3" descr="C:\Users\jdduncan197\AppData\Local\Microsoft\Windows\Temporary Internet Files\Content.IE5\6R7HI0TL\Choi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569" y="798883"/>
            <a:ext cx="1729802" cy="18471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60627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545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What </a:t>
            </a:r>
            <a:r>
              <a:rPr lang="en-CA" b="1" dirty="0" smtClean="0">
                <a:latin typeface="+mn-lt"/>
              </a:rPr>
              <a:t>should</a:t>
            </a:r>
            <a:r>
              <a:rPr lang="en-CA" b="1" dirty="0" smtClean="0"/>
              <a:t> teaching and learning look like?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513" y="1610632"/>
            <a:ext cx="6894374" cy="4090988"/>
          </a:xfrm>
        </p:spPr>
      </p:pic>
      <p:pic>
        <p:nvPicPr>
          <p:cNvPr id="5"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961155"/>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909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Staff and Parent Involvement</a:t>
            </a:r>
            <a:endParaRPr lang="en-US" b="1"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406075309"/>
              </p:ext>
            </p:extLst>
          </p:nvPr>
        </p:nvGraphicFramePr>
        <p:xfrm>
          <a:off x="1515094" y="1230746"/>
          <a:ext cx="6574806" cy="4759960"/>
        </p:xfrm>
        <a:graphic>
          <a:graphicData uri="http://schemas.openxmlformats.org/drawingml/2006/table">
            <a:tbl>
              <a:tblPr firstRow="1" bandRow="1">
                <a:tableStyleId>{5C22544A-7EE6-4342-B048-85BDC9FD1C3A}</a:tableStyleId>
              </a:tblPr>
              <a:tblGrid>
                <a:gridCol w="1320110"/>
                <a:gridCol w="3136971"/>
                <a:gridCol w="2117725"/>
              </a:tblGrid>
              <a:tr h="370840">
                <a:tc>
                  <a:txBody>
                    <a:bodyPr/>
                    <a:lstStyle/>
                    <a:p>
                      <a:r>
                        <a:rPr lang="en-CA" dirty="0" smtClean="0"/>
                        <a:t>Year</a:t>
                      </a:r>
                      <a:endParaRPr lang="en-US" dirty="0"/>
                    </a:p>
                  </a:txBody>
                  <a:tcPr/>
                </a:tc>
                <a:tc>
                  <a:txBody>
                    <a:bodyPr/>
                    <a:lstStyle/>
                    <a:p>
                      <a:r>
                        <a:rPr lang="en-CA" dirty="0" smtClean="0"/>
                        <a:t>Staff</a:t>
                      </a:r>
                      <a:endParaRPr lang="en-US" dirty="0"/>
                    </a:p>
                  </a:txBody>
                  <a:tcPr/>
                </a:tc>
                <a:tc>
                  <a:txBody>
                    <a:bodyPr/>
                    <a:lstStyle/>
                    <a:p>
                      <a:r>
                        <a:rPr lang="en-CA" dirty="0" smtClean="0"/>
                        <a:t>Parents</a:t>
                      </a:r>
                      <a:endParaRPr lang="en-US" dirty="0"/>
                    </a:p>
                  </a:txBody>
                  <a:tcPr/>
                </a:tc>
              </a:tr>
              <a:tr h="370840">
                <a:tc>
                  <a:txBody>
                    <a:bodyPr/>
                    <a:lstStyle/>
                    <a:p>
                      <a:r>
                        <a:rPr lang="en-CA" dirty="0" smtClean="0">
                          <a:solidFill>
                            <a:srgbClr val="282828"/>
                          </a:solidFill>
                        </a:rPr>
                        <a:t>2014-15</a:t>
                      </a:r>
                      <a:endParaRPr lang="en-US" dirty="0">
                        <a:solidFill>
                          <a:srgbClr val="282828"/>
                        </a:solidFill>
                      </a:endParaRPr>
                    </a:p>
                  </a:txBody>
                  <a:tcPr/>
                </a:tc>
                <a:tc>
                  <a:txBody>
                    <a:bodyPr/>
                    <a:lstStyle/>
                    <a:p>
                      <a:r>
                        <a:rPr lang="en-CA" dirty="0" smtClean="0">
                          <a:solidFill>
                            <a:srgbClr val="282828"/>
                          </a:solidFill>
                        </a:rPr>
                        <a:t>Scan learners (Fall)</a:t>
                      </a:r>
                    </a:p>
                    <a:p>
                      <a:r>
                        <a:rPr lang="en-CA" dirty="0" smtClean="0">
                          <a:solidFill>
                            <a:srgbClr val="282828"/>
                          </a:solidFill>
                        </a:rPr>
                        <a:t>Review data (Spring)</a:t>
                      </a:r>
                    </a:p>
                    <a:p>
                      <a:r>
                        <a:rPr lang="en-CA" dirty="0" smtClean="0">
                          <a:solidFill>
                            <a:srgbClr val="282828"/>
                          </a:solidFill>
                        </a:rPr>
                        <a:t>Scan learners</a:t>
                      </a:r>
                      <a:r>
                        <a:rPr lang="en-CA" baseline="0" dirty="0" smtClean="0">
                          <a:solidFill>
                            <a:srgbClr val="282828"/>
                          </a:solidFill>
                        </a:rPr>
                        <a:t> </a:t>
                      </a:r>
                      <a:r>
                        <a:rPr lang="en-CA" dirty="0" smtClean="0">
                          <a:solidFill>
                            <a:srgbClr val="282828"/>
                          </a:solidFill>
                        </a:rPr>
                        <a:t>(Spring) </a:t>
                      </a:r>
                    </a:p>
                    <a:p>
                      <a:r>
                        <a:rPr lang="en-CA" dirty="0" smtClean="0">
                          <a:solidFill>
                            <a:srgbClr val="282828"/>
                          </a:solidFill>
                        </a:rPr>
                        <a:t>Determine direction</a:t>
                      </a:r>
                      <a:endParaRPr lang="en-US" dirty="0">
                        <a:solidFill>
                          <a:srgbClr val="282828"/>
                        </a:solidFill>
                      </a:endParaRPr>
                    </a:p>
                  </a:txBody>
                  <a:tcPr/>
                </a:tc>
                <a:tc>
                  <a:txBody>
                    <a:bodyPr/>
                    <a:lstStyle/>
                    <a:p>
                      <a:r>
                        <a:rPr lang="en-CA" dirty="0" smtClean="0">
                          <a:solidFill>
                            <a:srgbClr val="282828"/>
                          </a:solidFill>
                        </a:rPr>
                        <a:t>SPC Meetings </a:t>
                      </a:r>
                    </a:p>
                    <a:p>
                      <a:r>
                        <a:rPr lang="en-CA" dirty="0" smtClean="0">
                          <a:solidFill>
                            <a:srgbClr val="282828"/>
                          </a:solidFill>
                        </a:rPr>
                        <a:t>4</a:t>
                      </a:r>
                      <a:r>
                        <a:rPr lang="en-CA" baseline="0" dirty="0" smtClean="0">
                          <a:solidFill>
                            <a:srgbClr val="282828"/>
                          </a:solidFill>
                        </a:rPr>
                        <a:t> times/year</a:t>
                      </a:r>
                      <a:endParaRPr lang="en-CA" dirty="0" smtClean="0">
                        <a:solidFill>
                          <a:srgbClr val="282828"/>
                        </a:solidFill>
                      </a:endParaRPr>
                    </a:p>
                    <a:p>
                      <a:endParaRPr lang="en-CA" dirty="0" smtClean="0">
                        <a:solidFill>
                          <a:srgbClr val="282828"/>
                        </a:solidFill>
                      </a:endParaRPr>
                    </a:p>
                    <a:p>
                      <a:r>
                        <a:rPr lang="en-CA" dirty="0" smtClean="0">
                          <a:solidFill>
                            <a:srgbClr val="282828"/>
                          </a:solidFill>
                        </a:rPr>
                        <a:t>PAC Meetings </a:t>
                      </a:r>
                    </a:p>
                    <a:p>
                      <a:endParaRPr lang="en-US" dirty="0">
                        <a:solidFill>
                          <a:srgbClr val="282828"/>
                        </a:solidFill>
                      </a:endParaRPr>
                    </a:p>
                  </a:txBody>
                  <a:tcPr/>
                </a:tc>
              </a:tr>
              <a:tr h="370840">
                <a:tc>
                  <a:txBody>
                    <a:bodyPr/>
                    <a:lstStyle/>
                    <a:p>
                      <a:r>
                        <a:rPr lang="en-CA" dirty="0" smtClean="0">
                          <a:solidFill>
                            <a:srgbClr val="282828"/>
                          </a:solidFill>
                        </a:rPr>
                        <a:t>2015-16</a:t>
                      </a:r>
                      <a:endParaRPr lang="en-US" dirty="0">
                        <a:solidFill>
                          <a:srgbClr val="282828"/>
                        </a:solidFill>
                      </a:endParaRPr>
                    </a:p>
                  </a:txBody>
                  <a:tcPr/>
                </a:tc>
                <a:tc>
                  <a:txBody>
                    <a:bodyPr/>
                    <a:lstStyle/>
                    <a:p>
                      <a:r>
                        <a:rPr lang="en-CA" dirty="0" smtClean="0">
                          <a:solidFill>
                            <a:srgbClr val="282828"/>
                          </a:solidFill>
                        </a:rPr>
                        <a:t>Scan learners (Fall)</a:t>
                      </a:r>
                    </a:p>
                    <a:p>
                      <a:r>
                        <a:rPr lang="en-CA" dirty="0" smtClean="0">
                          <a:solidFill>
                            <a:srgbClr val="282828"/>
                          </a:solidFill>
                        </a:rPr>
                        <a:t>Review data (Spring)</a:t>
                      </a:r>
                    </a:p>
                    <a:p>
                      <a:r>
                        <a:rPr lang="en-CA" dirty="0" smtClean="0">
                          <a:solidFill>
                            <a:srgbClr val="282828"/>
                          </a:solidFill>
                        </a:rPr>
                        <a:t>Scan learners</a:t>
                      </a:r>
                      <a:r>
                        <a:rPr lang="en-CA" baseline="0" dirty="0" smtClean="0">
                          <a:solidFill>
                            <a:srgbClr val="282828"/>
                          </a:solidFill>
                        </a:rPr>
                        <a:t> </a:t>
                      </a:r>
                      <a:r>
                        <a:rPr lang="en-CA" dirty="0" smtClean="0">
                          <a:solidFill>
                            <a:srgbClr val="282828"/>
                          </a:solidFill>
                        </a:rPr>
                        <a:t>(Spring) </a:t>
                      </a:r>
                    </a:p>
                    <a:p>
                      <a:r>
                        <a:rPr lang="en-CA" dirty="0" smtClean="0">
                          <a:solidFill>
                            <a:srgbClr val="282828"/>
                          </a:solidFill>
                        </a:rPr>
                        <a:t>Determine direction</a:t>
                      </a:r>
                      <a:endParaRPr lang="en-US" dirty="0">
                        <a:solidFill>
                          <a:srgbClr val="282828"/>
                        </a:solidFill>
                      </a:endParaRPr>
                    </a:p>
                  </a:txBody>
                  <a:tcPr/>
                </a:tc>
                <a:tc>
                  <a:txBody>
                    <a:bodyPr/>
                    <a:lstStyle/>
                    <a:p>
                      <a:r>
                        <a:rPr lang="en-CA" dirty="0" smtClean="0">
                          <a:solidFill>
                            <a:srgbClr val="282828"/>
                          </a:solidFill>
                        </a:rPr>
                        <a:t>SPC Meetings </a:t>
                      </a:r>
                    </a:p>
                    <a:p>
                      <a:r>
                        <a:rPr lang="en-CA" dirty="0" smtClean="0">
                          <a:solidFill>
                            <a:srgbClr val="282828"/>
                          </a:solidFill>
                        </a:rPr>
                        <a:t>4</a:t>
                      </a:r>
                      <a:r>
                        <a:rPr lang="en-CA" baseline="0" dirty="0" smtClean="0">
                          <a:solidFill>
                            <a:srgbClr val="282828"/>
                          </a:solidFill>
                        </a:rPr>
                        <a:t> times/year</a:t>
                      </a:r>
                      <a:endParaRPr lang="en-CA" dirty="0" smtClean="0">
                        <a:solidFill>
                          <a:srgbClr val="282828"/>
                        </a:solidFill>
                      </a:endParaRPr>
                    </a:p>
                    <a:p>
                      <a:endParaRPr lang="en-CA" dirty="0" smtClean="0">
                        <a:solidFill>
                          <a:srgbClr val="282828"/>
                        </a:solidFill>
                      </a:endParaRPr>
                    </a:p>
                    <a:p>
                      <a:r>
                        <a:rPr lang="en-CA" dirty="0" smtClean="0">
                          <a:solidFill>
                            <a:srgbClr val="282828"/>
                          </a:solidFill>
                        </a:rPr>
                        <a:t>PAC Meetings </a:t>
                      </a:r>
                    </a:p>
                    <a:p>
                      <a:endParaRPr lang="en-US" dirty="0">
                        <a:solidFill>
                          <a:srgbClr val="282828"/>
                        </a:solidFill>
                      </a:endParaRPr>
                    </a:p>
                  </a:txBody>
                  <a:tcPr/>
                </a:tc>
              </a:tr>
              <a:tr h="370840">
                <a:tc>
                  <a:txBody>
                    <a:bodyPr/>
                    <a:lstStyle/>
                    <a:p>
                      <a:r>
                        <a:rPr lang="en-CA" dirty="0" smtClean="0">
                          <a:solidFill>
                            <a:srgbClr val="282828"/>
                          </a:solidFill>
                        </a:rPr>
                        <a:t>2016-17</a:t>
                      </a:r>
                      <a:endParaRPr lang="en-US" dirty="0">
                        <a:solidFill>
                          <a:srgbClr val="282828"/>
                        </a:solidFill>
                      </a:endParaRPr>
                    </a:p>
                  </a:txBody>
                  <a:tcPr/>
                </a:tc>
                <a:tc>
                  <a:txBody>
                    <a:bodyPr/>
                    <a:lstStyle/>
                    <a:p>
                      <a:r>
                        <a:rPr lang="en-CA" dirty="0" smtClean="0">
                          <a:solidFill>
                            <a:srgbClr val="282828"/>
                          </a:solidFill>
                        </a:rPr>
                        <a:t>Scan learners (Feb)</a:t>
                      </a:r>
                    </a:p>
                    <a:p>
                      <a:r>
                        <a:rPr lang="en-CA" dirty="0" smtClean="0">
                          <a:solidFill>
                            <a:srgbClr val="282828"/>
                          </a:solidFill>
                        </a:rPr>
                        <a:t>Review </a:t>
                      </a:r>
                      <a:r>
                        <a:rPr lang="en-CA" smtClean="0">
                          <a:solidFill>
                            <a:srgbClr val="282828"/>
                          </a:solidFill>
                        </a:rPr>
                        <a:t>data/Teacher</a:t>
                      </a:r>
                      <a:r>
                        <a:rPr lang="en-CA" baseline="0" smtClean="0">
                          <a:solidFill>
                            <a:srgbClr val="282828"/>
                          </a:solidFill>
                        </a:rPr>
                        <a:t>   </a:t>
                      </a:r>
                      <a:r>
                        <a:rPr lang="en-CA" baseline="0" smtClean="0">
                          <a:solidFill>
                            <a:srgbClr val="282828"/>
                          </a:solidFill>
                        </a:rPr>
                        <a:t> Reflections</a:t>
                      </a:r>
                      <a:r>
                        <a:rPr lang="en-CA" smtClean="0">
                          <a:solidFill>
                            <a:srgbClr val="282828"/>
                          </a:solidFill>
                        </a:rPr>
                        <a:t> </a:t>
                      </a:r>
                      <a:r>
                        <a:rPr lang="en-CA" dirty="0" smtClean="0">
                          <a:solidFill>
                            <a:srgbClr val="282828"/>
                          </a:solidFill>
                        </a:rPr>
                        <a:t>(Spring)</a:t>
                      </a:r>
                    </a:p>
                    <a:p>
                      <a:r>
                        <a:rPr lang="en-CA" dirty="0" smtClean="0">
                          <a:solidFill>
                            <a:srgbClr val="282828"/>
                          </a:solidFill>
                        </a:rPr>
                        <a:t>Shift direction</a:t>
                      </a:r>
                    </a:p>
                    <a:p>
                      <a:endParaRPr lang="en-US" dirty="0">
                        <a:solidFill>
                          <a:srgbClr val="282828"/>
                        </a:solidFill>
                      </a:endParaRPr>
                    </a:p>
                  </a:txBody>
                  <a:tcPr/>
                </a:tc>
                <a:tc>
                  <a:txBody>
                    <a:bodyPr/>
                    <a:lstStyle/>
                    <a:p>
                      <a:r>
                        <a:rPr lang="en-CA" dirty="0" smtClean="0">
                          <a:solidFill>
                            <a:srgbClr val="282828"/>
                          </a:solidFill>
                        </a:rPr>
                        <a:t>Feb. PAC Meeting</a:t>
                      </a:r>
                    </a:p>
                    <a:p>
                      <a:r>
                        <a:rPr lang="en-CA" dirty="0" smtClean="0">
                          <a:solidFill>
                            <a:srgbClr val="282828"/>
                          </a:solidFill>
                        </a:rPr>
                        <a:t>April PAC </a:t>
                      </a:r>
                      <a:r>
                        <a:rPr lang="en-CA" dirty="0" smtClean="0">
                          <a:solidFill>
                            <a:srgbClr val="282828"/>
                          </a:solidFill>
                        </a:rPr>
                        <a:t>Meeting</a:t>
                      </a:r>
                    </a:p>
                    <a:p>
                      <a:r>
                        <a:rPr lang="en-CA" dirty="0" smtClean="0">
                          <a:solidFill>
                            <a:srgbClr val="282828"/>
                          </a:solidFill>
                        </a:rPr>
                        <a:t>June PAC Meeting </a:t>
                      </a:r>
                      <a:endParaRPr lang="en-CA" dirty="0" smtClean="0">
                        <a:solidFill>
                          <a:srgbClr val="282828"/>
                        </a:solidFill>
                      </a:endParaRPr>
                    </a:p>
                  </a:txBody>
                  <a:tcPr/>
                </a:tc>
              </a:tr>
            </a:tbl>
          </a:graphicData>
        </a:graphic>
      </p:graphicFrame>
      <p:pic>
        <p:nvPicPr>
          <p:cNvPr id="5" name="Picture 1" descr="cid:image001.jpg@01D19F31.849CFDB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265" y="5990706"/>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03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Four Facets of the Communication Competency</a:t>
            </a:r>
            <a:endParaRPr lang="en-US" b="1" dirty="0">
              <a:latin typeface="+mn-lt"/>
            </a:endParaRPr>
          </a:p>
        </p:txBody>
      </p:sp>
      <p:sp>
        <p:nvSpPr>
          <p:cNvPr id="3" name="Content Placeholder 2"/>
          <p:cNvSpPr>
            <a:spLocks noGrp="1"/>
          </p:cNvSpPr>
          <p:nvPr>
            <p:ph idx="1"/>
          </p:nvPr>
        </p:nvSpPr>
        <p:spPr>
          <a:xfrm>
            <a:off x="584963" y="1366578"/>
            <a:ext cx="7861283" cy="4090728"/>
          </a:xfrm>
        </p:spPr>
        <p:txBody>
          <a:bodyPr/>
          <a:lstStyle/>
          <a:p>
            <a:pPr marL="342900" indent="-342900">
              <a:buFont typeface="Arial" panose="020B0604020202020204" pitchFamily="34" charset="0"/>
              <a:buChar char="•"/>
            </a:pPr>
            <a:endParaRPr lang="en-CA" dirty="0" smtClean="0"/>
          </a:p>
          <a:p>
            <a:pPr marL="342900" indent="-342900">
              <a:buFont typeface="Arial" panose="020B0604020202020204" pitchFamily="34" charset="0"/>
              <a:buChar char="•"/>
            </a:pPr>
            <a:r>
              <a:rPr lang="en-CA" sz="2400" dirty="0" smtClean="0">
                <a:solidFill>
                  <a:srgbClr val="282828"/>
                </a:solidFill>
                <a:latin typeface="+mn-lt"/>
              </a:rPr>
              <a:t>Connect </a:t>
            </a:r>
            <a:r>
              <a:rPr lang="en-CA" sz="2400" dirty="0">
                <a:solidFill>
                  <a:srgbClr val="282828"/>
                </a:solidFill>
                <a:latin typeface="+mn-lt"/>
              </a:rPr>
              <a:t>and engage with others (to share and develop ideas)  </a:t>
            </a:r>
            <a:r>
              <a:rPr lang="en-CA" sz="2400" b="1" dirty="0">
                <a:solidFill>
                  <a:srgbClr val="FF0000"/>
                </a:solidFill>
                <a:latin typeface="+mn-lt"/>
              </a:rPr>
              <a:t>Year 1, 2, 3</a:t>
            </a:r>
          </a:p>
          <a:p>
            <a:pPr marL="342900" indent="-342900">
              <a:buFont typeface="Arial" panose="020B0604020202020204" pitchFamily="34" charset="0"/>
              <a:buChar char="•"/>
            </a:pPr>
            <a:r>
              <a:rPr lang="en-CA" sz="2400" dirty="0">
                <a:solidFill>
                  <a:srgbClr val="282828"/>
                </a:solidFill>
                <a:latin typeface="+mn-lt"/>
              </a:rPr>
              <a:t>Acquire, interpret, and present information (includes inquiries) </a:t>
            </a:r>
            <a:r>
              <a:rPr lang="en-CA" sz="2400" b="1" dirty="0">
                <a:solidFill>
                  <a:srgbClr val="FF0000"/>
                </a:solidFill>
                <a:latin typeface="+mn-lt"/>
              </a:rPr>
              <a:t>Year 1</a:t>
            </a:r>
          </a:p>
          <a:p>
            <a:pPr marL="342900" indent="-342900">
              <a:buFont typeface="Arial" panose="020B0604020202020204" pitchFamily="34" charset="0"/>
              <a:buChar char="•"/>
            </a:pPr>
            <a:r>
              <a:rPr lang="en-CA" sz="2400" dirty="0">
                <a:solidFill>
                  <a:srgbClr val="282828"/>
                </a:solidFill>
                <a:latin typeface="+mn-lt"/>
              </a:rPr>
              <a:t>Collaborate to plan, carry out, and review constructions and activities</a:t>
            </a:r>
          </a:p>
          <a:p>
            <a:pPr marL="342900" indent="-342900">
              <a:buFont typeface="Arial" panose="020B0604020202020204" pitchFamily="34" charset="0"/>
              <a:buChar char="•"/>
            </a:pPr>
            <a:r>
              <a:rPr lang="en-CA" sz="2400" dirty="0">
                <a:solidFill>
                  <a:srgbClr val="282828"/>
                </a:solidFill>
                <a:latin typeface="+mn-lt"/>
              </a:rPr>
              <a:t>Explain/recount and reflect on experiences and </a:t>
            </a:r>
            <a:r>
              <a:rPr lang="en-CA" sz="2400" dirty="0" smtClean="0">
                <a:solidFill>
                  <a:srgbClr val="282828"/>
                </a:solidFill>
                <a:latin typeface="+mn-lt"/>
              </a:rPr>
              <a:t> accomplishments  </a:t>
            </a:r>
            <a:r>
              <a:rPr lang="en-CA" sz="2400" b="1" dirty="0" smtClean="0">
                <a:solidFill>
                  <a:srgbClr val="FF0000"/>
                </a:solidFill>
                <a:latin typeface="+mn-lt"/>
              </a:rPr>
              <a:t>Year </a:t>
            </a:r>
            <a:r>
              <a:rPr lang="en-CA" sz="2400" b="1" dirty="0">
                <a:solidFill>
                  <a:srgbClr val="FF0000"/>
                </a:solidFill>
                <a:latin typeface="+mn-lt"/>
              </a:rPr>
              <a:t>2, </a:t>
            </a:r>
            <a:r>
              <a:rPr lang="en-CA" sz="2400" b="1" dirty="0" smtClean="0">
                <a:solidFill>
                  <a:srgbClr val="FF0000"/>
                </a:solidFill>
                <a:latin typeface="+mn-lt"/>
              </a:rPr>
              <a:t>3</a:t>
            </a:r>
          </a:p>
          <a:p>
            <a:endParaRPr lang="en-CA" b="1" dirty="0" smtClean="0">
              <a:solidFill>
                <a:srgbClr val="282828"/>
              </a:solidFill>
              <a:latin typeface="+mn-lt"/>
            </a:endParaRPr>
          </a:p>
          <a:p>
            <a:endParaRPr lang="en-US" b="1" dirty="0">
              <a:solidFill>
                <a:srgbClr val="FF0000"/>
              </a:solidFill>
            </a:endParaRPr>
          </a:p>
        </p:txBody>
      </p:sp>
      <p:pic>
        <p:nvPicPr>
          <p:cNvPr id="2051" name="Picture 3" descr="C:\Users\jdduncan197\AppData\Local\Microsoft\Windows\Temporary Internet Files\Content.IE5\4L5G1XES\Communica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8117" y="4890087"/>
            <a:ext cx="23622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cid:image001.jpg@01D19F31.849CFD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56" y="5771150"/>
            <a:ext cx="16859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37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VS branding">
      <a:dk1>
        <a:srgbClr val="5E5E5E"/>
      </a:dk1>
      <a:lt1>
        <a:srgbClr val="FFFFFF"/>
      </a:lt1>
      <a:dk2>
        <a:srgbClr val="5E5E5E"/>
      </a:dk2>
      <a:lt2>
        <a:srgbClr val="5E5E5E"/>
      </a:lt2>
      <a:accent1>
        <a:srgbClr val="004165"/>
      </a:accent1>
      <a:accent2>
        <a:srgbClr val="8FDFE2"/>
      </a:accent2>
      <a:accent3>
        <a:srgbClr val="004165"/>
      </a:accent3>
      <a:accent4>
        <a:srgbClr val="8FDFE2"/>
      </a:accent4>
      <a:accent5>
        <a:srgbClr val="004165"/>
      </a:accent5>
      <a:accent6>
        <a:srgbClr val="8FDFE2"/>
      </a:accent6>
      <a:hlink>
        <a:srgbClr val="004165"/>
      </a:hlink>
      <a:folHlink>
        <a:srgbClr val="00416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ctr">
          <a:defRPr sz="1600" dirty="0" smtClean="0">
            <a:solidFill>
              <a:schemeClr val="tx1">
                <a:lumMod val="75000"/>
                <a:lumOff val="25000"/>
              </a:schemeClr>
            </a:solidFill>
            <a:latin typeface="Helvetica Light"/>
            <a:cs typeface="Helvetica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2570</Words>
  <Application>Microsoft Office PowerPoint</Application>
  <PresentationFormat>On-screen Show (4:3)</PresentationFormat>
  <Paragraphs>502</Paragraphs>
  <Slides>60</Slides>
  <Notes>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Mission Statement</vt:lpstr>
      <vt:lpstr>School Context</vt:lpstr>
      <vt:lpstr>Unique Features</vt:lpstr>
      <vt:lpstr>Framework for Enhancing Student Learning</vt:lpstr>
      <vt:lpstr>School Goal </vt:lpstr>
      <vt:lpstr>What should teaching and learning look like?</vt:lpstr>
      <vt:lpstr>Staff and Parent Involvement</vt:lpstr>
      <vt:lpstr>Four Facets of the Communication Competency</vt:lpstr>
      <vt:lpstr>New Learning</vt:lpstr>
      <vt:lpstr>Spotlight on Strategies  </vt:lpstr>
      <vt:lpstr>Strategies – Facet One</vt:lpstr>
      <vt:lpstr>Spotlight on Strategies </vt:lpstr>
      <vt:lpstr>Strategies – Facet Two</vt:lpstr>
      <vt:lpstr>Spotlight on Strategies</vt:lpstr>
      <vt:lpstr>Strategies – Facet Four</vt:lpstr>
      <vt:lpstr>What is the Data Telling Us?</vt:lpstr>
      <vt:lpstr>  Cold Write Data     (% fully meeting or exceeding)</vt:lpstr>
      <vt:lpstr>Cold Write Data</vt:lpstr>
      <vt:lpstr>     FSAs – Grade 4 (by gender) </vt:lpstr>
      <vt:lpstr>FSAs – Grade 7 (by gender)</vt:lpstr>
      <vt:lpstr>FSA Data Analysis</vt:lpstr>
      <vt:lpstr>Communications Survey (Primary)</vt:lpstr>
      <vt:lpstr>    Communications Survey (Primary)</vt:lpstr>
      <vt:lpstr>Communications Survey (Primary)</vt:lpstr>
      <vt:lpstr>Communications Survey (Primary)</vt:lpstr>
      <vt:lpstr>Communications Survey (Intermediate)</vt:lpstr>
      <vt:lpstr>Communications Survey (Intermediate)</vt:lpstr>
      <vt:lpstr>Communications Survey (Intermediate)</vt:lpstr>
      <vt:lpstr>Communications Survey (Intermediate)</vt:lpstr>
      <vt:lpstr>Communications Survey (Intermediate)</vt:lpstr>
      <vt:lpstr>Intermediate Students’ Written Feedback</vt:lpstr>
      <vt:lpstr>Intermediate Students’ Written Feedback</vt:lpstr>
      <vt:lpstr>Passion to Action Feedback</vt:lpstr>
      <vt:lpstr>Communication Survey (Gr. 8, 9 students)</vt:lpstr>
      <vt:lpstr>Language Choice Survey</vt:lpstr>
      <vt:lpstr>Language Choice Survey</vt:lpstr>
      <vt:lpstr>Language Choice Survey</vt:lpstr>
      <vt:lpstr>Teacher Reflections</vt:lpstr>
      <vt:lpstr>Teacher Reflections</vt:lpstr>
      <vt:lpstr>Parent Feedback</vt:lpstr>
      <vt:lpstr>Parent Feedback</vt:lpstr>
      <vt:lpstr>Parent Feedback</vt:lpstr>
      <vt:lpstr>Parent Feedback</vt:lpstr>
      <vt:lpstr>Parent Feedback</vt:lpstr>
      <vt:lpstr>Parent Feedback</vt:lpstr>
      <vt:lpstr>Parent Feedback</vt:lpstr>
      <vt:lpstr>Parent Feedback</vt:lpstr>
      <vt:lpstr>Parent Feedback</vt:lpstr>
      <vt:lpstr>Summary</vt:lpstr>
      <vt:lpstr>Where to Next?</vt:lpstr>
      <vt:lpstr>Scanning Our Learners  (2016-2017)</vt:lpstr>
      <vt:lpstr>In the next 10-20 years…</vt:lpstr>
      <vt:lpstr>Focusing</vt:lpstr>
      <vt:lpstr>Professional Learning</vt:lpstr>
      <vt:lpstr>Connections to District Pillars</vt:lpstr>
      <vt:lpstr>Connections to Principles of Learning</vt:lpstr>
      <vt:lpstr>Connections to  First Peoples Principles of Learning</vt:lpstr>
      <vt:lpstr>Thank you</vt:lpstr>
      <vt:lpstr>In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2014-09-11T16:18:38Z</dcterms:created>
  <dcterms:modified xsi:type="dcterms:W3CDTF">2017-06-01T14:57:50Z</dcterms:modified>
</cp:coreProperties>
</file>