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Lst>
  <p:sldSz cx="9144000" cy="5143500" type="screen16x9"/>
  <p:notesSz cx="6858000" cy="9144000"/>
  <p:embeddedFontLst>
    <p:embeddedFont>
      <p:font typeface="Calibri" panose="020F0502020204030204" pitchFamily="34" charset="0"/>
      <p:regular r:id="rId21"/>
      <p:bold r:id="rId22"/>
      <p:italic r:id="rId23"/>
      <p:boldItalic r:id="rId24"/>
    </p:embeddedFont>
    <p:embeddedFont>
      <p:font typeface="Century Gothic" panose="020B0502020202020204" pitchFamily="3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AE66E56-C9F1-4207-BC50-BCFE3E6F23E7}">
  <a:tblStyle styleId="{5AE66E56-C9F1-4207-BC50-BCFE3E6F23E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66"/>
    <p:restoredTop sz="94674"/>
  </p:normalViewPr>
  <p:slideViewPr>
    <p:cSldViewPr snapToGrid="0">
      <p:cViewPr varScale="1">
        <p:scale>
          <a:sx n="137" d="100"/>
          <a:sy n="137" d="100"/>
        </p:scale>
        <p:origin x="416"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941b7dc611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941b7dc611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974a29a371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974a29a371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22a6d82b87f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22a6d82b87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fa051d99ed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fa051d99ed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fa051d99ed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fa051d99ed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974a29a371_0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974a29a371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fa051d99ed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1fa051d99ed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fa051d99ed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1fa051d99ed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16689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fa051d99ed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1fa051d99ed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974a29a371_0_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1974a29a371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22d78b11ba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222d78b11b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941b7dc61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941b7dc61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941b7dc611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941b7dc61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974a29a371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974a29a371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974a29a371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974a29a371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974a29a371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974a29a371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fa051d99ed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fa051d99ed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www2.gov.bc.ca/gov/content/sports-culture/gambling-fundraising/gaming-grants/pac-dpac-grants"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bccpac.bc.ca/index.php/resources/16-dpac-pac/1116-gg-2022"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2.gov.bc.ca/gov/content/sports-culture/gambling-fundraising/gaming-grants/capital-project-grants" TargetMode="External"/><Relationship Id="rId3" Type="http://schemas.openxmlformats.org/officeDocument/2006/relationships/hyperlink" Target="https://drive.google.com/drive/folders/1qL55jva-tFYwB4-8YtLHCD3E-gcZWpAL" TargetMode="External"/><Relationship Id="rId7" Type="http://schemas.openxmlformats.org/officeDocument/2006/relationships/hyperlink" Target="https://www.td.com/ca/en/about-td/ready-commitment/funding/fef-grant"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s://reusetechbc.ca/schools?gclid=Cj0KCQjw8qmhBhClARIsANAtboegWkCT741tzsaS-_W2YfFvVpTPPgi6QNzJPfKI2EdEtu3APa6qgjoaApaVEALw_wcB" TargetMode="External"/><Relationship Id="rId5" Type="http://schemas.openxmlformats.org/officeDocument/2006/relationships/hyperlink" Target="https://artstarts.com/aic#:~:text=Artists%20in%20the%20Classroom%20grants,professional%20artists%20into%20the%20classrooms." TargetMode="External"/><Relationship Id="rId4" Type="http://schemas.openxmlformats.org/officeDocument/2006/relationships/hyperlink" Target="https://www.bcaitc.ca/bc-school-fruit-vegetable-nutritional-progra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northshoresafetycouncil.ca/"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s://drive.google.com/drive/folders/1mXshtgpWjYIuHSit8m2ki0HwbsUTJ7HU?usp=share_link" TargetMode="External"/><Relationship Id="rId5" Type="http://schemas.openxmlformats.org/officeDocument/2006/relationships/hyperlink" Target="https://drive.google.com/file/d/1GZwBEAICtCL4_tzrogD0fv9G3CXyvMrQ/view?usp=sharing" TargetMode="External"/><Relationship Id="rId4" Type="http://schemas.openxmlformats.org/officeDocument/2006/relationships/hyperlink" Target="https://docs.google.com/document/d/1j7Yc_WEq2dQwVxCoSbGhYWmA_C6x87a3yhxAotbJkBA/edit"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rive.google.com/file/d/1GZwBEAICtCL4_tzrogD0fv9G3CXyvMrQ/view?usp=sharing"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bccpac.bc.ca/index.php/resources/16-dpac-pac/523-leadership-manual" TargetMode="External"/><Relationship Id="rId7" Type="http://schemas.openxmlformats.org/officeDocument/2006/relationships/hyperlink" Target="mailto:info@bccpac.bc.ca"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bccpac.bc.ca/index.php/resources?filter_tag%5B0%5D=" TargetMode="External"/><Relationship Id="rId5" Type="http://schemas.openxmlformats.org/officeDocument/2006/relationships/hyperlink" Target="https://bccpac.bc.ca/index.php" TargetMode="External"/><Relationship Id="rId4" Type="http://schemas.openxmlformats.org/officeDocument/2006/relationships/hyperlink" Target="https://bccpac.bc.ca/index.php/resources/16-dpac-pac/1086-2022-pac-a-to-z"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estvancouverschools.ca/dpac/index/"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hyperlink" Target="https://bccpac.bc.ca/index.php/resources/16-dpac-pac/87-leadership-manual-tab-19-contagious-enthusiasm-how-to-get-parents-involved" TargetMode="External"/><Relationship Id="rId5" Type="http://schemas.openxmlformats.org/officeDocument/2006/relationships/hyperlink" Target="https://www.signupgenius.com/index.cfm?go=w.Welcome&amp;prior=w.createSignUp&amp;formName=registerForm" TargetMode="External"/><Relationship Id="rId4" Type="http://schemas.openxmlformats.org/officeDocument/2006/relationships/hyperlink" Target="https://westvancouverschools.ca/dpac/resource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bccpac.bc.ca/index.php/resources/16-dpac-pac/75-leadership-manual-tab-6-constitution-bylaw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support.google.com/a/users/answer/9310249?sjid=2349764320439409752-NA#1.2"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saleemanoon.com/"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620" dirty="0">
                <a:solidFill>
                  <a:srgbClr val="666666"/>
                </a:solidFill>
              </a:rPr>
              <a:t>Welcome!</a:t>
            </a:r>
            <a:endParaRPr sz="2620" dirty="0">
              <a:solidFill>
                <a:srgbClr val="666666"/>
              </a:solidFill>
            </a:endParaRPr>
          </a:p>
        </p:txBody>
      </p:sp>
      <p:sp>
        <p:nvSpPr>
          <p:cNvPr id="55" name="Google Shape;55;p13"/>
          <p:cNvSpPr txBox="1">
            <a:spLocks noGrp="1"/>
          </p:cNvSpPr>
          <p:nvPr>
            <p:ph type="body" idx="1"/>
          </p:nvPr>
        </p:nvSpPr>
        <p:spPr>
          <a:xfrm>
            <a:off x="311700" y="1152475"/>
            <a:ext cx="8187600" cy="3628200"/>
          </a:xfrm>
          <a:prstGeom prst="rect">
            <a:avLst/>
          </a:prstGeom>
        </p:spPr>
        <p:txBody>
          <a:bodyPr spcFirstLastPara="1" wrap="square" lIns="91425" tIns="91425" rIns="91425" bIns="0" anchor="t" anchorCtr="0">
            <a:noAutofit/>
          </a:bodyPr>
          <a:lstStyle/>
          <a:p>
            <a:pPr marL="0" lvl="0" indent="0" algn="l" rtl="0">
              <a:lnSpc>
                <a:spcPct val="100000"/>
              </a:lnSpc>
              <a:spcBef>
                <a:spcPts val="0"/>
              </a:spcBef>
              <a:spcAft>
                <a:spcPts val="0"/>
              </a:spcAft>
              <a:buSzPts val="770"/>
              <a:buNone/>
            </a:pPr>
            <a:r>
              <a:rPr lang="en" sz="1500" dirty="0">
                <a:solidFill>
                  <a:srgbClr val="999999"/>
                </a:solidFill>
                <a:latin typeface="Century Gothic"/>
                <a:ea typeface="Century Gothic"/>
                <a:cs typeface="Century Gothic"/>
                <a:sym typeface="Century Gothic"/>
              </a:rPr>
              <a:t>This is a template version of a PAC Handbook that you can customize for your school.</a:t>
            </a:r>
            <a:endParaRPr sz="1500" dirty="0">
              <a:solidFill>
                <a:srgbClr val="999999"/>
              </a:solidFill>
              <a:latin typeface="Century Gothic"/>
              <a:ea typeface="Century Gothic"/>
              <a:cs typeface="Century Gothic"/>
              <a:sym typeface="Century Gothic"/>
            </a:endParaRPr>
          </a:p>
          <a:p>
            <a:pPr marL="0" lvl="0" indent="0" algn="l" rtl="0">
              <a:lnSpc>
                <a:spcPct val="100000"/>
              </a:lnSpc>
              <a:spcBef>
                <a:spcPts val="1200"/>
              </a:spcBef>
              <a:spcAft>
                <a:spcPts val="0"/>
              </a:spcAft>
              <a:buSzPts val="770"/>
              <a:buNone/>
            </a:pPr>
            <a:r>
              <a:rPr lang="en" sz="1500" dirty="0">
                <a:solidFill>
                  <a:srgbClr val="999999"/>
                </a:solidFill>
                <a:latin typeface="Century Gothic"/>
                <a:ea typeface="Century Gothic"/>
                <a:cs typeface="Century Gothic"/>
                <a:sym typeface="Century Gothic"/>
              </a:rPr>
              <a:t>Step 1: Save a duplicate copy of this template on your PAC drive and rename accordingly.</a:t>
            </a:r>
            <a:endParaRPr sz="1500" dirty="0">
              <a:solidFill>
                <a:srgbClr val="999999"/>
              </a:solidFill>
              <a:latin typeface="Century Gothic"/>
              <a:ea typeface="Century Gothic"/>
              <a:cs typeface="Century Gothic"/>
              <a:sym typeface="Century Gothic"/>
            </a:endParaRPr>
          </a:p>
          <a:p>
            <a:pPr marL="0" lvl="0" indent="0" algn="l" rtl="0">
              <a:lnSpc>
                <a:spcPct val="100000"/>
              </a:lnSpc>
              <a:spcBef>
                <a:spcPts val="1200"/>
              </a:spcBef>
              <a:spcAft>
                <a:spcPts val="0"/>
              </a:spcAft>
              <a:buSzPts val="770"/>
              <a:buNone/>
            </a:pPr>
            <a:r>
              <a:rPr lang="en" sz="1500" dirty="0">
                <a:solidFill>
                  <a:srgbClr val="999999"/>
                </a:solidFill>
                <a:latin typeface="Century Gothic"/>
                <a:ea typeface="Century Gothic"/>
                <a:cs typeface="Century Gothic"/>
                <a:sym typeface="Century Gothic"/>
              </a:rPr>
              <a:t>Step 2: Customize! Highlighted text will help guide you. </a:t>
            </a:r>
            <a:endParaRPr sz="1500" dirty="0">
              <a:solidFill>
                <a:srgbClr val="999999"/>
              </a:solidFill>
              <a:latin typeface="Century Gothic"/>
              <a:ea typeface="Century Gothic"/>
              <a:cs typeface="Century Gothic"/>
              <a:sym typeface="Century Gothic"/>
            </a:endParaRPr>
          </a:p>
          <a:p>
            <a:pPr marL="457200" lvl="0" indent="-323850" algn="l" rtl="0">
              <a:lnSpc>
                <a:spcPct val="100000"/>
              </a:lnSpc>
              <a:spcBef>
                <a:spcPts val="1200"/>
              </a:spcBef>
              <a:spcAft>
                <a:spcPts val="0"/>
              </a:spcAft>
              <a:buClr>
                <a:srgbClr val="999999"/>
              </a:buClr>
              <a:buSzPts val="1500"/>
              <a:buFont typeface="Century Gothic"/>
              <a:buChar char="➔"/>
            </a:pPr>
            <a:r>
              <a:rPr lang="en" sz="1500" dirty="0">
                <a:solidFill>
                  <a:srgbClr val="999999"/>
                </a:solidFill>
                <a:latin typeface="Century Gothic"/>
                <a:ea typeface="Century Gothic"/>
                <a:cs typeface="Century Gothic"/>
                <a:sym typeface="Century Gothic"/>
              </a:rPr>
              <a:t>Keep this document </a:t>
            </a:r>
            <a:r>
              <a:rPr lang="en" sz="1500" b="1" u="sng" dirty="0">
                <a:solidFill>
                  <a:srgbClr val="999999"/>
                </a:solidFill>
                <a:latin typeface="Century Gothic"/>
                <a:ea typeface="Century Gothic"/>
                <a:cs typeface="Century Gothic"/>
                <a:sym typeface="Century Gothic"/>
              </a:rPr>
              <a:t>simple and short</a:t>
            </a:r>
            <a:r>
              <a:rPr lang="en" sz="1500" dirty="0">
                <a:solidFill>
                  <a:srgbClr val="999999"/>
                </a:solidFill>
                <a:latin typeface="Century Gothic"/>
                <a:ea typeface="Century Gothic"/>
                <a:cs typeface="Century Gothic"/>
                <a:sym typeface="Century Gothic"/>
              </a:rPr>
              <a:t> and put the nuanced role specific details in the Role Hand Off Guides (separate template). Oh and delete this slide. </a:t>
            </a:r>
            <a:endParaRPr sz="1500" dirty="0">
              <a:solidFill>
                <a:srgbClr val="999999"/>
              </a:solidFill>
              <a:latin typeface="Century Gothic"/>
              <a:ea typeface="Century Gothic"/>
              <a:cs typeface="Century Gothic"/>
              <a:sym typeface="Century Gothic"/>
            </a:endParaRPr>
          </a:p>
          <a:p>
            <a:pPr marL="457200" lvl="0" indent="-323850" algn="l" rtl="0">
              <a:lnSpc>
                <a:spcPct val="100000"/>
              </a:lnSpc>
              <a:spcBef>
                <a:spcPts val="0"/>
              </a:spcBef>
              <a:spcAft>
                <a:spcPts val="0"/>
              </a:spcAft>
              <a:buClr>
                <a:srgbClr val="999999"/>
              </a:buClr>
              <a:buSzPts val="1500"/>
              <a:buFont typeface="Century Gothic"/>
              <a:buChar char="➔"/>
            </a:pPr>
            <a:r>
              <a:rPr lang="en" sz="1500" dirty="0">
                <a:solidFill>
                  <a:srgbClr val="999999"/>
                </a:solidFill>
                <a:latin typeface="Century Gothic"/>
                <a:ea typeface="Century Gothic"/>
                <a:cs typeface="Century Gothic"/>
                <a:sym typeface="Century Gothic"/>
              </a:rPr>
              <a:t>Ask each executive and committee member to complete their specific template so one person is not doing everything. Or simply remove the links and keep the handbook as a general overview.</a:t>
            </a:r>
            <a:endParaRPr sz="1500" dirty="0">
              <a:solidFill>
                <a:srgbClr val="999999"/>
              </a:solidFill>
              <a:latin typeface="Century Gothic"/>
              <a:ea typeface="Century Gothic"/>
              <a:cs typeface="Century Gothic"/>
              <a:sym typeface="Century Gothic"/>
            </a:endParaRPr>
          </a:p>
          <a:p>
            <a:pPr marL="0" lvl="0" indent="0" algn="l" rtl="0">
              <a:lnSpc>
                <a:spcPct val="100000"/>
              </a:lnSpc>
              <a:spcBef>
                <a:spcPts val="1200"/>
              </a:spcBef>
              <a:spcAft>
                <a:spcPts val="1200"/>
              </a:spcAft>
              <a:buSzPts val="770"/>
              <a:buNone/>
            </a:pPr>
            <a:r>
              <a:rPr lang="en" sz="1500" dirty="0">
                <a:solidFill>
                  <a:srgbClr val="999999"/>
                </a:solidFill>
                <a:latin typeface="Century Gothic"/>
                <a:ea typeface="Century Gothic"/>
                <a:cs typeface="Century Gothic"/>
                <a:sym typeface="Century Gothic"/>
              </a:rPr>
              <a:t>Step 3: Email to new PAC members as a PDF as a welcome and introduction to your PAC.</a:t>
            </a:r>
            <a:endParaRPr sz="1500" dirty="0">
              <a:solidFill>
                <a:srgbClr val="999999"/>
              </a:solidFill>
              <a:latin typeface="Century Gothic"/>
              <a:ea typeface="Century Gothic"/>
              <a:cs typeface="Century Gothic"/>
              <a:sym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solidFill>
                  <a:srgbClr val="666666"/>
                </a:solidFill>
              </a:rPr>
              <a:t>5. Grants</a:t>
            </a:r>
            <a:endParaRPr dirty="0">
              <a:solidFill>
                <a:srgbClr val="666666"/>
              </a:solidFill>
            </a:endParaRPr>
          </a:p>
        </p:txBody>
      </p:sp>
      <p:sp>
        <p:nvSpPr>
          <p:cNvPr id="119" name="Google Shape;119;p22"/>
          <p:cNvSpPr txBox="1">
            <a:spLocks noGrp="1"/>
          </p:cNvSpPr>
          <p:nvPr>
            <p:ph type="body" idx="1"/>
          </p:nvPr>
        </p:nvSpPr>
        <p:spPr>
          <a:xfrm>
            <a:off x="447725" y="1117175"/>
            <a:ext cx="5120400" cy="36849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852"/>
              <a:buNone/>
            </a:pPr>
            <a:r>
              <a:rPr lang="en" sz="1200" b="1" u="sng" dirty="0">
                <a:solidFill>
                  <a:srgbClr val="666666"/>
                </a:solidFill>
                <a:latin typeface="Century Gothic"/>
                <a:ea typeface="Century Gothic"/>
                <a:cs typeface="Century Gothic"/>
                <a:sym typeface="Century Gothic"/>
              </a:rPr>
              <a:t>Yay free money!</a:t>
            </a:r>
            <a:endParaRPr sz="1200" b="1" u="sng" dirty="0">
              <a:solidFill>
                <a:srgbClr val="666666"/>
              </a:solidFill>
              <a:latin typeface="Century Gothic"/>
              <a:ea typeface="Century Gothic"/>
              <a:cs typeface="Century Gothic"/>
              <a:sym typeface="Century Gothic"/>
            </a:endParaRPr>
          </a:p>
          <a:p>
            <a:pPr marL="0" lvl="0" indent="0" algn="l" rtl="0">
              <a:lnSpc>
                <a:spcPct val="105000"/>
              </a:lnSpc>
              <a:spcBef>
                <a:spcPts val="0"/>
              </a:spcBef>
              <a:spcAft>
                <a:spcPts val="0"/>
              </a:spcAft>
              <a:buSzPts val="852"/>
              <a:buNone/>
            </a:pPr>
            <a:r>
              <a:rPr lang="en" sz="1200" dirty="0">
                <a:solidFill>
                  <a:srgbClr val="666666"/>
                </a:solidFill>
                <a:latin typeface="Century Gothic"/>
                <a:ea typeface="Century Gothic"/>
                <a:cs typeface="Century Gothic"/>
                <a:sym typeface="Century Gothic"/>
              </a:rPr>
              <a:t>Well yes, but there is more to it. Government grants are a great resource for PAC funding or resources. The main thing to consider is grants require planning. You need to fill out an application, submit it before the deadline, adhere to grant conditions, and often submit a report on your results. You may also require a few parent volunteers to execute grant related activities. </a:t>
            </a:r>
            <a:endParaRPr sz="1200" dirty="0">
              <a:solidFill>
                <a:srgbClr val="666666"/>
              </a:solidFill>
              <a:latin typeface="Century Gothic"/>
              <a:ea typeface="Century Gothic"/>
              <a:cs typeface="Century Gothic"/>
              <a:sym typeface="Century Gothic"/>
            </a:endParaRPr>
          </a:p>
          <a:p>
            <a:pPr marL="0" lvl="0" indent="0" algn="l" rtl="0">
              <a:lnSpc>
                <a:spcPct val="105000"/>
              </a:lnSpc>
              <a:spcBef>
                <a:spcPts val="0"/>
              </a:spcBef>
              <a:spcAft>
                <a:spcPts val="0"/>
              </a:spcAft>
              <a:buSzPts val="852"/>
              <a:buNone/>
            </a:pPr>
            <a:endParaRPr sz="1200" dirty="0">
              <a:solidFill>
                <a:srgbClr val="666666"/>
              </a:solidFill>
              <a:latin typeface="Century Gothic"/>
              <a:ea typeface="Century Gothic"/>
              <a:cs typeface="Century Gothic"/>
              <a:sym typeface="Century Gothic"/>
            </a:endParaRPr>
          </a:p>
          <a:p>
            <a:pPr marL="0" lvl="0" indent="0" algn="l" rtl="0">
              <a:lnSpc>
                <a:spcPct val="105000"/>
              </a:lnSpc>
              <a:spcBef>
                <a:spcPts val="0"/>
              </a:spcBef>
              <a:spcAft>
                <a:spcPts val="0"/>
              </a:spcAft>
              <a:buSzPts val="852"/>
              <a:buNone/>
            </a:pPr>
            <a:r>
              <a:rPr lang="en" sz="1200" b="1" u="sng" dirty="0">
                <a:solidFill>
                  <a:srgbClr val="666666"/>
                </a:solidFill>
                <a:latin typeface="Century Gothic"/>
                <a:ea typeface="Century Gothic"/>
                <a:cs typeface="Century Gothic"/>
                <a:sym typeface="Century Gothic"/>
              </a:rPr>
              <a:t>Community Gaming Grant (CGG)</a:t>
            </a:r>
            <a:endParaRPr sz="1200" b="1" u="sng" dirty="0">
              <a:solidFill>
                <a:srgbClr val="666666"/>
              </a:solidFill>
              <a:latin typeface="Century Gothic"/>
              <a:ea typeface="Century Gothic"/>
              <a:cs typeface="Century Gothic"/>
              <a:sym typeface="Century Gothic"/>
            </a:endParaRPr>
          </a:p>
          <a:p>
            <a:pPr marL="0" lvl="0" indent="0" algn="l" rtl="0">
              <a:lnSpc>
                <a:spcPct val="105000"/>
              </a:lnSpc>
              <a:spcBef>
                <a:spcPts val="0"/>
              </a:spcBef>
              <a:spcAft>
                <a:spcPts val="0"/>
              </a:spcAft>
              <a:buSzPts val="852"/>
              <a:buNone/>
            </a:pPr>
            <a:r>
              <a:rPr lang="en" sz="1200" dirty="0">
                <a:solidFill>
                  <a:srgbClr val="666666"/>
                </a:solidFill>
                <a:latin typeface="Century Gothic"/>
                <a:ea typeface="Century Gothic"/>
                <a:cs typeface="Century Gothic"/>
                <a:sym typeface="Century Gothic"/>
              </a:rPr>
              <a:t>The main one we routinely apply for each year is the Community Gaming Grant. Gaming grant guidelines, conditions and important information about eligibility, application requirements, and recipient responsibilities are available here: </a:t>
            </a:r>
            <a:r>
              <a:rPr lang="en" sz="1200" u="sng" dirty="0">
                <a:solidFill>
                  <a:schemeClr val="hlink"/>
                </a:solidFill>
                <a:latin typeface="Century Gothic"/>
                <a:ea typeface="Century Gothic"/>
                <a:cs typeface="Century Gothic"/>
                <a:sym typeface="Century Gothic"/>
                <a:hlinkClick r:id="rId3"/>
              </a:rPr>
              <a:t>CGG PAC Resources</a:t>
            </a:r>
            <a:r>
              <a:rPr lang="en" sz="1200" dirty="0">
                <a:solidFill>
                  <a:srgbClr val="666666"/>
                </a:solidFill>
                <a:latin typeface="Century Gothic"/>
                <a:ea typeface="Century Gothic"/>
                <a:cs typeface="Century Gothic"/>
                <a:sym typeface="Century Gothic"/>
              </a:rPr>
              <a:t>. This is also where you will find the online application.</a:t>
            </a:r>
            <a:endParaRPr sz="1200" dirty="0">
              <a:solidFill>
                <a:srgbClr val="666666"/>
              </a:solidFill>
              <a:latin typeface="Century Gothic"/>
              <a:ea typeface="Century Gothic"/>
              <a:cs typeface="Century Gothic"/>
              <a:sym typeface="Century Gothic"/>
            </a:endParaRPr>
          </a:p>
          <a:p>
            <a:pPr marL="0" lvl="0" indent="0" algn="l" rtl="0">
              <a:lnSpc>
                <a:spcPct val="105000"/>
              </a:lnSpc>
              <a:spcBef>
                <a:spcPts val="0"/>
              </a:spcBef>
              <a:spcAft>
                <a:spcPts val="0"/>
              </a:spcAft>
              <a:buSzPts val="852"/>
              <a:buNone/>
            </a:pPr>
            <a:endParaRPr sz="1200" dirty="0">
              <a:solidFill>
                <a:srgbClr val="666666"/>
              </a:solidFill>
              <a:latin typeface="Century Gothic"/>
              <a:ea typeface="Century Gothic"/>
              <a:cs typeface="Century Gothic"/>
              <a:sym typeface="Century Gothic"/>
            </a:endParaRPr>
          </a:p>
          <a:p>
            <a:pPr marL="0" lvl="0" indent="0" algn="l" rtl="0">
              <a:lnSpc>
                <a:spcPct val="105000"/>
              </a:lnSpc>
              <a:spcBef>
                <a:spcPts val="0"/>
              </a:spcBef>
              <a:spcAft>
                <a:spcPts val="0"/>
              </a:spcAft>
              <a:buSzPts val="852"/>
              <a:buNone/>
            </a:pPr>
            <a:r>
              <a:rPr lang="en" sz="1200" dirty="0">
                <a:solidFill>
                  <a:srgbClr val="666666"/>
                </a:solidFill>
                <a:latin typeface="Century Gothic"/>
                <a:ea typeface="Century Gothic"/>
                <a:cs typeface="Century Gothic"/>
                <a:sym typeface="Century Gothic"/>
              </a:rPr>
              <a:t>The BCCPAC also has a lot of </a:t>
            </a:r>
            <a:r>
              <a:rPr lang="en" sz="1200" u="sng" dirty="0">
                <a:solidFill>
                  <a:schemeClr val="hlink"/>
                </a:solidFill>
                <a:latin typeface="Century Gothic"/>
                <a:ea typeface="Century Gothic"/>
                <a:cs typeface="Century Gothic"/>
                <a:sym typeface="Century Gothic"/>
                <a:hlinkClick r:id="rId4"/>
              </a:rPr>
              <a:t>helpful resources on Gaming Grants</a:t>
            </a:r>
            <a:r>
              <a:rPr lang="en" sz="1200" dirty="0">
                <a:solidFill>
                  <a:srgbClr val="666666"/>
                </a:solidFill>
                <a:latin typeface="Century Gothic"/>
                <a:ea typeface="Century Gothic"/>
                <a:cs typeface="Century Gothic"/>
                <a:sym typeface="Century Gothic"/>
              </a:rPr>
              <a:t>. </a:t>
            </a:r>
            <a:endParaRPr sz="1200" dirty="0">
              <a:solidFill>
                <a:srgbClr val="666666"/>
              </a:solidFill>
              <a:latin typeface="Century Gothic"/>
              <a:ea typeface="Century Gothic"/>
              <a:cs typeface="Century Gothic"/>
              <a:sym typeface="Century Gothic"/>
            </a:endParaRPr>
          </a:p>
        </p:txBody>
      </p:sp>
      <p:sp>
        <p:nvSpPr>
          <p:cNvPr id="120" name="Google Shape;120;p22"/>
          <p:cNvSpPr/>
          <p:nvPr/>
        </p:nvSpPr>
        <p:spPr>
          <a:xfrm>
            <a:off x="6196800" y="907550"/>
            <a:ext cx="2635500" cy="3609900"/>
          </a:xfrm>
          <a:prstGeom prst="flowChartAlternateProcess">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2300" dirty="0">
                <a:solidFill>
                  <a:srgbClr val="666666"/>
                </a:solidFill>
                <a:latin typeface="Century Gothic"/>
                <a:ea typeface="Century Gothic"/>
                <a:cs typeface="Century Gothic"/>
                <a:sym typeface="Century Gothic"/>
              </a:rPr>
              <a:t>Remember:</a:t>
            </a:r>
            <a:endParaRPr sz="2300" dirty="0">
              <a:solidFill>
                <a:srgbClr val="666666"/>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endParaRPr sz="2300" dirty="0">
              <a:solidFill>
                <a:srgbClr val="666666"/>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2300" dirty="0">
                <a:solidFill>
                  <a:srgbClr val="666666"/>
                </a:solidFill>
                <a:latin typeface="Century Gothic"/>
                <a:ea typeface="Century Gothic"/>
                <a:cs typeface="Century Gothic"/>
                <a:sym typeface="Century Gothic"/>
              </a:rPr>
              <a:t>We are all volunteers.</a:t>
            </a:r>
            <a:endParaRPr sz="2300" dirty="0">
              <a:solidFill>
                <a:srgbClr val="666666"/>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endParaRPr sz="2300" dirty="0">
              <a:solidFill>
                <a:srgbClr val="666666"/>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2300" dirty="0">
                <a:solidFill>
                  <a:srgbClr val="666666"/>
                </a:solidFill>
                <a:latin typeface="Century Gothic"/>
                <a:ea typeface="Century Gothic"/>
                <a:cs typeface="Century Gothic"/>
                <a:sym typeface="Century Gothic"/>
              </a:rPr>
              <a:t>Doing the best we can with what we have.</a:t>
            </a:r>
            <a:endParaRPr sz="2300" dirty="0">
              <a:solidFill>
                <a:srgbClr val="666666"/>
              </a:solidFill>
              <a:latin typeface="Century Gothic"/>
              <a:ea typeface="Century Gothic"/>
              <a:cs typeface="Century Gothic"/>
              <a:sym typeface="Century Gothic"/>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solidFill>
                  <a:srgbClr val="666666"/>
                </a:solidFill>
              </a:rPr>
              <a:t>5. Grants (cont’d)</a:t>
            </a:r>
            <a:endParaRPr dirty="0">
              <a:solidFill>
                <a:srgbClr val="666666"/>
              </a:solidFill>
            </a:endParaRPr>
          </a:p>
        </p:txBody>
      </p:sp>
      <p:sp>
        <p:nvSpPr>
          <p:cNvPr id="126" name="Google Shape;126;p23"/>
          <p:cNvSpPr txBox="1">
            <a:spLocks noGrp="1"/>
          </p:cNvSpPr>
          <p:nvPr>
            <p:ph type="body" idx="1"/>
          </p:nvPr>
        </p:nvSpPr>
        <p:spPr>
          <a:xfrm>
            <a:off x="489850" y="1117175"/>
            <a:ext cx="8342700" cy="35142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852"/>
              <a:buNone/>
            </a:pPr>
            <a:r>
              <a:rPr lang="en" sz="1150" b="1" u="sng" dirty="0">
                <a:solidFill>
                  <a:srgbClr val="666666"/>
                </a:solidFill>
                <a:latin typeface="Century Gothic"/>
                <a:ea typeface="Century Gothic"/>
                <a:cs typeface="Century Gothic"/>
                <a:sym typeface="Century Gothic"/>
              </a:rPr>
              <a:t>Other Grants</a:t>
            </a:r>
            <a:r>
              <a:rPr lang="en" sz="1150" dirty="0">
                <a:solidFill>
                  <a:srgbClr val="666666"/>
                </a:solidFill>
                <a:latin typeface="Century Gothic"/>
                <a:ea typeface="Century Gothic"/>
                <a:cs typeface="Century Gothic"/>
                <a:sym typeface="Century Gothic"/>
              </a:rPr>
              <a:t>: Here are a few other grants of interest. There are many more; feel free to update / add to this list!</a:t>
            </a:r>
            <a:endParaRPr sz="1150" dirty="0">
              <a:solidFill>
                <a:srgbClr val="666666"/>
              </a:solidFill>
              <a:latin typeface="Century Gothic"/>
              <a:ea typeface="Century Gothic"/>
              <a:cs typeface="Century Gothic"/>
              <a:sym typeface="Century Gothic"/>
            </a:endParaRPr>
          </a:p>
          <a:p>
            <a:pPr marL="457200" lvl="0" indent="-301625" algn="l" rtl="0">
              <a:lnSpc>
                <a:spcPct val="105000"/>
              </a:lnSpc>
              <a:spcBef>
                <a:spcPts val="50"/>
              </a:spcBef>
              <a:spcAft>
                <a:spcPts val="0"/>
              </a:spcAft>
              <a:buSzPts val="1150"/>
              <a:buFont typeface="Century Gothic"/>
              <a:buChar char="●"/>
            </a:pPr>
            <a:r>
              <a:rPr lang="en" sz="1150" u="sng" dirty="0">
                <a:solidFill>
                  <a:schemeClr val="hlink"/>
                </a:solidFill>
                <a:latin typeface="Century Gothic"/>
                <a:ea typeface="Century Gothic"/>
                <a:cs typeface="Century Gothic"/>
                <a:sym typeface="Century Gothic"/>
                <a:hlinkClick r:id="rId3"/>
              </a:rPr>
              <a:t>Active Transportation Mini Grant</a:t>
            </a:r>
            <a:r>
              <a:rPr lang="en" sz="1150" u="sng" dirty="0">
                <a:solidFill>
                  <a:schemeClr val="hlink"/>
                </a:solidFill>
                <a:latin typeface="Century Gothic"/>
                <a:ea typeface="Century Gothic"/>
                <a:cs typeface="Century Gothic"/>
                <a:sym typeface="Century Gothic"/>
                <a:hlinkClick r:id="rId3"/>
              </a:rPr>
              <a:t>:</a:t>
            </a:r>
            <a:r>
              <a:rPr lang="en" sz="1150" dirty="0">
                <a:solidFill>
                  <a:srgbClr val="666666"/>
                </a:solidFill>
                <a:latin typeface="Century Gothic"/>
                <a:ea typeface="Century Gothic"/>
                <a:cs typeface="Century Gothic"/>
                <a:sym typeface="Century Gothic"/>
              </a:rPr>
              <a:t> Is a mini grant provided by the District of West Vancouver. Approximate value $300. Submit applications for the fall term before mid November and for the spring term before mid May.</a:t>
            </a:r>
            <a:endParaRPr sz="1150" dirty="0">
              <a:solidFill>
                <a:srgbClr val="666666"/>
              </a:solidFill>
              <a:latin typeface="Century Gothic"/>
              <a:ea typeface="Century Gothic"/>
              <a:cs typeface="Century Gothic"/>
              <a:sym typeface="Century Gothic"/>
            </a:endParaRPr>
          </a:p>
          <a:p>
            <a:pPr marL="457200" lvl="0" indent="-301625" algn="l" rtl="0">
              <a:lnSpc>
                <a:spcPct val="105000"/>
              </a:lnSpc>
              <a:spcBef>
                <a:spcPts val="0"/>
              </a:spcBef>
              <a:spcAft>
                <a:spcPts val="0"/>
              </a:spcAft>
              <a:buSzPts val="1150"/>
              <a:buFont typeface="Century Gothic"/>
              <a:buChar char="●"/>
            </a:pPr>
            <a:r>
              <a:rPr lang="en" sz="1150" u="sng" dirty="0">
                <a:solidFill>
                  <a:schemeClr val="hlink"/>
                </a:solidFill>
                <a:latin typeface="Century Gothic"/>
                <a:ea typeface="Century Gothic"/>
                <a:cs typeface="Century Gothic"/>
                <a:sym typeface="Century Gothic"/>
                <a:hlinkClick r:id="rId4"/>
              </a:rPr>
              <a:t>BC Fruit &amp; Vegetable Program</a:t>
            </a:r>
            <a:r>
              <a:rPr lang="en" sz="1150" dirty="0">
                <a:solidFill>
                  <a:srgbClr val="666666"/>
                </a:solidFill>
                <a:latin typeface="Century Gothic"/>
                <a:ea typeface="Century Gothic"/>
                <a:cs typeface="Century Gothic"/>
                <a:sym typeface="Century Gothic"/>
              </a:rPr>
              <a:t> The BC School Fruit &amp; Vegetable Nutritional Program (BCSFVNP) is available to all K-12 public schools in BC wanting to bring fruits and vegetables to their students. May Submission.</a:t>
            </a:r>
            <a:endParaRPr sz="1150" dirty="0">
              <a:solidFill>
                <a:srgbClr val="666666"/>
              </a:solidFill>
              <a:latin typeface="Century Gothic"/>
              <a:ea typeface="Century Gothic"/>
              <a:cs typeface="Century Gothic"/>
              <a:sym typeface="Century Gothic"/>
            </a:endParaRPr>
          </a:p>
          <a:p>
            <a:pPr marL="457200" lvl="0" indent="-301625" algn="l" rtl="0">
              <a:lnSpc>
                <a:spcPct val="105000"/>
              </a:lnSpc>
              <a:spcBef>
                <a:spcPts val="0"/>
              </a:spcBef>
              <a:spcAft>
                <a:spcPts val="0"/>
              </a:spcAft>
              <a:buSzPts val="1150"/>
              <a:buFont typeface="Century Gothic"/>
              <a:buChar char="●"/>
            </a:pPr>
            <a:r>
              <a:rPr lang="en" sz="1150" u="sng" dirty="0">
                <a:solidFill>
                  <a:schemeClr val="hlink"/>
                </a:solidFill>
                <a:latin typeface="Century Gothic"/>
                <a:ea typeface="Century Gothic"/>
                <a:cs typeface="Century Gothic"/>
                <a:sym typeface="Century Gothic"/>
                <a:hlinkClick r:id="rId5"/>
              </a:rPr>
              <a:t>Artist In Classroom Grant </a:t>
            </a:r>
            <a:r>
              <a:rPr lang="en" sz="1150" dirty="0">
                <a:solidFill>
                  <a:srgbClr val="666666"/>
                </a:solidFill>
                <a:latin typeface="Century Gothic"/>
                <a:ea typeface="Century Gothic"/>
                <a:cs typeface="Century Gothic"/>
                <a:sym typeface="Century Gothic"/>
              </a:rPr>
              <a:t>Artists in the Classroom grants bring professional artists into schools for rich learning experiences. Approximate value (up to) $3500. Apply in March.</a:t>
            </a:r>
            <a:endParaRPr sz="1150" dirty="0">
              <a:solidFill>
                <a:srgbClr val="666666"/>
              </a:solidFill>
              <a:latin typeface="Century Gothic"/>
              <a:ea typeface="Century Gothic"/>
              <a:cs typeface="Century Gothic"/>
              <a:sym typeface="Century Gothic"/>
            </a:endParaRPr>
          </a:p>
          <a:p>
            <a:pPr marL="457200" lvl="0" indent="-301625" algn="l" rtl="0">
              <a:lnSpc>
                <a:spcPct val="105000"/>
              </a:lnSpc>
              <a:spcBef>
                <a:spcPts val="0"/>
              </a:spcBef>
              <a:spcAft>
                <a:spcPts val="0"/>
              </a:spcAft>
              <a:buSzPts val="1150"/>
              <a:buFont typeface="Century Gothic"/>
              <a:buChar char="●"/>
            </a:pPr>
            <a:r>
              <a:rPr lang="en" sz="1150" u="sng" dirty="0">
                <a:solidFill>
                  <a:schemeClr val="hlink"/>
                </a:solidFill>
                <a:latin typeface="Century Gothic"/>
                <a:ea typeface="Century Gothic"/>
                <a:cs typeface="Century Gothic"/>
                <a:sym typeface="Century Gothic"/>
                <a:hlinkClick r:id="rId6"/>
              </a:rPr>
              <a:t>Computer for Schools</a:t>
            </a:r>
            <a:r>
              <a:rPr lang="en" sz="1150" dirty="0">
                <a:solidFill>
                  <a:srgbClr val="666666"/>
                </a:solidFill>
                <a:latin typeface="Century Gothic"/>
                <a:ea typeface="Century Gothic"/>
                <a:cs typeface="Century Gothic"/>
                <a:sym typeface="Century Gothic"/>
              </a:rPr>
              <a:t>: This is a government program to subsidize technology for schools by offering low cost and free computers &amp; upgraded computer systems. The school can apply for this not the PAC. </a:t>
            </a:r>
            <a:endParaRPr sz="1150" dirty="0">
              <a:solidFill>
                <a:srgbClr val="666666"/>
              </a:solidFill>
              <a:latin typeface="Century Gothic"/>
              <a:ea typeface="Century Gothic"/>
              <a:cs typeface="Century Gothic"/>
              <a:sym typeface="Century Gothic"/>
            </a:endParaRPr>
          </a:p>
          <a:p>
            <a:pPr marL="457200" lvl="0" indent="-301625" algn="l" rtl="0">
              <a:lnSpc>
                <a:spcPct val="105000"/>
              </a:lnSpc>
              <a:spcBef>
                <a:spcPts val="0"/>
              </a:spcBef>
              <a:spcAft>
                <a:spcPts val="0"/>
              </a:spcAft>
              <a:buSzPts val="1150"/>
              <a:buFont typeface="Century Gothic"/>
              <a:buChar char="●"/>
            </a:pPr>
            <a:r>
              <a:rPr lang="en" sz="1150" u="sng" dirty="0">
                <a:solidFill>
                  <a:schemeClr val="hlink"/>
                </a:solidFill>
                <a:latin typeface="Century Gothic"/>
                <a:ea typeface="Century Gothic"/>
                <a:cs typeface="Century Gothic"/>
                <a:sym typeface="Century Gothic"/>
                <a:hlinkClick r:id="rId7"/>
              </a:rPr>
              <a:t>TD Friends of the Environment</a:t>
            </a:r>
            <a:r>
              <a:rPr lang="en" sz="1150" dirty="0">
                <a:solidFill>
                  <a:srgbClr val="666666"/>
                </a:solidFill>
                <a:latin typeface="Century Gothic"/>
                <a:ea typeface="Century Gothic"/>
                <a:cs typeface="Century Gothic"/>
                <a:sym typeface="Century Gothic"/>
              </a:rPr>
              <a:t>; This is a grant for a wide range of environmental initiatives, with a primary focus on environmental education and green space programs. Submission deadline for winter program is mid Jan and summer program is mid July. </a:t>
            </a:r>
            <a:endParaRPr sz="1150" dirty="0">
              <a:solidFill>
                <a:srgbClr val="666666"/>
              </a:solidFill>
              <a:latin typeface="Century Gothic"/>
              <a:ea typeface="Century Gothic"/>
              <a:cs typeface="Century Gothic"/>
              <a:sym typeface="Century Gothic"/>
            </a:endParaRPr>
          </a:p>
          <a:p>
            <a:pPr marL="457200" lvl="0" indent="-301625" algn="l" rtl="0">
              <a:lnSpc>
                <a:spcPct val="105000"/>
              </a:lnSpc>
              <a:spcBef>
                <a:spcPts val="0"/>
              </a:spcBef>
              <a:spcAft>
                <a:spcPts val="0"/>
              </a:spcAft>
              <a:buClr>
                <a:srgbClr val="666666"/>
              </a:buClr>
              <a:buSzPts val="1150"/>
              <a:buFont typeface="Century Gothic"/>
              <a:buChar char="●"/>
            </a:pPr>
            <a:r>
              <a:rPr lang="en" sz="1150" u="sng" dirty="0">
                <a:solidFill>
                  <a:schemeClr val="hlink"/>
                </a:solidFill>
                <a:latin typeface="Century Gothic"/>
                <a:ea typeface="Century Gothic"/>
                <a:cs typeface="Century Gothic"/>
                <a:sym typeface="Century Gothic"/>
                <a:hlinkClick r:id="rId8"/>
              </a:rPr>
              <a:t>Capital Projects Grant</a:t>
            </a:r>
            <a:r>
              <a:rPr lang="en" sz="1150" dirty="0">
                <a:solidFill>
                  <a:srgbClr val="666666"/>
                </a:solidFill>
                <a:latin typeface="Century Gothic"/>
                <a:ea typeface="Century Gothic"/>
                <a:cs typeface="Century Gothic"/>
                <a:sym typeface="Century Gothic"/>
              </a:rPr>
              <a:t>: This is a grant for a large scale project (i.e. over $20K). Funding may be provided up to a maximum of $250K. The intake for applications opens June and closes early August.</a:t>
            </a:r>
            <a:endParaRPr sz="1150" dirty="0">
              <a:solidFill>
                <a:srgbClr val="666666"/>
              </a:solidFill>
              <a:latin typeface="Century Gothic"/>
              <a:ea typeface="Century Gothic"/>
              <a:cs typeface="Century Gothic"/>
              <a:sym typeface="Century Gothic"/>
            </a:endParaRPr>
          </a:p>
        </p:txBody>
      </p:sp>
      <p:sp>
        <p:nvSpPr>
          <p:cNvPr id="127" name="Google Shape;127;p23"/>
          <p:cNvSpPr txBox="1"/>
          <p:nvPr/>
        </p:nvSpPr>
        <p:spPr>
          <a:xfrm rot="1030397">
            <a:off x="5933809" y="703191"/>
            <a:ext cx="2847974" cy="40006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highlight>
                  <a:schemeClr val="accent6"/>
                </a:highlight>
                <a:latin typeface="Century Gothic"/>
                <a:ea typeface="Century Gothic"/>
                <a:cs typeface="Century Gothic"/>
                <a:sym typeface="Century Gothic"/>
              </a:rPr>
              <a:t>SAMPLE - PLEASE CUSTOMIZE</a:t>
            </a:r>
            <a:endParaRPr>
              <a:highlight>
                <a:schemeClr val="accent6"/>
              </a:highlight>
              <a:latin typeface="Century Gothic"/>
              <a:ea typeface="Century Gothic"/>
              <a:cs typeface="Century Gothic"/>
              <a:sym typeface="Century Gothic"/>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solidFill>
                  <a:srgbClr val="666666"/>
                </a:solidFill>
              </a:rPr>
              <a:t>6. PAC Executive</a:t>
            </a:r>
            <a:endParaRPr dirty="0">
              <a:solidFill>
                <a:srgbClr val="666666"/>
              </a:solidFill>
            </a:endParaRPr>
          </a:p>
        </p:txBody>
      </p:sp>
      <p:sp>
        <p:nvSpPr>
          <p:cNvPr id="133" name="Google Shape;133;p24"/>
          <p:cNvSpPr txBox="1">
            <a:spLocks noGrp="1"/>
          </p:cNvSpPr>
          <p:nvPr>
            <p:ph type="body" idx="1"/>
          </p:nvPr>
        </p:nvSpPr>
        <p:spPr>
          <a:xfrm>
            <a:off x="311700" y="1152475"/>
            <a:ext cx="8147700" cy="3779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The Executive could be simply viewed as the administrative arm of the PAC. Full details on the role and responsibilities of each member can be found in the </a:t>
            </a:r>
            <a:r>
              <a:rPr lang="en" sz="1200" dirty="0">
                <a:solidFill>
                  <a:srgbClr val="666666"/>
                </a:solidFill>
                <a:highlight>
                  <a:schemeClr val="accent6"/>
                </a:highlight>
                <a:latin typeface="Century Gothic"/>
                <a:ea typeface="Century Gothic"/>
                <a:cs typeface="Century Gothic"/>
                <a:sym typeface="Century Gothic"/>
              </a:rPr>
              <a:t>[LINK TO YOUR C&amp;B ON SCHOOL PAC WEBPAGE]</a:t>
            </a:r>
            <a:r>
              <a:rPr lang="en" sz="1200" dirty="0">
                <a:solidFill>
                  <a:srgbClr val="666666"/>
                </a:solidFill>
                <a:latin typeface="Century Gothic"/>
                <a:ea typeface="Century Gothic"/>
                <a:cs typeface="Century Gothic"/>
                <a:sym typeface="Century Gothic"/>
              </a:rPr>
              <a:t>. </a:t>
            </a: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b="1" u="sng" dirty="0">
                <a:solidFill>
                  <a:srgbClr val="666666"/>
                </a:solidFill>
                <a:latin typeface="Century Gothic"/>
                <a:ea typeface="Century Gothic"/>
                <a:cs typeface="Century Gothic"/>
                <a:sym typeface="Century Gothic"/>
              </a:rPr>
              <a:t>PAC Chair / </a:t>
            </a:r>
            <a:r>
              <a:rPr lang="en" sz="1200" b="1" u="sng" dirty="0" err="1">
                <a:solidFill>
                  <a:srgbClr val="666666"/>
                </a:solidFill>
                <a:latin typeface="Century Gothic"/>
                <a:ea typeface="Century Gothic"/>
                <a:cs typeface="Century Gothic"/>
                <a:sym typeface="Century Gothic"/>
              </a:rPr>
              <a:t>VIce</a:t>
            </a:r>
            <a:r>
              <a:rPr lang="en" sz="1200" b="1" u="sng" dirty="0">
                <a:solidFill>
                  <a:srgbClr val="666666"/>
                </a:solidFill>
                <a:latin typeface="Century Gothic"/>
                <a:ea typeface="Century Gothic"/>
                <a:cs typeface="Century Gothic"/>
                <a:sym typeface="Century Gothic"/>
              </a:rPr>
              <a:t> Chair</a:t>
            </a:r>
            <a:endParaRPr sz="1200" b="1" u="sng"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The Chairperson is a leadership role and responsible for making sure that each meeting is planned effectively, conducted according to the C&amp;B and that matters are dealt with in an orderly, efficient and respectful manner. For a thorough overview, please reference the </a:t>
            </a:r>
            <a:r>
              <a:rPr lang="en" sz="1200" dirty="0">
                <a:solidFill>
                  <a:srgbClr val="666666"/>
                </a:solidFill>
                <a:highlight>
                  <a:schemeClr val="accent6"/>
                </a:highlight>
                <a:latin typeface="Century Gothic"/>
                <a:ea typeface="Century Gothic"/>
                <a:cs typeface="Century Gothic"/>
                <a:sym typeface="Century Gothic"/>
              </a:rPr>
              <a:t>[LINK TO DETAILED HAND OFF GUIDE - SEPARATE TEMPLATE PROVIDED]</a:t>
            </a:r>
            <a:r>
              <a:rPr lang="en" sz="1200" dirty="0">
                <a:solidFill>
                  <a:srgbClr val="666666"/>
                </a:solidFill>
                <a:latin typeface="Century Gothic"/>
                <a:ea typeface="Century Gothic"/>
                <a:cs typeface="Century Gothic"/>
                <a:sym typeface="Century Gothic"/>
              </a:rPr>
              <a:t>.</a:t>
            </a: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b="1" u="sng" dirty="0">
                <a:solidFill>
                  <a:srgbClr val="666666"/>
                </a:solidFill>
                <a:latin typeface="Century Gothic"/>
                <a:ea typeface="Century Gothic"/>
                <a:cs typeface="Century Gothic"/>
                <a:sym typeface="Century Gothic"/>
              </a:rPr>
              <a:t>Secretary</a:t>
            </a:r>
            <a:endParaRPr sz="1200" b="1" u="sng"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The Secretary is the record keeper and responsible for taking minutes of meetings and ensures information is accurate. They also may be responsible for communications and reviewing the C&amp;B and making sure it is being adhered to. Lastly, they are responsible for ensuring PAC related records on the school website and on the Google Drive are kept up to date.</a:t>
            </a: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b="1" u="sng" dirty="0">
                <a:solidFill>
                  <a:srgbClr val="666666"/>
                </a:solidFill>
                <a:latin typeface="Century Gothic"/>
                <a:ea typeface="Century Gothic"/>
                <a:cs typeface="Century Gothic"/>
                <a:sym typeface="Century Gothic"/>
              </a:rPr>
              <a:t>Treasurer</a:t>
            </a:r>
            <a:endParaRPr sz="1200" b="1" u="sng"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The Treasurer is responsible for the PAC Finances. They are also required to submit a Gaming</a:t>
            </a: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Grant Application and Summary Report. In most PACs, this is your most essential role for conducting any financial business. For a thorough overview, please reference the </a:t>
            </a:r>
            <a:r>
              <a:rPr lang="en" sz="1200" dirty="0">
                <a:solidFill>
                  <a:srgbClr val="666666"/>
                </a:solidFill>
                <a:highlight>
                  <a:schemeClr val="accent6"/>
                </a:highlight>
                <a:latin typeface="Century Gothic"/>
                <a:ea typeface="Century Gothic"/>
                <a:cs typeface="Century Gothic"/>
                <a:sym typeface="Century Gothic"/>
              </a:rPr>
              <a:t>[LINK TO DETAILED HAND OFF GUIDE - SEPARATE TEMPLATE PROVIDED]</a:t>
            </a:r>
            <a:r>
              <a:rPr lang="en" sz="1200" dirty="0">
                <a:solidFill>
                  <a:srgbClr val="666666"/>
                </a:solidFill>
                <a:latin typeface="Century Gothic"/>
                <a:ea typeface="Century Gothic"/>
                <a:cs typeface="Century Gothic"/>
                <a:sym typeface="Century Gothic"/>
              </a:rPr>
              <a:t>.</a:t>
            </a: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solidFill>
                  <a:srgbClr val="666666"/>
                </a:solidFill>
              </a:rPr>
              <a:t>7. Committee Roles</a:t>
            </a:r>
            <a:endParaRPr dirty="0">
              <a:solidFill>
                <a:srgbClr val="666666"/>
              </a:solidFill>
            </a:endParaRPr>
          </a:p>
        </p:txBody>
      </p:sp>
      <p:sp>
        <p:nvSpPr>
          <p:cNvPr id="139" name="Google Shape;139;p25"/>
          <p:cNvSpPr txBox="1">
            <a:spLocks noGrp="1"/>
          </p:cNvSpPr>
          <p:nvPr>
            <p:ph type="body" idx="1"/>
          </p:nvPr>
        </p:nvSpPr>
        <p:spPr>
          <a:xfrm>
            <a:off x="311700" y="1017725"/>
            <a:ext cx="6860700" cy="3913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The below roles are </a:t>
            </a:r>
            <a:r>
              <a:rPr lang="en" sz="1200" i="1" u="sng" dirty="0">
                <a:solidFill>
                  <a:srgbClr val="666666"/>
                </a:solidFill>
                <a:latin typeface="Century Gothic"/>
                <a:ea typeface="Century Gothic"/>
                <a:cs typeface="Century Gothic"/>
                <a:sym typeface="Century Gothic"/>
              </a:rPr>
              <a:t>optional</a:t>
            </a:r>
            <a:r>
              <a:rPr lang="en" sz="1200" u="sng" dirty="0">
                <a:solidFill>
                  <a:srgbClr val="666666"/>
                </a:solidFill>
                <a:latin typeface="Century Gothic"/>
                <a:ea typeface="Century Gothic"/>
                <a:cs typeface="Century Gothic"/>
                <a:sym typeface="Century Gothic"/>
              </a:rPr>
              <a:t> </a:t>
            </a:r>
            <a:r>
              <a:rPr lang="en" sz="1200" dirty="0">
                <a:solidFill>
                  <a:srgbClr val="666666"/>
                </a:solidFill>
                <a:latin typeface="Century Gothic"/>
                <a:ea typeface="Century Gothic"/>
                <a:cs typeface="Century Gothic"/>
                <a:sym typeface="Century Gothic"/>
              </a:rPr>
              <a:t>and depend on parent engagement. The roles can be as simple or as extensive as you like, depending on the amount of time you have available. Co-chairs are always welcome to share the workload.</a:t>
            </a: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b="1" u="sng"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b="1" u="sng" dirty="0">
                <a:solidFill>
                  <a:srgbClr val="666666"/>
                </a:solidFill>
                <a:latin typeface="Century Gothic"/>
                <a:ea typeface="Century Gothic"/>
                <a:cs typeface="Century Gothic"/>
                <a:sym typeface="Century Gothic"/>
              </a:rPr>
              <a:t>Fundraising Coordinator</a:t>
            </a:r>
            <a:endParaRPr sz="1200" b="1" u="sng"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While fundraising is not actually an official requirement for PACs, it is often a major part of how a PAC generates revenue to support the school and enhance learning. The Fundraising Coordinator is responsible for planning out the events throughout the school year, tracking and handing over funds to the Treasurer, communicating with the school and PAC Exec, and lastly rallying parents to get involved. For a thorough overview, please reference the </a:t>
            </a:r>
            <a:r>
              <a:rPr lang="en" sz="1200" dirty="0">
                <a:solidFill>
                  <a:srgbClr val="666666"/>
                </a:solidFill>
                <a:highlight>
                  <a:schemeClr val="accent6"/>
                </a:highlight>
                <a:latin typeface="Century Gothic"/>
                <a:ea typeface="Century Gothic"/>
                <a:cs typeface="Century Gothic"/>
                <a:sym typeface="Century Gothic"/>
              </a:rPr>
              <a:t>[LINK TO DETAILED HAND OFF GUIDE - SEPARATE TEMPLATE PROVIDED]</a:t>
            </a:r>
            <a:r>
              <a:rPr lang="en" sz="1200" dirty="0">
                <a:solidFill>
                  <a:srgbClr val="666666"/>
                </a:solidFill>
                <a:latin typeface="Century Gothic"/>
                <a:ea typeface="Century Gothic"/>
                <a:cs typeface="Century Gothic"/>
                <a:sym typeface="Century Gothic"/>
              </a:rPr>
              <a:t>.</a:t>
            </a: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b="1" u="sng" dirty="0">
                <a:solidFill>
                  <a:srgbClr val="666666"/>
                </a:solidFill>
                <a:latin typeface="Century Gothic"/>
                <a:ea typeface="Century Gothic"/>
                <a:cs typeface="Century Gothic"/>
                <a:sym typeface="Century Gothic"/>
              </a:rPr>
              <a:t>Hot Lunch Coordinator</a:t>
            </a:r>
            <a:endParaRPr sz="1200" b="1" u="sng"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Hot Lunch is part of the Fundraising branch of the PAC and because this is typically the major source of PAC revenue, it is it’s own unique role. Responsibilities include: coordinating weekly lunch for school; working with vendors to secure days &amp; pricing, communicating weekly with vendors &amp; school with the hot lunch orders and organizing payment to each vendor. For a thorough overview, please reference the </a:t>
            </a:r>
            <a:r>
              <a:rPr lang="en" sz="1200" dirty="0">
                <a:solidFill>
                  <a:srgbClr val="666666"/>
                </a:solidFill>
                <a:highlight>
                  <a:schemeClr val="accent6"/>
                </a:highlight>
                <a:latin typeface="Century Gothic"/>
                <a:ea typeface="Century Gothic"/>
                <a:cs typeface="Century Gothic"/>
                <a:sym typeface="Century Gothic"/>
              </a:rPr>
              <a:t>[LINK TO DETAILED HAND OFF GUIDE - SEPARATE TEMPLATE PROVIDED]</a:t>
            </a:r>
            <a:r>
              <a:rPr lang="en" sz="1200" dirty="0">
                <a:solidFill>
                  <a:srgbClr val="666666"/>
                </a:solidFill>
                <a:latin typeface="Century Gothic"/>
                <a:ea typeface="Century Gothic"/>
                <a:cs typeface="Century Gothic"/>
                <a:sym typeface="Century Gothic"/>
              </a:rPr>
              <a:t>.</a:t>
            </a:r>
            <a:endParaRPr sz="1200" dirty="0">
              <a:solidFill>
                <a:srgbClr val="666666"/>
              </a:solidFill>
              <a:latin typeface="Century Gothic"/>
              <a:ea typeface="Century Gothic"/>
              <a:cs typeface="Century Gothic"/>
              <a:sym typeface="Century Gothic"/>
            </a:endParaRPr>
          </a:p>
        </p:txBody>
      </p:sp>
      <p:sp>
        <p:nvSpPr>
          <p:cNvPr id="140" name="Google Shape;140;p25"/>
          <p:cNvSpPr/>
          <p:nvPr/>
        </p:nvSpPr>
        <p:spPr>
          <a:xfrm>
            <a:off x="7172325" y="1152475"/>
            <a:ext cx="1733400" cy="3609900"/>
          </a:xfrm>
          <a:prstGeom prst="flowChartAlternateProcess">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1100" b="1" dirty="0">
                <a:solidFill>
                  <a:srgbClr val="666666"/>
                </a:solidFill>
                <a:latin typeface="Century Gothic"/>
                <a:ea typeface="Century Gothic"/>
                <a:cs typeface="Century Gothic"/>
                <a:sym typeface="Century Gothic"/>
              </a:rPr>
              <a:t>*Pro Tip</a:t>
            </a:r>
            <a:r>
              <a:rPr lang="en" sz="1100" dirty="0">
                <a:solidFill>
                  <a:srgbClr val="666666"/>
                </a:solidFill>
                <a:latin typeface="Century Gothic"/>
                <a:ea typeface="Century Gothic"/>
                <a:cs typeface="Century Gothic"/>
                <a:sym typeface="Century Gothic"/>
              </a:rPr>
              <a:t>: Any funds generated in the year should be spent in the same year. Although it’s tempting to stockpile fundraising revenue for a rainy day, it is meant to benefit the kids of the parents who donated to the school. </a:t>
            </a:r>
            <a:endParaRPr sz="1100" dirty="0">
              <a:solidFill>
                <a:srgbClr val="666666"/>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endParaRPr sz="1100" dirty="0">
              <a:solidFill>
                <a:srgbClr val="666666"/>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100" dirty="0">
                <a:solidFill>
                  <a:srgbClr val="666666"/>
                </a:solidFill>
                <a:latin typeface="Century Gothic"/>
                <a:ea typeface="Century Gothic"/>
                <a:cs typeface="Century Gothic"/>
                <a:sym typeface="Century Gothic"/>
              </a:rPr>
              <a:t>More information on expenditures can be found in the </a:t>
            </a:r>
            <a:r>
              <a:rPr lang="en" sz="1100" dirty="0">
                <a:solidFill>
                  <a:srgbClr val="666666"/>
                </a:solidFill>
                <a:highlight>
                  <a:schemeClr val="accent6"/>
                </a:highlight>
                <a:latin typeface="Century Gothic"/>
                <a:ea typeface="Century Gothic"/>
                <a:cs typeface="Century Gothic"/>
                <a:sym typeface="Century Gothic"/>
              </a:rPr>
              <a:t>[LINK TO PAC TREASURERS HANDBOOK]</a:t>
            </a:r>
            <a:endParaRPr sz="1100" b="1" dirty="0">
              <a:solidFill>
                <a:srgbClr val="666666"/>
              </a:solidFill>
              <a:highlight>
                <a:schemeClr val="accent6"/>
              </a:highlight>
              <a:latin typeface="Century Gothic"/>
              <a:ea typeface="Century Gothic"/>
              <a:cs typeface="Century Gothic"/>
              <a:sym typeface="Century Gothic"/>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solidFill>
                  <a:srgbClr val="666666"/>
                </a:solidFill>
              </a:rPr>
              <a:t>7. Committee Roles (cont’d)</a:t>
            </a:r>
            <a:endParaRPr dirty="0">
              <a:solidFill>
                <a:srgbClr val="666666"/>
              </a:solidFill>
            </a:endParaRPr>
          </a:p>
        </p:txBody>
      </p:sp>
      <p:sp>
        <p:nvSpPr>
          <p:cNvPr id="146" name="Google Shape;146;p26"/>
          <p:cNvSpPr txBox="1">
            <a:spLocks noGrp="1"/>
          </p:cNvSpPr>
          <p:nvPr>
            <p:ph type="body" idx="1"/>
          </p:nvPr>
        </p:nvSpPr>
        <p:spPr>
          <a:xfrm>
            <a:off x="311700" y="1112100"/>
            <a:ext cx="8147700" cy="3779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b="1" u="sng" dirty="0">
                <a:solidFill>
                  <a:srgbClr val="666666"/>
                </a:solidFill>
                <a:latin typeface="Century Gothic"/>
                <a:ea typeface="Century Gothic"/>
                <a:cs typeface="Century Gothic"/>
                <a:sym typeface="Century Gothic"/>
              </a:rPr>
              <a:t>DPAC Representative</a:t>
            </a:r>
            <a:endParaRPr sz="1200" b="1" u="sng"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The DPAC rep is our PAC’s legislated representative to the District Parent Advisory Council. The main responsibility is to attend monthly DPAC meetings and report back on DPAC insights and events. The DPAC Rep is our PAC’s voice at the District level and should represent the views of the Parents in our PAC/School. This could be a PAC Executive position and there is nothing in the School Act preventing PAC executives from also holding this role, but it might be encouraged to involve other parents in this role as much as possible.</a:t>
            </a: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b="1" u="sng" dirty="0">
                <a:solidFill>
                  <a:srgbClr val="666666"/>
                </a:solidFill>
                <a:latin typeface="Century Gothic"/>
                <a:ea typeface="Century Gothic"/>
                <a:cs typeface="Century Gothic"/>
                <a:sym typeface="Century Gothic"/>
              </a:rPr>
              <a:t>After School Programs Coordinator</a:t>
            </a:r>
            <a:endParaRPr sz="1200" b="1" u="sng"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The After School Programs Coordinator is responsible for planning and communicating extra curricular opportunities that can be hosted after school on school property. For a thorough overview, please reference the </a:t>
            </a:r>
            <a:r>
              <a:rPr lang="en" sz="1200" dirty="0">
                <a:solidFill>
                  <a:srgbClr val="666666"/>
                </a:solidFill>
                <a:highlight>
                  <a:schemeClr val="accent6"/>
                </a:highlight>
                <a:latin typeface="Century Gothic"/>
                <a:ea typeface="Century Gothic"/>
                <a:cs typeface="Century Gothic"/>
                <a:sym typeface="Century Gothic"/>
              </a:rPr>
              <a:t>[LINK TO DETAILED HAND OFF GUIDE - SEPARATE TEMPLATE PROVIDED]</a:t>
            </a:r>
            <a:r>
              <a:rPr lang="en" sz="1200" dirty="0">
                <a:solidFill>
                  <a:srgbClr val="666666"/>
                </a:solidFill>
                <a:latin typeface="Century Gothic"/>
                <a:ea typeface="Century Gothic"/>
                <a:cs typeface="Century Gothic"/>
                <a:sym typeface="Century Gothic"/>
              </a:rPr>
              <a:t>.</a:t>
            </a: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b="1" u="sng" dirty="0">
                <a:solidFill>
                  <a:srgbClr val="666666"/>
                </a:solidFill>
                <a:latin typeface="Century Gothic"/>
                <a:ea typeface="Century Gothic"/>
                <a:cs typeface="Century Gothic"/>
                <a:sym typeface="Century Gothic"/>
              </a:rPr>
              <a:t>Garden Committee Coordinator</a:t>
            </a:r>
            <a:endParaRPr sz="1200" b="1" u="sng"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Clr>
                <a:schemeClr val="dk1"/>
              </a:buClr>
              <a:buSzPts val="1100"/>
              <a:buFont typeface="Arial"/>
              <a:buNone/>
            </a:pPr>
            <a:r>
              <a:rPr lang="en" sz="1200" dirty="0">
                <a:solidFill>
                  <a:srgbClr val="666666"/>
                </a:solidFill>
                <a:latin typeface="Century Gothic"/>
                <a:ea typeface="Century Gothic"/>
                <a:cs typeface="Century Gothic"/>
                <a:sym typeface="Century Gothic"/>
              </a:rPr>
              <a:t>The Garden Committee Coordinator is responsible for supporting the school garden planning and execution. This could just mean helping with some manual labor and creating a schedule for watering the school garden over the summer or it could include applying for environmental grants, hosting a farmer’s market, or many other garden related activities. It’s important to liaison with the school staff </a:t>
            </a:r>
            <a:r>
              <a:rPr lang="en" sz="1200" i="1" dirty="0">
                <a:solidFill>
                  <a:srgbClr val="666666"/>
                </a:solidFill>
                <a:latin typeface="Century Gothic"/>
                <a:ea typeface="Century Gothic"/>
                <a:cs typeface="Century Gothic"/>
                <a:sym typeface="Century Gothic"/>
              </a:rPr>
              <a:t>before</a:t>
            </a:r>
            <a:r>
              <a:rPr lang="en" sz="1200" dirty="0">
                <a:solidFill>
                  <a:srgbClr val="666666"/>
                </a:solidFill>
                <a:latin typeface="Century Gothic"/>
                <a:ea typeface="Century Gothic"/>
                <a:cs typeface="Century Gothic"/>
                <a:sym typeface="Century Gothic"/>
              </a:rPr>
              <a:t> you get started to ensure knowledge of where perennials / native plants are.</a:t>
            </a:r>
            <a:endParaRPr sz="1200" dirty="0">
              <a:solidFill>
                <a:srgbClr val="666666"/>
              </a:solidFill>
              <a:latin typeface="Century Gothic"/>
              <a:ea typeface="Century Gothic"/>
              <a:cs typeface="Century Gothic"/>
              <a:sym typeface="Century Gothic"/>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solidFill>
                  <a:srgbClr val="666666"/>
                </a:solidFill>
              </a:rPr>
              <a:t>7. Committee Roles (cont’d)</a:t>
            </a:r>
            <a:endParaRPr dirty="0">
              <a:solidFill>
                <a:srgbClr val="666666"/>
              </a:solidFill>
            </a:endParaRPr>
          </a:p>
        </p:txBody>
      </p:sp>
      <p:sp>
        <p:nvSpPr>
          <p:cNvPr id="152" name="Google Shape;152;p27"/>
          <p:cNvSpPr txBox="1">
            <a:spLocks noGrp="1"/>
          </p:cNvSpPr>
          <p:nvPr>
            <p:ph type="body" idx="1"/>
          </p:nvPr>
        </p:nvSpPr>
        <p:spPr>
          <a:xfrm>
            <a:off x="311700" y="1112100"/>
            <a:ext cx="6662400" cy="24150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b="1" u="sng" dirty="0">
                <a:solidFill>
                  <a:srgbClr val="666666"/>
                </a:solidFill>
                <a:latin typeface="Century Gothic"/>
                <a:ea typeface="Century Gothic"/>
                <a:cs typeface="Century Gothic"/>
                <a:sym typeface="Century Gothic"/>
              </a:rPr>
              <a:t>Traffic &amp; Safety Representative</a:t>
            </a:r>
            <a:endParaRPr sz="1200" b="1" u="sng"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The Traffic &amp; Safety Rep is responsible for attending and representing EHMS at the </a:t>
            </a:r>
            <a:r>
              <a:rPr lang="en" sz="1200" u="sng" dirty="0">
                <a:solidFill>
                  <a:schemeClr val="hlink"/>
                </a:solidFill>
                <a:latin typeface="Century Gothic"/>
                <a:ea typeface="Century Gothic"/>
                <a:cs typeface="Century Gothic"/>
                <a:sym typeface="Century Gothic"/>
                <a:hlinkClick r:id="rId3"/>
              </a:rPr>
              <a:t>North Shore Safety Council</a:t>
            </a:r>
            <a:r>
              <a:rPr lang="en" sz="1200" dirty="0">
                <a:solidFill>
                  <a:srgbClr val="666666"/>
                </a:solidFill>
                <a:latin typeface="Century Gothic"/>
                <a:ea typeface="Century Gothic"/>
                <a:cs typeface="Century Gothic"/>
                <a:sym typeface="Century Gothic"/>
              </a:rPr>
              <a:t> monthly meetings and reporting back to the PAC and school on the latest traffic and safety news and events. For a thorough overview, please reference the </a:t>
            </a:r>
            <a:r>
              <a:rPr lang="en" sz="1200" dirty="0">
                <a:solidFill>
                  <a:srgbClr val="666666"/>
                </a:solidFill>
                <a:highlight>
                  <a:schemeClr val="accent6"/>
                </a:highlight>
                <a:latin typeface="Century Gothic"/>
                <a:ea typeface="Century Gothic"/>
                <a:cs typeface="Century Gothic"/>
                <a:sym typeface="Century Gothic"/>
              </a:rPr>
              <a:t>[LINK TO DETAILED HAND OFF GUIDE - SEPARATE TEMPLATE PROVIDED]</a:t>
            </a:r>
            <a:r>
              <a:rPr lang="en" sz="1200" dirty="0">
                <a:solidFill>
                  <a:srgbClr val="666666"/>
                </a:solidFill>
                <a:latin typeface="Century Gothic"/>
                <a:ea typeface="Century Gothic"/>
                <a:cs typeface="Century Gothic"/>
                <a:sym typeface="Century Gothic"/>
              </a:rPr>
              <a:t>.</a:t>
            </a:r>
            <a:endParaRPr sz="1200" b="1" u="sng"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b="1" u="sng"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b="1" u="sng" dirty="0">
                <a:solidFill>
                  <a:srgbClr val="666666"/>
                </a:solidFill>
                <a:latin typeface="Century Gothic"/>
                <a:ea typeface="Century Gothic"/>
                <a:cs typeface="Century Gothic"/>
                <a:sym typeface="Century Gothic"/>
              </a:rPr>
              <a:t>Class Parents</a:t>
            </a:r>
            <a:endParaRPr sz="1200" b="1" u="sng"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A Class Parent’s main role is to communicate important updates from the teacher, other parents, the school and the Parent Advisory Council (PAC). For a thorough overview, please reference the </a:t>
            </a:r>
            <a:r>
              <a:rPr lang="en" sz="1200" dirty="0">
                <a:solidFill>
                  <a:srgbClr val="666666"/>
                </a:solidFill>
                <a:highlight>
                  <a:schemeClr val="accent6"/>
                </a:highlight>
                <a:latin typeface="Century Gothic"/>
                <a:ea typeface="Century Gothic"/>
                <a:cs typeface="Century Gothic"/>
                <a:sym typeface="Century Gothic"/>
              </a:rPr>
              <a:t>[LINK TO DETAILED HAND OFF GUIDE - SEPARATE TEMPLATE PROVIDED]</a:t>
            </a:r>
            <a:r>
              <a:rPr lang="en" sz="1200" u="sng" dirty="0">
                <a:solidFill>
                  <a:schemeClr val="hlink"/>
                </a:solidFill>
                <a:latin typeface="Century Gothic"/>
                <a:ea typeface="Century Gothic"/>
                <a:cs typeface="Century Gothic"/>
                <a:sym typeface="Century Gothic"/>
                <a:hlinkClick r:id="rId4"/>
              </a:rPr>
              <a:t>.</a:t>
            </a:r>
            <a:endParaRPr sz="1200" dirty="0">
              <a:solidFill>
                <a:srgbClr val="666666"/>
              </a:solidFill>
              <a:latin typeface="Century Gothic"/>
              <a:ea typeface="Century Gothic"/>
              <a:cs typeface="Century Gothic"/>
              <a:sym typeface="Century Gothic"/>
            </a:endParaRPr>
          </a:p>
        </p:txBody>
      </p:sp>
      <p:sp>
        <p:nvSpPr>
          <p:cNvPr id="153" name="Google Shape;153;p27"/>
          <p:cNvSpPr/>
          <p:nvPr/>
        </p:nvSpPr>
        <p:spPr>
          <a:xfrm>
            <a:off x="6974100" y="1247763"/>
            <a:ext cx="1906500" cy="2049300"/>
          </a:xfrm>
          <a:prstGeom prst="flowChartAlternateProcess">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1100" b="1" dirty="0">
                <a:solidFill>
                  <a:srgbClr val="666666"/>
                </a:solidFill>
                <a:latin typeface="Century Gothic"/>
                <a:ea typeface="Century Gothic"/>
                <a:cs typeface="Century Gothic"/>
                <a:sym typeface="Century Gothic"/>
              </a:rPr>
              <a:t>*Pro Tip</a:t>
            </a:r>
            <a:r>
              <a:rPr lang="en" sz="1100" dirty="0">
                <a:solidFill>
                  <a:srgbClr val="666666"/>
                </a:solidFill>
                <a:latin typeface="Century Gothic"/>
                <a:ea typeface="Century Gothic"/>
                <a:cs typeface="Century Gothic"/>
                <a:sym typeface="Century Gothic"/>
              </a:rPr>
              <a:t>: Volunteer burnout is a thing! Don’t feel obligated to do it all. </a:t>
            </a:r>
            <a:endParaRPr sz="1100" dirty="0">
              <a:solidFill>
                <a:srgbClr val="666666"/>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endParaRPr sz="1100" dirty="0">
              <a:solidFill>
                <a:srgbClr val="666666"/>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100" dirty="0">
                <a:solidFill>
                  <a:srgbClr val="666666"/>
                </a:solidFill>
                <a:latin typeface="Century Gothic"/>
                <a:ea typeface="Century Gothic"/>
                <a:cs typeface="Century Gothic"/>
                <a:sym typeface="Century Gothic"/>
              </a:rPr>
              <a:t>If there is a big event you are planning, ask for help. If no one will help, then sometimes an event simply can’t happen.</a:t>
            </a:r>
            <a:endParaRPr sz="1100" b="1" dirty="0">
              <a:solidFill>
                <a:srgbClr val="666666"/>
              </a:solidFill>
              <a:latin typeface="Century Gothic"/>
              <a:ea typeface="Century Gothic"/>
              <a:cs typeface="Century Gothic"/>
              <a:sym typeface="Century Gothic"/>
            </a:endParaRPr>
          </a:p>
        </p:txBody>
      </p:sp>
      <p:sp>
        <p:nvSpPr>
          <p:cNvPr id="154" name="Google Shape;154;p27"/>
          <p:cNvSpPr/>
          <p:nvPr/>
        </p:nvSpPr>
        <p:spPr>
          <a:xfrm>
            <a:off x="408300" y="3527100"/>
            <a:ext cx="8424000" cy="1387800"/>
          </a:xfrm>
          <a:prstGeom prst="flowChartAlternateProcess">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950" b="1" dirty="0">
                <a:solidFill>
                  <a:srgbClr val="666666"/>
                </a:solidFill>
                <a:latin typeface="Century Gothic"/>
                <a:ea typeface="Century Gothic"/>
                <a:cs typeface="Century Gothic"/>
                <a:sym typeface="Century Gothic"/>
              </a:rPr>
              <a:t>*Pro Tip</a:t>
            </a:r>
            <a:r>
              <a:rPr lang="en" sz="950" dirty="0">
                <a:solidFill>
                  <a:srgbClr val="666666"/>
                </a:solidFill>
                <a:latin typeface="Century Gothic"/>
                <a:ea typeface="Century Gothic"/>
                <a:cs typeface="Century Gothic"/>
                <a:sym typeface="Century Gothic"/>
              </a:rPr>
              <a:t>: So what do we spend all this PAC revenue on? Well there are some rules to expenditures but some general areas where the PAC supports and enhances the school are (i.e. why we work so hard!):</a:t>
            </a:r>
            <a:endParaRPr sz="950" dirty="0">
              <a:solidFill>
                <a:srgbClr val="666666"/>
              </a:solidFill>
              <a:latin typeface="Century Gothic"/>
              <a:ea typeface="Century Gothic"/>
              <a:cs typeface="Century Gothic"/>
              <a:sym typeface="Century Gothic"/>
            </a:endParaRPr>
          </a:p>
          <a:p>
            <a:pPr marL="457200" lvl="0" indent="-288925" algn="l" rtl="0">
              <a:spcBef>
                <a:spcPts val="0"/>
              </a:spcBef>
              <a:spcAft>
                <a:spcPts val="0"/>
              </a:spcAft>
              <a:buClr>
                <a:srgbClr val="666666"/>
              </a:buClr>
              <a:buSzPts val="950"/>
              <a:buFont typeface="Century Gothic"/>
              <a:buChar char="●"/>
            </a:pPr>
            <a:r>
              <a:rPr lang="en" sz="950" dirty="0">
                <a:solidFill>
                  <a:srgbClr val="666666"/>
                </a:solidFill>
                <a:latin typeface="Century Gothic"/>
                <a:ea typeface="Century Gothic"/>
                <a:cs typeface="Century Gothic"/>
                <a:sym typeface="Century Gothic"/>
              </a:rPr>
              <a:t>Sponsoring school events with food / snacks for parents and / or kids (i.e. bringing the community together)</a:t>
            </a:r>
            <a:endParaRPr sz="950" dirty="0">
              <a:solidFill>
                <a:srgbClr val="666666"/>
              </a:solidFill>
              <a:latin typeface="Century Gothic"/>
              <a:ea typeface="Century Gothic"/>
              <a:cs typeface="Century Gothic"/>
              <a:sym typeface="Century Gothic"/>
            </a:endParaRPr>
          </a:p>
          <a:p>
            <a:pPr marL="457200" lvl="0" indent="-288925" algn="l" rtl="0">
              <a:spcBef>
                <a:spcPts val="0"/>
              </a:spcBef>
              <a:spcAft>
                <a:spcPts val="0"/>
              </a:spcAft>
              <a:buClr>
                <a:srgbClr val="666666"/>
              </a:buClr>
              <a:buSzPts val="950"/>
              <a:buFont typeface="Century Gothic"/>
              <a:buChar char="●"/>
            </a:pPr>
            <a:r>
              <a:rPr lang="en" sz="950" dirty="0">
                <a:solidFill>
                  <a:srgbClr val="666666"/>
                </a:solidFill>
                <a:latin typeface="Century Gothic"/>
                <a:ea typeface="Century Gothic"/>
                <a:cs typeface="Century Gothic"/>
                <a:sym typeface="Century Gothic"/>
              </a:rPr>
              <a:t>Bringing in guest speakers for parent or student education: see this list of </a:t>
            </a:r>
            <a:r>
              <a:rPr lang="en" sz="950" u="sng" dirty="0">
                <a:solidFill>
                  <a:schemeClr val="hlink"/>
                </a:solidFill>
                <a:latin typeface="Century Gothic"/>
                <a:ea typeface="Century Gothic"/>
                <a:cs typeface="Century Gothic"/>
                <a:sym typeface="Century Gothic"/>
                <a:hlinkClick r:id="rId5"/>
              </a:rPr>
              <a:t>Speaker Suggestions</a:t>
            </a:r>
            <a:r>
              <a:rPr lang="en" sz="950" dirty="0">
                <a:solidFill>
                  <a:srgbClr val="666666"/>
                </a:solidFill>
                <a:latin typeface="Century Gothic"/>
                <a:ea typeface="Century Gothic"/>
                <a:cs typeface="Century Gothic"/>
                <a:sym typeface="Century Gothic"/>
              </a:rPr>
              <a:t> from the DPAC</a:t>
            </a:r>
            <a:endParaRPr sz="950" dirty="0">
              <a:solidFill>
                <a:srgbClr val="666666"/>
              </a:solidFill>
              <a:latin typeface="Century Gothic"/>
              <a:ea typeface="Century Gothic"/>
              <a:cs typeface="Century Gothic"/>
              <a:sym typeface="Century Gothic"/>
            </a:endParaRPr>
          </a:p>
          <a:p>
            <a:pPr marL="457200" lvl="0" indent="-288925" algn="l" rtl="0">
              <a:spcBef>
                <a:spcPts val="0"/>
              </a:spcBef>
              <a:spcAft>
                <a:spcPts val="0"/>
              </a:spcAft>
              <a:buClr>
                <a:srgbClr val="666666"/>
              </a:buClr>
              <a:buSzPts val="950"/>
              <a:buFont typeface="Century Gothic"/>
              <a:buChar char="●"/>
            </a:pPr>
            <a:r>
              <a:rPr lang="en" sz="950" dirty="0">
                <a:solidFill>
                  <a:srgbClr val="666666"/>
                </a:solidFill>
                <a:latin typeface="Century Gothic"/>
                <a:ea typeface="Century Gothic"/>
                <a:cs typeface="Century Gothic"/>
                <a:sym typeface="Century Gothic"/>
              </a:rPr>
              <a:t>Sponsoring fun educational events: i.e. Valentine’s Dance Party, Theatre Performances, Body Science Workshops with </a:t>
            </a:r>
            <a:r>
              <a:rPr lang="en" sz="950" u="sng" dirty="0">
                <a:solidFill>
                  <a:schemeClr val="accent5"/>
                </a:solidFill>
                <a:latin typeface="Century Gothic"/>
                <a:ea typeface="Century Gothic"/>
                <a:cs typeface="Century Gothic"/>
                <a:sym typeface="Century Gothic"/>
                <a:hlinkClick r:id="rId6">
                  <a:extLst>
                    <a:ext uri="{A12FA001-AC4F-418D-AE19-62706E023703}">
                      <ahyp:hlinkClr xmlns:ahyp="http://schemas.microsoft.com/office/drawing/2018/hyperlinkcolor" val="tx"/>
                    </a:ext>
                  </a:extLst>
                </a:hlinkClick>
              </a:rPr>
              <a:t>Saleema Noon</a:t>
            </a:r>
            <a:endParaRPr sz="950" dirty="0">
              <a:solidFill>
                <a:srgbClr val="666666"/>
              </a:solidFill>
              <a:latin typeface="Century Gothic"/>
              <a:ea typeface="Century Gothic"/>
              <a:cs typeface="Century Gothic"/>
              <a:sym typeface="Century Gothic"/>
            </a:endParaRPr>
          </a:p>
          <a:p>
            <a:pPr marL="457200" lvl="0" indent="-288925" algn="l" rtl="0">
              <a:spcBef>
                <a:spcPts val="0"/>
              </a:spcBef>
              <a:spcAft>
                <a:spcPts val="0"/>
              </a:spcAft>
              <a:buClr>
                <a:srgbClr val="666666"/>
              </a:buClr>
              <a:buSzPts val="950"/>
              <a:buFont typeface="Century Gothic"/>
              <a:buChar char="●"/>
            </a:pPr>
            <a:r>
              <a:rPr lang="en" sz="950" dirty="0">
                <a:solidFill>
                  <a:srgbClr val="666666"/>
                </a:solidFill>
                <a:latin typeface="Century Gothic"/>
                <a:ea typeface="Century Gothic"/>
                <a:cs typeface="Century Gothic"/>
                <a:sym typeface="Century Gothic"/>
              </a:rPr>
              <a:t>Sponsoring school facility or curriculum enhancements: classroom materials, gardening supplies, legacy projects, etc.</a:t>
            </a:r>
            <a:endParaRPr sz="950" dirty="0">
              <a:solidFill>
                <a:srgbClr val="666666"/>
              </a:solidFill>
              <a:latin typeface="Century Gothic"/>
              <a:ea typeface="Century Gothic"/>
              <a:cs typeface="Century Gothic"/>
              <a:sym typeface="Century Gothic"/>
            </a:endParaRPr>
          </a:p>
          <a:p>
            <a:pPr marL="457200" lvl="0" indent="-288925" algn="l" rtl="0">
              <a:spcBef>
                <a:spcPts val="0"/>
              </a:spcBef>
              <a:spcAft>
                <a:spcPts val="0"/>
              </a:spcAft>
              <a:buClr>
                <a:srgbClr val="666666"/>
              </a:buClr>
              <a:buSzPts val="950"/>
              <a:buFont typeface="Century Gothic"/>
              <a:buChar char="●"/>
            </a:pPr>
            <a:r>
              <a:rPr lang="en" sz="950" dirty="0">
                <a:solidFill>
                  <a:srgbClr val="666666"/>
                </a:solidFill>
                <a:latin typeface="Century Gothic"/>
                <a:ea typeface="Century Gothic"/>
                <a:cs typeface="Century Gothic"/>
                <a:sym typeface="Century Gothic"/>
              </a:rPr>
              <a:t>Technology updates such as new </a:t>
            </a:r>
            <a:r>
              <a:rPr lang="en" sz="950" dirty="0" err="1">
                <a:solidFill>
                  <a:srgbClr val="666666"/>
                </a:solidFill>
                <a:latin typeface="Century Gothic"/>
                <a:ea typeface="Century Gothic"/>
                <a:cs typeface="Century Gothic"/>
                <a:sym typeface="Century Gothic"/>
              </a:rPr>
              <a:t>ipads</a:t>
            </a:r>
            <a:r>
              <a:rPr lang="en" sz="950" dirty="0">
                <a:solidFill>
                  <a:srgbClr val="666666"/>
                </a:solidFill>
                <a:latin typeface="Century Gothic"/>
                <a:ea typeface="Century Gothic"/>
                <a:cs typeface="Century Gothic"/>
                <a:sym typeface="Century Gothic"/>
              </a:rPr>
              <a:t> or a new projector (if needed)</a:t>
            </a:r>
            <a:endParaRPr sz="950" dirty="0">
              <a:solidFill>
                <a:srgbClr val="666666"/>
              </a:solidFill>
              <a:latin typeface="Century Gothic"/>
              <a:ea typeface="Century Gothic"/>
              <a:cs typeface="Century Gothic"/>
              <a:sym typeface="Century Gothic"/>
            </a:endParaRPr>
          </a:p>
          <a:p>
            <a:pPr marL="457200" lvl="0" indent="-288925" algn="l" rtl="0">
              <a:spcBef>
                <a:spcPts val="0"/>
              </a:spcBef>
              <a:spcAft>
                <a:spcPts val="0"/>
              </a:spcAft>
              <a:buClr>
                <a:srgbClr val="666666"/>
              </a:buClr>
              <a:buSzPts val="950"/>
              <a:buFont typeface="Century Gothic"/>
              <a:buChar char="●"/>
            </a:pPr>
            <a:r>
              <a:rPr lang="en" sz="950" dirty="0">
                <a:solidFill>
                  <a:srgbClr val="666666"/>
                </a:solidFill>
                <a:latin typeface="Century Gothic"/>
                <a:ea typeface="Century Gothic"/>
                <a:cs typeface="Century Gothic"/>
                <a:sym typeface="Century Gothic"/>
              </a:rPr>
              <a:t>And many more! For a full list of expenses, reference this </a:t>
            </a:r>
            <a:r>
              <a:rPr lang="en" sz="950" dirty="0">
                <a:solidFill>
                  <a:srgbClr val="666666"/>
                </a:solidFill>
                <a:highlight>
                  <a:schemeClr val="accent6"/>
                </a:highlight>
                <a:latin typeface="Century Gothic"/>
                <a:ea typeface="Century Gothic"/>
                <a:cs typeface="Century Gothic"/>
                <a:sym typeface="Century Gothic"/>
              </a:rPr>
              <a:t>[INSERT LINK TO SAMPLE BUDGET] from 2022/23</a:t>
            </a:r>
            <a:endParaRPr sz="950" dirty="0">
              <a:solidFill>
                <a:srgbClr val="666666"/>
              </a:solidFill>
              <a:highlight>
                <a:schemeClr val="accent6"/>
              </a:highlight>
              <a:latin typeface="Century Gothic"/>
              <a:ea typeface="Century Gothic"/>
              <a:cs typeface="Century Gothic"/>
              <a:sym typeface="Century Gothic"/>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solidFill>
                  <a:srgbClr val="666666"/>
                </a:solidFill>
              </a:rPr>
              <a:t>8. Revenue</a:t>
            </a:r>
            <a:endParaRPr dirty="0">
              <a:solidFill>
                <a:srgbClr val="666666"/>
              </a:solidFill>
            </a:endParaRPr>
          </a:p>
        </p:txBody>
      </p:sp>
      <p:sp>
        <p:nvSpPr>
          <p:cNvPr id="152" name="Google Shape;152;p27"/>
          <p:cNvSpPr txBox="1">
            <a:spLocks noGrp="1"/>
          </p:cNvSpPr>
          <p:nvPr>
            <p:ph type="body" idx="1"/>
          </p:nvPr>
        </p:nvSpPr>
        <p:spPr>
          <a:xfrm>
            <a:off x="311700" y="1112100"/>
            <a:ext cx="6662400" cy="2415000"/>
          </a:xfrm>
          <a:prstGeom prst="rect">
            <a:avLst/>
          </a:prstGeom>
        </p:spPr>
        <p:txBody>
          <a:bodyPr spcFirstLastPara="1" wrap="square" lIns="91425" tIns="91425" rIns="91425" bIns="91425" anchor="t" anchorCtr="0">
            <a:noAutofit/>
          </a:bodyPr>
          <a:lstStyle/>
          <a:p>
            <a:pPr marL="114300" indent="0">
              <a:buNone/>
            </a:pPr>
            <a:r>
              <a:rPr lang="en-US" sz="1200" b="1" u="sng" dirty="0">
                <a:solidFill>
                  <a:srgbClr val="666666"/>
                </a:solidFill>
                <a:effectLst/>
                <a:latin typeface="Century Gothic" panose="020B0502020202020204" pitchFamily="34" charset="0"/>
                <a:ea typeface="Calibri" panose="020F0502020204030204" pitchFamily="34" charset="0"/>
                <a:cs typeface="Century Gothic" panose="020B0502020202020204" pitchFamily="34" charset="0"/>
              </a:rPr>
              <a:t>So, what do we spend all this PAC revenue on?</a:t>
            </a:r>
            <a:r>
              <a:rPr lang="en-US" sz="1200" u="sng" dirty="0">
                <a:solidFill>
                  <a:srgbClr val="666666"/>
                </a:solidFill>
                <a:effectLst/>
                <a:latin typeface="Century Gothic" panose="020B0502020202020204" pitchFamily="34" charset="0"/>
                <a:ea typeface="Calibri" panose="020F0502020204030204" pitchFamily="34" charset="0"/>
                <a:cs typeface="Century Gothic" panose="020B0502020202020204" pitchFamily="34" charset="0"/>
              </a:rPr>
              <a:t> </a:t>
            </a:r>
          </a:p>
          <a:p>
            <a:pPr marL="114300" indent="0">
              <a:buNone/>
            </a:pP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buNone/>
            </a:pPr>
            <a:r>
              <a:rPr lang="en-US" sz="1200" dirty="0">
                <a:solidFill>
                  <a:srgbClr val="666666"/>
                </a:solidFill>
                <a:effectLst/>
                <a:latin typeface="Century Gothic" panose="020B0502020202020204" pitchFamily="34" charset="0"/>
                <a:ea typeface="Calibri" panose="020F0502020204030204" pitchFamily="34" charset="0"/>
                <a:cs typeface="Century Gothic" panose="020B0502020202020204" pitchFamily="34" charset="0"/>
              </a:rPr>
              <a:t>Well, there are some rules to expenditures but some general areas where the PAC supports and enhances the school are (i.e. why we work so hard!):</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buFont typeface="Arial" panose="020B0604020202020204" pitchFamily="34" charset="0"/>
              <a:buChar char="•"/>
              <a:tabLst>
                <a:tab pos="457200" algn="l"/>
              </a:tabLst>
            </a:pPr>
            <a:r>
              <a:rPr lang="en-US" sz="1200" dirty="0">
                <a:solidFill>
                  <a:srgbClr val="666666"/>
                </a:solidFill>
                <a:effectLst/>
                <a:latin typeface="Century Gothic" panose="020B0502020202020204" pitchFamily="34" charset="0"/>
                <a:ea typeface="Century Gothic" panose="020B0502020202020204" pitchFamily="34" charset="0"/>
                <a:cs typeface="Century Gothic" panose="020B0502020202020204" pitchFamily="34" charset="0"/>
              </a:rPr>
              <a:t>Sponsoring school events with food / snacks for parents and / or kids (i.e. bringing the community together)</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buFont typeface="Arial" panose="020B0604020202020204" pitchFamily="34" charset="0"/>
              <a:buChar char="•"/>
              <a:tabLst>
                <a:tab pos="457200" algn="l"/>
              </a:tabLst>
            </a:pPr>
            <a:r>
              <a:rPr lang="en-US" sz="1200" dirty="0">
                <a:solidFill>
                  <a:srgbClr val="666666"/>
                </a:solidFill>
                <a:effectLst/>
                <a:latin typeface="Century Gothic" panose="020B0502020202020204" pitchFamily="34" charset="0"/>
                <a:ea typeface="Century Gothic" panose="020B0502020202020204" pitchFamily="34" charset="0"/>
                <a:cs typeface="Century Gothic" panose="020B0502020202020204" pitchFamily="34" charset="0"/>
              </a:rPr>
              <a:t>Bringing in guest speakers for parent or student education: see this list of </a:t>
            </a:r>
            <a:r>
              <a:rPr lang="en-US" sz="1200" u="sng" dirty="0">
                <a:solidFill>
                  <a:srgbClr val="666666"/>
                </a:solidFill>
                <a:effectLst/>
                <a:latin typeface="Century Gothic" panose="020B0502020202020204" pitchFamily="34" charset="0"/>
                <a:ea typeface="Century Gothic" panose="020B0502020202020204" pitchFamily="34" charset="0"/>
                <a:cs typeface="Century Gothic" panose="020B0502020202020204" pitchFamily="34" charset="0"/>
                <a:hlinkClick r:id="rId3"/>
              </a:rPr>
              <a:t>Speaker Suggestions</a:t>
            </a:r>
            <a:r>
              <a:rPr lang="en-US" sz="1200" dirty="0">
                <a:solidFill>
                  <a:srgbClr val="666666"/>
                </a:solidFill>
                <a:effectLst/>
                <a:latin typeface="Century Gothic" panose="020B0502020202020204" pitchFamily="34" charset="0"/>
                <a:ea typeface="Century Gothic" panose="020B0502020202020204" pitchFamily="34" charset="0"/>
                <a:cs typeface="Century Gothic" panose="020B0502020202020204" pitchFamily="34" charset="0"/>
              </a:rPr>
              <a:t> from the DPAC</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buFont typeface="Arial" panose="020B0604020202020204" pitchFamily="34" charset="0"/>
              <a:buChar char="•"/>
              <a:tabLst>
                <a:tab pos="457200" algn="l"/>
              </a:tabLst>
            </a:pPr>
            <a:r>
              <a:rPr lang="en-US" sz="1200" dirty="0">
                <a:solidFill>
                  <a:srgbClr val="666666"/>
                </a:solidFill>
                <a:effectLst/>
                <a:latin typeface="Century Gothic" panose="020B0502020202020204" pitchFamily="34" charset="0"/>
                <a:ea typeface="Century Gothic" panose="020B0502020202020204" pitchFamily="34" charset="0"/>
                <a:cs typeface="Century Gothic" panose="020B0502020202020204" pitchFamily="34" charset="0"/>
              </a:rPr>
              <a:t>Sponsoring fun educational events: i.e. Valentine’s Dance Party, Theatre Performances, Workshops for teachers and students, etc.</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buFont typeface="Arial" panose="020B0604020202020204" pitchFamily="34" charset="0"/>
              <a:buChar char="•"/>
              <a:tabLst>
                <a:tab pos="457200" algn="l"/>
              </a:tabLst>
            </a:pPr>
            <a:r>
              <a:rPr lang="en-US" sz="1200" dirty="0">
                <a:solidFill>
                  <a:srgbClr val="666666"/>
                </a:solidFill>
                <a:effectLst/>
                <a:latin typeface="Century Gothic" panose="020B0502020202020204" pitchFamily="34" charset="0"/>
                <a:ea typeface="Century Gothic" panose="020B0502020202020204" pitchFamily="34" charset="0"/>
                <a:cs typeface="Century Gothic" panose="020B0502020202020204" pitchFamily="34" charset="0"/>
              </a:rPr>
              <a:t>Sponsoring school facility or curriculum enhancements: classroom materials, gardening supplies, legacy projects, etc.</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buFont typeface="Arial" panose="020B0604020202020204" pitchFamily="34" charset="0"/>
              <a:buChar char="•"/>
              <a:tabLst>
                <a:tab pos="457200" algn="l"/>
              </a:tabLst>
            </a:pPr>
            <a:r>
              <a:rPr lang="en-US" sz="1200" dirty="0">
                <a:solidFill>
                  <a:srgbClr val="666666"/>
                </a:solidFill>
                <a:effectLst/>
                <a:latin typeface="Century Gothic" panose="020B0502020202020204" pitchFamily="34" charset="0"/>
                <a:ea typeface="Century Gothic" panose="020B0502020202020204" pitchFamily="34" charset="0"/>
                <a:cs typeface="Century Gothic" panose="020B0502020202020204" pitchFamily="34" charset="0"/>
              </a:rPr>
              <a:t>Technology updates such as new iPad or a new projector (if needed)</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buFont typeface="Arial" panose="020B0604020202020204" pitchFamily="34" charset="0"/>
              <a:buChar char="•"/>
              <a:tabLst>
                <a:tab pos="457200" algn="l"/>
              </a:tabLst>
            </a:pPr>
            <a:r>
              <a:rPr lang="en-US" sz="1200" dirty="0">
                <a:solidFill>
                  <a:srgbClr val="666666"/>
                </a:solidFill>
                <a:effectLst/>
                <a:latin typeface="Century Gothic" panose="020B0502020202020204" pitchFamily="34" charset="0"/>
                <a:ea typeface="Century Gothic" panose="020B0502020202020204" pitchFamily="34" charset="0"/>
                <a:cs typeface="Century Gothic" panose="020B0502020202020204" pitchFamily="34" charset="0"/>
              </a:rPr>
              <a:t>And many more! For a full list of expenses, reference this </a:t>
            </a:r>
            <a:r>
              <a:rPr lang="en-US" sz="1200" dirty="0">
                <a:solidFill>
                  <a:srgbClr val="666666"/>
                </a:solidFill>
                <a:effectLst/>
                <a:highlight>
                  <a:srgbClr val="FFFF00"/>
                </a:highlight>
                <a:latin typeface="Century Gothic" panose="020B0502020202020204" pitchFamily="34" charset="0"/>
                <a:ea typeface="Century Gothic" panose="020B0502020202020204" pitchFamily="34" charset="0"/>
                <a:cs typeface="Century Gothic" panose="020B0502020202020204" pitchFamily="34" charset="0"/>
              </a:rPr>
              <a:t>[INSERT LINK TO SAMPLE BUDGET] from 2022/23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453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solidFill>
                  <a:srgbClr val="666666"/>
                </a:solidFill>
              </a:rPr>
              <a:t>8. Succession Planning &amp; Role Hand Off</a:t>
            </a:r>
            <a:endParaRPr dirty="0">
              <a:solidFill>
                <a:srgbClr val="666666"/>
              </a:solidFill>
            </a:endParaRPr>
          </a:p>
        </p:txBody>
      </p:sp>
      <p:sp>
        <p:nvSpPr>
          <p:cNvPr id="160" name="Google Shape;160;p28"/>
          <p:cNvSpPr txBox="1">
            <a:spLocks noGrp="1"/>
          </p:cNvSpPr>
          <p:nvPr>
            <p:ph type="body" idx="1"/>
          </p:nvPr>
        </p:nvSpPr>
        <p:spPr>
          <a:xfrm>
            <a:off x="540300" y="1112100"/>
            <a:ext cx="8421900" cy="3779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Succession planning is important. Speak to the staff about who may have someone in mind for an upcoming position, approach parents who always volunteer, keep parents engaged by inviting them to PAC meetings, plan overlap time for transition and look at the </a:t>
            </a:r>
            <a:r>
              <a:rPr lang="en" sz="1200" dirty="0">
                <a:solidFill>
                  <a:srgbClr val="666666"/>
                </a:solidFill>
                <a:highlight>
                  <a:schemeClr val="accent6"/>
                </a:highlight>
                <a:latin typeface="Century Gothic"/>
                <a:ea typeface="Century Gothic"/>
                <a:cs typeface="Century Gothic"/>
                <a:sym typeface="Century Gothic"/>
              </a:rPr>
              <a:t>[LINK TO C&amp;B ON YOUR PAC WEBPAGE]</a:t>
            </a:r>
            <a:r>
              <a:rPr lang="en" sz="1200" dirty="0">
                <a:solidFill>
                  <a:srgbClr val="666666"/>
                </a:solidFill>
                <a:latin typeface="Century Gothic"/>
                <a:ea typeface="Century Gothic"/>
                <a:cs typeface="Century Gothic"/>
                <a:sym typeface="Century Gothic"/>
              </a:rPr>
              <a:t> about the election of executives.</a:t>
            </a: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b="1" u="sng" dirty="0">
                <a:solidFill>
                  <a:srgbClr val="666666"/>
                </a:solidFill>
                <a:latin typeface="Century Gothic"/>
                <a:ea typeface="Century Gothic"/>
                <a:cs typeface="Century Gothic"/>
                <a:sym typeface="Century Gothic"/>
              </a:rPr>
              <a:t>Role Hand Off</a:t>
            </a:r>
            <a:endParaRPr sz="1200" b="1" u="sng"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It is part of your responsibility to hand off your role and help onboard a new PAC Executive member or Coordinator. Before you vacate your role:</a:t>
            </a: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a:p>
            <a:pPr marL="457200" lvl="0" indent="-304800" algn="l" rtl="0">
              <a:lnSpc>
                <a:spcPct val="100000"/>
              </a:lnSpc>
              <a:spcBef>
                <a:spcPts val="0"/>
              </a:spcBef>
              <a:spcAft>
                <a:spcPts val="0"/>
              </a:spcAft>
              <a:buClr>
                <a:srgbClr val="666666"/>
              </a:buClr>
              <a:buSzPts val="1200"/>
              <a:buFont typeface="Century Gothic"/>
              <a:buAutoNum type="arabicPeriod"/>
            </a:pPr>
            <a:r>
              <a:rPr lang="en" sz="1200" b="1" u="sng" dirty="0">
                <a:solidFill>
                  <a:srgbClr val="666666"/>
                </a:solidFill>
                <a:latin typeface="Century Gothic"/>
                <a:ea typeface="Century Gothic"/>
                <a:cs typeface="Century Gothic"/>
                <a:sym typeface="Century Gothic"/>
              </a:rPr>
              <a:t>Review and update your Hand Off Guide:</a:t>
            </a:r>
            <a:r>
              <a:rPr lang="en" sz="1200" dirty="0">
                <a:solidFill>
                  <a:srgbClr val="666666"/>
                </a:solidFill>
                <a:latin typeface="Century Gothic"/>
                <a:ea typeface="Century Gothic"/>
                <a:cs typeface="Century Gothic"/>
                <a:sym typeface="Century Gothic"/>
              </a:rPr>
              <a:t> save on Google Drive under </a:t>
            </a:r>
            <a:r>
              <a:rPr lang="en" sz="1200" dirty="0">
                <a:solidFill>
                  <a:srgbClr val="666666"/>
                </a:solidFill>
                <a:highlight>
                  <a:schemeClr val="accent6"/>
                </a:highlight>
                <a:latin typeface="Century Gothic"/>
                <a:ea typeface="Century Gothic"/>
                <a:cs typeface="Century Gothic"/>
                <a:sym typeface="Century Gothic"/>
              </a:rPr>
              <a:t>[LINK TO GUIDELINES]</a:t>
            </a:r>
            <a:r>
              <a:rPr lang="en" sz="1200" dirty="0">
                <a:solidFill>
                  <a:srgbClr val="666666"/>
                </a:solidFill>
                <a:latin typeface="Century Gothic"/>
                <a:ea typeface="Century Gothic"/>
                <a:cs typeface="Century Gothic"/>
                <a:sym typeface="Century Gothic"/>
              </a:rPr>
              <a:t> folder. If there isn’t one for your role, consider drafting one and adding a link in previous descriptions.</a:t>
            </a:r>
            <a:endParaRPr sz="1200" dirty="0">
              <a:solidFill>
                <a:srgbClr val="666666"/>
              </a:solidFill>
              <a:latin typeface="Century Gothic"/>
              <a:ea typeface="Century Gothic"/>
              <a:cs typeface="Century Gothic"/>
              <a:sym typeface="Century Gothic"/>
            </a:endParaRPr>
          </a:p>
          <a:p>
            <a:pPr marL="228600" lvl="0" indent="-228600" algn="l" rtl="0">
              <a:lnSpc>
                <a:spcPct val="100000"/>
              </a:lnSpc>
              <a:spcBef>
                <a:spcPts val="0"/>
              </a:spcBef>
              <a:spcAft>
                <a:spcPts val="0"/>
              </a:spcAft>
              <a:buFont typeface="+mj-lt"/>
              <a:buAutoNum type="arabicPeriod"/>
            </a:pPr>
            <a:endParaRPr sz="1200" dirty="0">
              <a:solidFill>
                <a:srgbClr val="666666"/>
              </a:solidFill>
              <a:latin typeface="Century Gothic"/>
              <a:ea typeface="Century Gothic"/>
              <a:cs typeface="Century Gothic"/>
              <a:sym typeface="Century Gothic"/>
            </a:endParaRPr>
          </a:p>
          <a:p>
            <a:pPr marL="457200" lvl="0" indent="-304800" algn="l" rtl="0">
              <a:lnSpc>
                <a:spcPct val="100000"/>
              </a:lnSpc>
              <a:spcBef>
                <a:spcPts val="0"/>
              </a:spcBef>
              <a:spcAft>
                <a:spcPts val="0"/>
              </a:spcAft>
              <a:buClr>
                <a:srgbClr val="666666"/>
              </a:buClr>
              <a:buSzPts val="1200"/>
              <a:buFont typeface="Century Gothic"/>
              <a:buAutoNum type="arabicPeriod"/>
            </a:pPr>
            <a:r>
              <a:rPr lang="en" sz="1200" b="1" u="sng" dirty="0">
                <a:solidFill>
                  <a:srgbClr val="666666"/>
                </a:solidFill>
                <a:latin typeface="Century Gothic"/>
                <a:ea typeface="Century Gothic"/>
                <a:cs typeface="Century Gothic"/>
                <a:sym typeface="Century Gothic"/>
              </a:rPr>
              <a:t>Schedule a Hand Off Meeting:</a:t>
            </a:r>
            <a:r>
              <a:rPr lang="en" sz="1200" dirty="0">
                <a:solidFill>
                  <a:srgbClr val="666666"/>
                </a:solidFill>
                <a:latin typeface="Century Gothic"/>
                <a:ea typeface="Century Gothic"/>
                <a:cs typeface="Century Gothic"/>
                <a:sym typeface="Century Gothic"/>
              </a:rPr>
              <a:t> print the updated guide and sit down with the new member and go through it in detail. The roles are nuanced and each person has their own style so many questions come up and it makes for a much more successful transition if you have a hand off meeting in person.</a:t>
            </a:r>
            <a:endParaRPr sz="1200" dirty="0">
              <a:solidFill>
                <a:srgbClr val="666666"/>
              </a:solidFill>
              <a:latin typeface="Century Gothic"/>
              <a:ea typeface="Century Gothic"/>
              <a:cs typeface="Century Gothic"/>
              <a:sym typeface="Century Gothic"/>
            </a:endParaRPr>
          </a:p>
          <a:p>
            <a:pPr marL="228600" lvl="0" indent="-228600" algn="l" rtl="0">
              <a:lnSpc>
                <a:spcPct val="100000"/>
              </a:lnSpc>
              <a:spcBef>
                <a:spcPts val="0"/>
              </a:spcBef>
              <a:spcAft>
                <a:spcPts val="0"/>
              </a:spcAft>
              <a:buFont typeface="+mj-lt"/>
              <a:buAutoNum type="arabicPeriod"/>
            </a:pPr>
            <a:endParaRPr sz="1200" dirty="0">
              <a:solidFill>
                <a:srgbClr val="666666"/>
              </a:solidFill>
              <a:latin typeface="Century Gothic"/>
              <a:ea typeface="Century Gothic"/>
              <a:cs typeface="Century Gothic"/>
              <a:sym typeface="Century Gothic"/>
            </a:endParaRPr>
          </a:p>
          <a:p>
            <a:pPr marL="457200" lvl="0" indent="-304800" algn="l" rtl="0">
              <a:lnSpc>
                <a:spcPct val="100000"/>
              </a:lnSpc>
              <a:spcBef>
                <a:spcPts val="0"/>
              </a:spcBef>
              <a:spcAft>
                <a:spcPts val="0"/>
              </a:spcAft>
              <a:buClr>
                <a:srgbClr val="666666"/>
              </a:buClr>
              <a:buSzPts val="1200"/>
              <a:buFont typeface="Century Gothic"/>
              <a:buAutoNum type="arabicPeriod"/>
            </a:pPr>
            <a:r>
              <a:rPr lang="en" sz="1200" b="1" u="sng" dirty="0">
                <a:solidFill>
                  <a:srgbClr val="666666"/>
                </a:solidFill>
                <a:latin typeface="Century Gothic"/>
                <a:ea typeface="Century Gothic"/>
                <a:cs typeface="Century Gothic"/>
                <a:sym typeface="Century Gothic"/>
              </a:rPr>
              <a:t>Consider Overlapping your Positions</a:t>
            </a:r>
            <a:r>
              <a:rPr lang="en" sz="1200" dirty="0">
                <a:solidFill>
                  <a:srgbClr val="666666"/>
                </a:solidFill>
                <a:latin typeface="Century Gothic"/>
                <a:ea typeface="Century Gothic"/>
                <a:cs typeface="Century Gothic"/>
                <a:sym typeface="Century Gothic"/>
              </a:rPr>
              <a:t> for a smoother transition.</a:t>
            </a:r>
            <a:endParaRPr sz="1200" dirty="0">
              <a:solidFill>
                <a:srgbClr val="666666"/>
              </a:solidFill>
              <a:latin typeface="Century Gothic"/>
              <a:ea typeface="Century Gothic"/>
              <a:cs typeface="Century Gothic"/>
              <a:sym typeface="Century Gothic"/>
            </a:endParaRPr>
          </a:p>
          <a:p>
            <a:pPr marL="228600" lvl="0" indent="-228600" algn="l" rtl="0">
              <a:lnSpc>
                <a:spcPct val="100000"/>
              </a:lnSpc>
              <a:spcBef>
                <a:spcPts val="0"/>
              </a:spcBef>
              <a:spcAft>
                <a:spcPts val="0"/>
              </a:spcAft>
              <a:buFont typeface="+mj-lt"/>
              <a:buAutoNum type="arabicPeriod"/>
            </a:pPr>
            <a:endParaRPr sz="1200" dirty="0">
              <a:solidFill>
                <a:srgbClr val="666666"/>
              </a:solidFill>
              <a:latin typeface="Century Gothic"/>
              <a:ea typeface="Century Gothic"/>
              <a:cs typeface="Century Gothic"/>
              <a:sym typeface="Century Gothic"/>
            </a:endParaRPr>
          </a:p>
          <a:p>
            <a:pPr marL="457200" lvl="0" indent="-304800" algn="l" rtl="0">
              <a:lnSpc>
                <a:spcPct val="100000"/>
              </a:lnSpc>
              <a:spcBef>
                <a:spcPts val="0"/>
              </a:spcBef>
              <a:spcAft>
                <a:spcPts val="0"/>
              </a:spcAft>
              <a:buClr>
                <a:srgbClr val="666666"/>
              </a:buClr>
              <a:buSzPts val="1200"/>
              <a:buFont typeface="Century Gothic"/>
              <a:buAutoNum type="arabicPeriod"/>
            </a:pPr>
            <a:r>
              <a:rPr lang="en" sz="1200" dirty="0">
                <a:solidFill>
                  <a:srgbClr val="666666"/>
                </a:solidFill>
                <a:latin typeface="Century Gothic"/>
                <a:ea typeface="Century Gothic"/>
                <a:cs typeface="Century Gothic"/>
                <a:sym typeface="Century Gothic"/>
              </a:rPr>
              <a:t>AND finally </a:t>
            </a:r>
            <a:r>
              <a:rPr lang="en" sz="1200" b="1" u="sng" dirty="0">
                <a:solidFill>
                  <a:srgbClr val="666666"/>
                </a:solidFill>
                <a:latin typeface="Century Gothic"/>
                <a:ea typeface="Century Gothic"/>
                <a:cs typeface="Century Gothic"/>
                <a:sym typeface="Century Gothic"/>
              </a:rPr>
              <a:t>Pat Yourself on the Back for your Amazing Contributions to </a:t>
            </a:r>
            <a:r>
              <a:rPr lang="en" sz="1200" b="1" u="sng" dirty="0">
                <a:solidFill>
                  <a:srgbClr val="666666"/>
                </a:solidFill>
                <a:highlight>
                  <a:schemeClr val="accent6"/>
                </a:highlight>
                <a:latin typeface="Century Gothic"/>
                <a:ea typeface="Century Gothic"/>
                <a:cs typeface="Century Gothic"/>
                <a:sym typeface="Century Gothic"/>
              </a:rPr>
              <a:t>[YOUR SCHOOL NAME]!</a:t>
            </a:r>
            <a:r>
              <a:rPr lang="en" sz="1200" dirty="0">
                <a:solidFill>
                  <a:srgbClr val="666666"/>
                </a:solidFill>
                <a:latin typeface="Century Gothic"/>
                <a:ea typeface="Century Gothic"/>
                <a:cs typeface="Century Gothic"/>
                <a:sym typeface="Century Gothic"/>
              </a:rPr>
              <a:t> Your willingness to give your time and service is greatly appreciated and makes a huge difference in the lives and learning of students.</a:t>
            </a:r>
            <a:endParaRPr sz="1200" dirty="0">
              <a:solidFill>
                <a:srgbClr val="666666"/>
              </a:solidFill>
              <a:latin typeface="Century Gothic"/>
              <a:ea typeface="Century Gothic"/>
              <a:cs typeface="Century Gothic"/>
              <a:sym typeface="Century Gothic"/>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9"/>
          <p:cNvSpPr txBox="1">
            <a:spLocks noGrp="1"/>
          </p:cNvSpPr>
          <p:nvPr>
            <p:ph type="title"/>
          </p:nvPr>
        </p:nvSpPr>
        <p:spPr>
          <a:xfrm>
            <a:off x="311700" y="22854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120">
                <a:solidFill>
                  <a:srgbClr val="666666"/>
                </a:solidFill>
              </a:rPr>
              <a:t>Thank you!</a:t>
            </a:r>
            <a:endParaRPr sz="3120">
              <a:solidFill>
                <a:srgbClr val="66666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405433" y="1629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Clr>
                <a:schemeClr val="dk1"/>
              </a:buClr>
              <a:buSzPts val="990"/>
              <a:buFont typeface="Arial"/>
              <a:buNone/>
            </a:pPr>
            <a:r>
              <a:rPr lang="en" sz="3480">
                <a:latin typeface="Century Gothic"/>
                <a:ea typeface="Century Gothic"/>
                <a:cs typeface="Century Gothic"/>
                <a:sym typeface="Century Gothic"/>
              </a:rPr>
              <a:t>Parent Advisory Council Handbook</a:t>
            </a:r>
            <a:endParaRPr sz="3480">
              <a:latin typeface="Century Gothic"/>
              <a:ea typeface="Century Gothic"/>
              <a:cs typeface="Century Gothic"/>
              <a:sym typeface="Century Gothic"/>
            </a:endParaRPr>
          </a:p>
        </p:txBody>
      </p:sp>
      <p:sp>
        <p:nvSpPr>
          <p:cNvPr id="61" name="Google Shape;61;p14"/>
          <p:cNvSpPr txBox="1">
            <a:spLocks noGrp="1"/>
          </p:cNvSpPr>
          <p:nvPr>
            <p:ph type="subTitle" idx="1"/>
          </p:nvPr>
        </p:nvSpPr>
        <p:spPr>
          <a:xfrm>
            <a:off x="311700" y="368217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400">
                <a:solidFill>
                  <a:srgbClr val="999999"/>
                </a:solidFill>
                <a:latin typeface="Century Gothic"/>
                <a:ea typeface="Century Gothic"/>
                <a:cs typeface="Century Gothic"/>
                <a:sym typeface="Century Gothic"/>
              </a:rPr>
              <a:t>Month, Year</a:t>
            </a:r>
            <a:endParaRPr sz="2400">
              <a:solidFill>
                <a:srgbClr val="999999"/>
              </a:solidFill>
              <a:latin typeface="Century Gothic"/>
              <a:ea typeface="Century Gothic"/>
              <a:cs typeface="Century Gothic"/>
              <a:sym typeface="Century Gothic"/>
            </a:endParaRPr>
          </a:p>
        </p:txBody>
      </p:sp>
      <p:sp>
        <p:nvSpPr>
          <p:cNvPr id="62" name="Google Shape;62;p14"/>
          <p:cNvSpPr/>
          <p:nvPr/>
        </p:nvSpPr>
        <p:spPr>
          <a:xfrm>
            <a:off x="3713700" y="1236325"/>
            <a:ext cx="1716600" cy="1279500"/>
          </a:xfrm>
          <a:prstGeom prst="roundRect">
            <a:avLst>
              <a:gd name="adj" fmla="val 16667"/>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100" dirty="0">
                <a:latin typeface="Century Gothic"/>
                <a:ea typeface="Century Gothic"/>
                <a:cs typeface="Century Gothic"/>
                <a:sym typeface="Century Gothic"/>
              </a:rPr>
              <a:t>[Your School Logo Here]</a:t>
            </a:r>
            <a:endParaRPr sz="1100" dirty="0">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solidFill>
                  <a:srgbClr val="666666"/>
                </a:solidFill>
              </a:rPr>
              <a:t>Welcome!</a:t>
            </a:r>
            <a:endParaRPr dirty="0">
              <a:solidFill>
                <a:srgbClr val="666666"/>
              </a:solidFill>
            </a:endParaRPr>
          </a:p>
        </p:txBody>
      </p:sp>
      <p:sp>
        <p:nvSpPr>
          <p:cNvPr id="68" name="Google Shape;68;p15"/>
          <p:cNvSpPr txBox="1">
            <a:spLocks noGrp="1"/>
          </p:cNvSpPr>
          <p:nvPr>
            <p:ph type="body" idx="1"/>
          </p:nvPr>
        </p:nvSpPr>
        <p:spPr>
          <a:xfrm>
            <a:off x="311700" y="1152475"/>
            <a:ext cx="6164400" cy="3522600"/>
          </a:xfrm>
          <a:prstGeom prst="rect">
            <a:avLst/>
          </a:prstGeom>
        </p:spPr>
        <p:txBody>
          <a:bodyPr spcFirstLastPara="1" wrap="square" lIns="91425" tIns="91425" rIns="91425" bIns="0" anchor="t" anchorCtr="0">
            <a:noAutofit/>
          </a:bodyPr>
          <a:lstStyle/>
          <a:p>
            <a:pPr marL="0" lvl="0" indent="0" algn="l" rtl="0">
              <a:lnSpc>
                <a:spcPct val="100000"/>
              </a:lnSpc>
              <a:spcBef>
                <a:spcPts val="0"/>
              </a:spcBef>
              <a:spcAft>
                <a:spcPts val="0"/>
              </a:spcAft>
              <a:buSzPts val="770"/>
              <a:buNone/>
            </a:pPr>
            <a:r>
              <a:rPr lang="en" sz="1200">
                <a:solidFill>
                  <a:srgbClr val="999999"/>
                </a:solidFill>
                <a:latin typeface="Century Gothic"/>
                <a:ea typeface="Century Gothic"/>
                <a:cs typeface="Century Gothic"/>
                <a:sym typeface="Century Gothic"/>
              </a:rPr>
              <a:t>Welcome to </a:t>
            </a:r>
            <a:r>
              <a:rPr lang="en" sz="1200">
                <a:solidFill>
                  <a:srgbClr val="999999"/>
                </a:solidFill>
                <a:highlight>
                  <a:schemeClr val="accent6"/>
                </a:highlight>
                <a:latin typeface="Century Gothic"/>
                <a:ea typeface="Century Gothic"/>
                <a:cs typeface="Century Gothic"/>
                <a:sym typeface="Century Gothic"/>
              </a:rPr>
              <a:t>[YOUR SCHOOL NAME]</a:t>
            </a:r>
            <a:r>
              <a:rPr lang="en" sz="1200">
                <a:solidFill>
                  <a:srgbClr val="999999"/>
                </a:solidFill>
                <a:latin typeface="Century Gothic"/>
                <a:ea typeface="Century Gothic"/>
                <a:cs typeface="Century Gothic"/>
                <a:sym typeface="Century Gothic"/>
              </a:rPr>
              <a:t> Parent Advisory Council (PAC). </a:t>
            </a:r>
            <a:endParaRPr sz="1200">
              <a:solidFill>
                <a:srgbClr val="999999"/>
              </a:solidFill>
              <a:latin typeface="Century Gothic"/>
              <a:ea typeface="Century Gothic"/>
              <a:cs typeface="Century Gothic"/>
              <a:sym typeface="Century Gothic"/>
            </a:endParaRPr>
          </a:p>
          <a:p>
            <a:pPr marL="0" lvl="0" indent="0" algn="l" rtl="0">
              <a:lnSpc>
                <a:spcPct val="100000"/>
              </a:lnSpc>
              <a:spcBef>
                <a:spcPts val="1200"/>
              </a:spcBef>
              <a:spcAft>
                <a:spcPts val="0"/>
              </a:spcAft>
              <a:buSzPts val="770"/>
              <a:buNone/>
            </a:pPr>
            <a:r>
              <a:rPr lang="en" sz="1200" b="1">
                <a:solidFill>
                  <a:srgbClr val="666666"/>
                </a:solidFill>
                <a:latin typeface="Century Gothic"/>
                <a:ea typeface="Century Gothic"/>
                <a:cs typeface="Century Gothic"/>
                <a:sym typeface="Century Gothic"/>
              </a:rPr>
              <a:t>This handbook has two goals:</a:t>
            </a:r>
            <a:endParaRPr sz="1200" b="1">
              <a:solidFill>
                <a:srgbClr val="666666"/>
              </a:solidFill>
              <a:latin typeface="Century Gothic"/>
              <a:ea typeface="Century Gothic"/>
              <a:cs typeface="Century Gothic"/>
              <a:sym typeface="Century Gothic"/>
            </a:endParaRPr>
          </a:p>
          <a:p>
            <a:pPr marL="457200" lvl="0" indent="-304800" algn="l" rtl="0">
              <a:lnSpc>
                <a:spcPct val="100000"/>
              </a:lnSpc>
              <a:spcBef>
                <a:spcPts val="1200"/>
              </a:spcBef>
              <a:spcAft>
                <a:spcPts val="0"/>
              </a:spcAft>
              <a:buClr>
                <a:srgbClr val="666666"/>
              </a:buClr>
              <a:buSzPts val="1200"/>
              <a:buFont typeface="Century Gothic"/>
              <a:buAutoNum type="arabicPeriod"/>
            </a:pPr>
            <a:r>
              <a:rPr lang="en" sz="1200" b="1">
                <a:solidFill>
                  <a:srgbClr val="666666"/>
                </a:solidFill>
                <a:latin typeface="Century Gothic"/>
                <a:ea typeface="Century Gothic"/>
                <a:cs typeface="Century Gothic"/>
                <a:sym typeface="Century Gothic"/>
              </a:rPr>
              <a:t>Provide direction on where to find EXISTING PAC information; we don’t need to recreate the wheel</a:t>
            </a:r>
            <a:endParaRPr sz="1200" b="1">
              <a:solidFill>
                <a:srgbClr val="666666"/>
              </a:solidFill>
              <a:latin typeface="Century Gothic"/>
              <a:ea typeface="Century Gothic"/>
              <a:cs typeface="Century Gothic"/>
              <a:sym typeface="Century Gothic"/>
            </a:endParaRPr>
          </a:p>
          <a:p>
            <a:pPr marL="457200" lvl="0" indent="-304800" algn="l" rtl="0">
              <a:lnSpc>
                <a:spcPct val="100000"/>
              </a:lnSpc>
              <a:spcBef>
                <a:spcPts val="1200"/>
              </a:spcBef>
              <a:spcAft>
                <a:spcPts val="0"/>
              </a:spcAft>
              <a:buClr>
                <a:srgbClr val="666666"/>
              </a:buClr>
              <a:buSzPts val="1200"/>
              <a:buFont typeface="Century Gothic"/>
              <a:buAutoNum type="arabicPeriod"/>
            </a:pPr>
            <a:r>
              <a:rPr lang="en" sz="1200" b="1">
                <a:solidFill>
                  <a:srgbClr val="666666"/>
                </a:solidFill>
                <a:latin typeface="Century Gothic"/>
                <a:ea typeface="Century Gothic"/>
                <a:cs typeface="Century Gothic"/>
                <a:sym typeface="Century Gothic"/>
              </a:rPr>
              <a:t>Provide direction on where to find SPECIFIC information on our school’s PAC operations</a:t>
            </a:r>
            <a:endParaRPr sz="1200" b="1">
              <a:solidFill>
                <a:srgbClr val="666666"/>
              </a:solidFill>
              <a:latin typeface="Century Gothic"/>
              <a:ea typeface="Century Gothic"/>
              <a:cs typeface="Century Gothic"/>
              <a:sym typeface="Century Gothic"/>
            </a:endParaRPr>
          </a:p>
          <a:p>
            <a:pPr marL="0" lvl="0" indent="0" algn="l" rtl="0">
              <a:lnSpc>
                <a:spcPct val="100000"/>
              </a:lnSpc>
              <a:spcBef>
                <a:spcPts val="1200"/>
              </a:spcBef>
              <a:spcAft>
                <a:spcPts val="0"/>
              </a:spcAft>
              <a:buSzPts val="770"/>
              <a:buNone/>
            </a:pPr>
            <a:r>
              <a:rPr lang="en" sz="1200">
                <a:solidFill>
                  <a:srgbClr val="999999"/>
                </a:solidFill>
                <a:latin typeface="Century Gothic"/>
                <a:ea typeface="Century Gothic"/>
                <a:cs typeface="Century Gothic"/>
                <a:sym typeface="Century Gothic"/>
              </a:rPr>
              <a:t>We promise we won’t ask you to read the School Act, we just want to give you the right information so you can take on your role as efficiently and effectively as possible while still having a life outside of PAC. </a:t>
            </a:r>
            <a:endParaRPr sz="1200">
              <a:solidFill>
                <a:srgbClr val="999999"/>
              </a:solidFill>
              <a:latin typeface="Century Gothic"/>
              <a:ea typeface="Century Gothic"/>
              <a:cs typeface="Century Gothic"/>
              <a:sym typeface="Century Gothic"/>
            </a:endParaRPr>
          </a:p>
          <a:p>
            <a:pPr marL="0" lvl="0" indent="0" algn="l" rtl="0">
              <a:lnSpc>
                <a:spcPct val="100000"/>
              </a:lnSpc>
              <a:spcBef>
                <a:spcPts val="1200"/>
              </a:spcBef>
              <a:spcAft>
                <a:spcPts val="1200"/>
              </a:spcAft>
              <a:buSzPts val="770"/>
              <a:buNone/>
            </a:pPr>
            <a:r>
              <a:rPr lang="en" sz="1200">
                <a:solidFill>
                  <a:srgbClr val="999999"/>
                </a:solidFill>
                <a:latin typeface="Century Gothic"/>
                <a:ea typeface="Century Gothic"/>
                <a:cs typeface="Century Gothic"/>
                <a:sym typeface="Century Gothic"/>
              </a:rPr>
              <a:t>We hope this saves you time and energy and ultimately makes your experience as a PAC member more enjoyable.</a:t>
            </a:r>
            <a:endParaRPr sz="1200">
              <a:solidFill>
                <a:srgbClr val="999999"/>
              </a:solidFill>
              <a:latin typeface="Century Gothic"/>
              <a:ea typeface="Century Gothic"/>
              <a:cs typeface="Century Gothic"/>
              <a:sym typeface="Century Gothic"/>
            </a:endParaRPr>
          </a:p>
        </p:txBody>
      </p:sp>
      <p:sp>
        <p:nvSpPr>
          <p:cNvPr id="69" name="Google Shape;69;p15"/>
          <p:cNvSpPr/>
          <p:nvPr/>
        </p:nvSpPr>
        <p:spPr>
          <a:xfrm>
            <a:off x="6611600" y="1152475"/>
            <a:ext cx="2280300" cy="3279900"/>
          </a:xfrm>
          <a:prstGeom prst="flowChartAlternateProcess">
            <a:avLst/>
          </a:prstGeom>
          <a:solidFill>
            <a:srgbClr val="D9EAD3"/>
          </a:solidFill>
          <a:ln w="9525" cap="flat" cmpd="sng">
            <a:solidFill>
              <a:srgbClr val="274E1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dirty="0">
                <a:solidFill>
                  <a:srgbClr val="666666"/>
                </a:solidFill>
                <a:latin typeface="Century Gothic"/>
                <a:ea typeface="Century Gothic"/>
                <a:cs typeface="Century Gothic"/>
                <a:sym typeface="Century Gothic"/>
              </a:rPr>
              <a:t>*Pro Tip</a:t>
            </a:r>
            <a:r>
              <a:rPr lang="en" sz="1100" dirty="0">
                <a:solidFill>
                  <a:srgbClr val="666666"/>
                </a:solidFill>
                <a:latin typeface="Century Gothic"/>
                <a:ea typeface="Century Gothic"/>
                <a:cs typeface="Century Gothic"/>
                <a:sym typeface="Century Gothic"/>
              </a:rPr>
              <a:t>: You will see A LOT OF LINKS in this document!  The links help us avoid making your eyes glaze over with a 108 page manual. </a:t>
            </a:r>
            <a:endParaRPr sz="1100" dirty="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endParaRPr sz="1100" dirty="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rgbClr val="666666"/>
                </a:solidFill>
                <a:latin typeface="Century Gothic"/>
                <a:ea typeface="Century Gothic"/>
                <a:cs typeface="Century Gothic"/>
                <a:sym typeface="Century Gothic"/>
              </a:rPr>
              <a:t>We recommend you read through the Handbook in its entirety first and then do your deep dive with each link when you have time / need the details.</a:t>
            </a:r>
            <a:endParaRPr sz="1100" dirty="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endParaRPr sz="1100" dirty="0">
              <a:solidFill>
                <a:srgbClr val="666666"/>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900" b="1" i="1" dirty="0">
                <a:solidFill>
                  <a:srgbClr val="666666"/>
                </a:solidFill>
                <a:latin typeface="Century Gothic"/>
                <a:ea typeface="Century Gothic"/>
                <a:cs typeface="Century Gothic"/>
                <a:sym typeface="Century Gothic"/>
              </a:rPr>
              <a:t>*HELP! </a:t>
            </a:r>
            <a:r>
              <a:rPr lang="en" sz="900" i="1" dirty="0">
                <a:solidFill>
                  <a:srgbClr val="666666"/>
                </a:solidFill>
                <a:latin typeface="Century Gothic"/>
                <a:ea typeface="Century Gothic"/>
                <a:cs typeface="Century Gothic"/>
                <a:sym typeface="Century Gothic"/>
              </a:rPr>
              <a:t>If any links are out of date, let your PAC Secretary and Chair know so we can keep this up to date! Thank you!</a:t>
            </a:r>
            <a:endParaRPr sz="900" i="1" dirty="0">
              <a:solidFill>
                <a:srgbClr val="666666"/>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solidFill>
                  <a:srgbClr val="666666"/>
                </a:solidFill>
              </a:rPr>
              <a:t>Table of Contents</a:t>
            </a:r>
            <a:endParaRPr dirty="0">
              <a:solidFill>
                <a:srgbClr val="666666"/>
              </a:solidFill>
            </a:endParaRPr>
          </a:p>
        </p:txBody>
      </p:sp>
      <p:sp>
        <p:nvSpPr>
          <p:cNvPr id="75" name="Google Shape;75;p16"/>
          <p:cNvSpPr/>
          <p:nvPr/>
        </p:nvSpPr>
        <p:spPr>
          <a:xfrm>
            <a:off x="5750850" y="1232275"/>
            <a:ext cx="2789100" cy="3363000"/>
          </a:xfrm>
          <a:prstGeom prst="flowChartAlternateProcess">
            <a:avLst/>
          </a:prstGeom>
          <a:solidFill>
            <a:srgbClr val="D9EAD3"/>
          </a:solidFill>
          <a:ln w="9525" cap="flat" cmpd="sng">
            <a:solidFill>
              <a:srgbClr val="274E1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1200" b="1" dirty="0">
                <a:solidFill>
                  <a:srgbClr val="666666"/>
                </a:solidFill>
                <a:latin typeface="Century Gothic"/>
                <a:ea typeface="Century Gothic"/>
                <a:cs typeface="Century Gothic"/>
                <a:sym typeface="Century Gothic"/>
              </a:rPr>
              <a:t>*Pro Tip</a:t>
            </a:r>
            <a:r>
              <a:rPr lang="en" sz="1200" dirty="0">
                <a:solidFill>
                  <a:srgbClr val="666666"/>
                </a:solidFill>
                <a:latin typeface="Century Gothic"/>
                <a:ea typeface="Century Gothic"/>
                <a:cs typeface="Century Gothic"/>
                <a:sym typeface="Century Gothic"/>
              </a:rPr>
              <a:t>: The first year is the busiest and can feel overwhelming as you familiarize yourself with your new role. </a:t>
            </a:r>
            <a:endParaRPr sz="1200" dirty="0">
              <a:solidFill>
                <a:srgbClr val="666666"/>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endParaRPr sz="1200" dirty="0">
              <a:solidFill>
                <a:srgbClr val="666666"/>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200" dirty="0">
                <a:solidFill>
                  <a:srgbClr val="666666"/>
                </a:solidFill>
                <a:latin typeface="Century Gothic"/>
                <a:ea typeface="Century Gothic"/>
                <a:cs typeface="Century Gothic"/>
                <a:sym typeface="Century Gothic"/>
              </a:rPr>
              <a:t>Once you settle in, the role really only takes a handful of hours every month, unless you want to do more.</a:t>
            </a:r>
            <a:endParaRPr sz="1200" dirty="0">
              <a:solidFill>
                <a:srgbClr val="666666"/>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endParaRPr sz="1200" dirty="0">
              <a:solidFill>
                <a:srgbClr val="666666"/>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200" dirty="0">
                <a:solidFill>
                  <a:srgbClr val="666666"/>
                </a:solidFill>
                <a:latin typeface="Century Gothic"/>
                <a:ea typeface="Century Gothic"/>
                <a:cs typeface="Century Gothic"/>
                <a:sym typeface="Century Gothic"/>
              </a:rPr>
              <a:t>So if you are feeling overwhelmed as you read this, please know it is not as complicated as it looks!</a:t>
            </a:r>
            <a:endParaRPr sz="1200" b="1" dirty="0">
              <a:solidFill>
                <a:srgbClr val="666666"/>
              </a:solidFill>
              <a:latin typeface="Century Gothic"/>
              <a:ea typeface="Century Gothic"/>
              <a:cs typeface="Century Gothic"/>
              <a:sym typeface="Century Gothic"/>
            </a:endParaRPr>
          </a:p>
        </p:txBody>
      </p:sp>
      <p:sp>
        <p:nvSpPr>
          <p:cNvPr id="76" name="Google Shape;76;p16"/>
          <p:cNvSpPr txBox="1">
            <a:spLocks noGrp="1"/>
          </p:cNvSpPr>
          <p:nvPr>
            <p:ph type="body" idx="1"/>
          </p:nvPr>
        </p:nvSpPr>
        <p:spPr>
          <a:xfrm>
            <a:off x="310951" y="937871"/>
            <a:ext cx="6164400" cy="3522600"/>
          </a:xfrm>
          <a:prstGeom prst="rect">
            <a:avLst/>
          </a:prstGeom>
        </p:spPr>
        <p:txBody>
          <a:bodyPr spcFirstLastPara="1" wrap="square" lIns="91425" tIns="91425" rIns="91425" bIns="0" anchor="t" anchorCtr="0">
            <a:noAutofit/>
          </a:bodyPr>
          <a:lstStyle/>
          <a:p>
            <a:pPr marL="457200" lvl="0" indent="-349250" algn="l" rtl="0">
              <a:lnSpc>
                <a:spcPct val="150000"/>
              </a:lnSpc>
              <a:spcBef>
                <a:spcPts val="0"/>
              </a:spcBef>
              <a:spcAft>
                <a:spcPts val="0"/>
              </a:spcAft>
              <a:buClr>
                <a:srgbClr val="999999"/>
              </a:buClr>
              <a:buSzPts val="1900"/>
              <a:buFont typeface="Century Gothic"/>
              <a:buAutoNum type="arabicPeriod"/>
            </a:pPr>
            <a:r>
              <a:rPr lang="en" sz="1900" dirty="0">
                <a:solidFill>
                  <a:srgbClr val="999999"/>
                </a:solidFill>
                <a:latin typeface="Century Gothic"/>
                <a:ea typeface="Century Gothic"/>
                <a:cs typeface="Century Gothic"/>
                <a:sym typeface="Century Gothic"/>
              </a:rPr>
              <a:t>General Information</a:t>
            </a:r>
            <a:endParaRPr sz="1900" dirty="0">
              <a:solidFill>
                <a:srgbClr val="999999"/>
              </a:solidFill>
              <a:latin typeface="Century Gothic"/>
              <a:ea typeface="Century Gothic"/>
              <a:cs typeface="Century Gothic"/>
              <a:sym typeface="Century Gothic"/>
            </a:endParaRPr>
          </a:p>
          <a:p>
            <a:pPr marL="457200" lvl="0" indent="-349250" algn="l" rtl="0">
              <a:lnSpc>
                <a:spcPct val="150000"/>
              </a:lnSpc>
              <a:spcBef>
                <a:spcPts val="0"/>
              </a:spcBef>
              <a:spcAft>
                <a:spcPts val="0"/>
              </a:spcAft>
              <a:buClr>
                <a:srgbClr val="999999"/>
              </a:buClr>
              <a:buSzPts val="1900"/>
              <a:buFont typeface="Century Gothic"/>
              <a:buAutoNum type="arabicPeriod"/>
            </a:pPr>
            <a:r>
              <a:rPr lang="en" sz="1900" dirty="0">
                <a:solidFill>
                  <a:srgbClr val="999999"/>
                </a:solidFill>
                <a:highlight>
                  <a:schemeClr val="accent6"/>
                </a:highlight>
                <a:latin typeface="Century Gothic"/>
                <a:ea typeface="Century Gothic"/>
                <a:cs typeface="Century Gothic"/>
                <a:sym typeface="Century Gothic"/>
              </a:rPr>
              <a:t>[YOUR SCHOOL NAME]</a:t>
            </a:r>
            <a:r>
              <a:rPr lang="en" sz="1900" dirty="0">
                <a:solidFill>
                  <a:srgbClr val="999999"/>
                </a:solidFill>
                <a:latin typeface="Century Gothic"/>
                <a:ea typeface="Century Gothic"/>
                <a:cs typeface="Century Gothic"/>
                <a:sym typeface="Century Gothic"/>
              </a:rPr>
              <a:t> Information</a:t>
            </a:r>
            <a:endParaRPr sz="1900" dirty="0">
              <a:solidFill>
                <a:srgbClr val="999999"/>
              </a:solidFill>
              <a:latin typeface="Century Gothic"/>
              <a:ea typeface="Century Gothic"/>
              <a:cs typeface="Century Gothic"/>
              <a:sym typeface="Century Gothic"/>
            </a:endParaRPr>
          </a:p>
          <a:p>
            <a:pPr marL="457200" lvl="0" indent="-349250" algn="l" rtl="0">
              <a:lnSpc>
                <a:spcPct val="150000"/>
              </a:lnSpc>
              <a:spcBef>
                <a:spcPts val="0"/>
              </a:spcBef>
              <a:spcAft>
                <a:spcPts val="0"/>
              </a:spcAft>
              <a:buClr>
                <a:srgbClr val="999999"/>
              </a:buClr>
              <a:buSzPts val="1900"/>
              <a:buFont typeface="Century Gothic"/>
              <a:buAutoNum type="arabicPeriod"/>
            </a:pPr>
            <a:r>
              <a:rPr lang="en" sz="1900" dirty="0">
                <a:solidFill>
                  <a:srgbClr val="999999"/>
                </a:solidFill>
                <a:latin typeface="Century Gothic"/>
                <a:ea typeface="Century Gothic"/>
                <a:cs typeface="Century Gothic"/>
                <a:sym typeface="Century Gothic"/>
              </a:rPr>
              <a:t>Information Archival</a:t>
            </a:r>
            <a:endParaRPr sz="1900" dirty="0">
              <a:solidFill>
                <a:srgbClr val="999999"/>
              </a:solidFill>
              <a:latin typeface="Century Gothic"/>
              <a:ea typeface="Century Gothic"/>
              <a:cs typeface="Century Gothic"/>
              <a:sym typeface="Century Gothic"/>
            </a:endParaRPr>
          </a:p>
          <a:p>
            <a:pPr marL="457200" lvl="0" indent="-349250" algn="l" rtl="0">
              <a:lnSpc>
                <a:spcPct val="150000"/>
              </a:lnSpc>
              <a:spcBef>
                <a:spcPts val="0"/>
              </a:spcBef>
              <a:spcAft>
                <a:spcPts val="0"/>
              </a:spcAft>
              <a:buClr>
                <a:srgbClr val="999999"/>
              </a:buClr>
              <a:buSzPts val="1900"/>
              <a:buFont typeface="Century Gothic"/>
              <a:buAutoNum type="arabicPeriod"/>
            </a:pPr>
            <a:r>
              <a:rPr lang="en" sz="1900" dirty="0">
                <a:solidFill>
                  <a:srgbClr val="999999"/>
                </a:solidFill>
                <a:latin typeface="Century Gothic"/>
                <a:ea typeface="Century Gothic"/>
                <a:cs typeface="Century Gothic"/>
                <a:sym typeface="Century Gothic"/>
              </a:rPr>
              <a:t>Calendar</a:t>
            </a:r>
            <a:endParaRPr sz="1900" dirty="0">
              <a:solidFill>
                <a:srgbClr val="999999"/>
              </a:solidFill>
              <a:latin typeface="Century Gothic"/>
              <a:ea typeface="Century Gothic"/>
              <a:cs typeface="Century Gothic"/>
              <a:sym typeface="Century Gothic"/>
            </a:endParaRPr>
          </a:p>
          <a:p>
            <a:pPr marL="457200" lvl="0" indent="-349250" algn="l" rtl="0">
              <a:lnSpc>
                <a:spcPct val="150000"/>
              </a:lnSpc>
              <a:spcBef>
                <a:spcPts val="0"/>
              </a:spcBef>
              <a:spcAft>
                <a:spcPts val="0"/>
              </a:spcAft>
              <a:buClr>
                <a:srgbClr val="999999"/>
              </a:buClr>
              <a:buSzPts val="1900"/>
              <a:buFont typeface="Century Gothic"/>
              <a:buAutoNum type="arabicPeriod"/>
            </a:pPr>
            <a:r>
              <a:rPr lang="en" sz="1900" dirty="0">
                <a:solidFill>
                  <a:srgbClr val="999999"/>
                </a:solidFill>
                <a:latin typeface="Century Gothic"/>
                <a:ea typeface="Century Gothic"/>
                <a:cs typeface="Century Gothic"/>
                <a:sym typeface="Century Gothic"/>
              </a:rPr>
              <a:t>Grants</a:t>
            </a:r>
            <a:endParaRPr sz="1900" dirty="0">
              <a:solidFill>
                <a:srgbClr val="999999"/>
              </a:solidFill>
              <a:latin typeface="Century Gothic"/>
              <a:ea typeface="Century Gothic"/>
              <a:cs typeface="Century Gothic"/>
              <a:sym typeface="Century Gothic"/>
            </a:endParaRPr>
          </a:p>
          <a:p>
            <a:pPr marL="457200" lvl="0" indent="-349250" algn="l" rtl="0">
              <a:lnSpc>
                <a:spcPct val="150000"/>
              </a:lnSpc>
              <a:spcBef>
                <a:spcPts val="0"/>
              </a:spcBef>
              <a:spcAft>
                <a:spcPts val="0"/>
              </a:spcAft>
              <a:buClr>
                <a:srgbClr val="999999"/>
              </a:buClr>
              <a:buSzPts val="1900"/>
              <a:buFont typeface="Century Gothic"/>
              <a:buAutoNum type="arabicPeriod"/>
            </a:pPr>
            <a:r>
              <a:rPr lang="en" sz="1900" dirty="0">
                <a:solidFill>
                  <a:srgbClr val="999999"/>
                </a:solidFill>
                <a:latin typeface="Century Gothic"/>
                <a:ea typeface="Century Gothic"/>
                <a:cs typeface="Century Gothic"/>
                <a:sym typeface="Century Gothic"/>
              </a:rPr>
              <a:t>PAC Executive</a:t>
            </a:r>
            <a:endParaRPr sz="1900" dirty="0">
              <a:solidFill>
                <a:srgbClr val="999999"/>
              </a:solidFill>
              <a:latin typeface="Century Gothic"/>
              <a:ea typeface="Century Gothic"/>
              <a:cs typeface="Century Gothic"/>
              <a:sym typeface="Century Gothic"/>
            </a:endParaRPr>
          </a:p>
          <a:p>
            <a:pPr marL="457200" lvl="0" indent="-349250" algn="l" rtl="0">
              <a:lnSpc>
                <a:spcPct val="150000"/>
              </a:lnSpc>
              <a:spcBef>
                <a:spcPts val="0"/>
              </a:spcBef>
              <a:spcAft>
                <a:spcPts val="0"/>
              </a:spcAft>
              <a:buClr>
                <a:srgbClr val="999999"/>
              </a:buClr>
              <a:buSzPts val="1900"/>
              <a:buFont typeface="Century Gothic"/>
              <a:buAutoNum type="arabicPeriod"/>
            </a:pPr>
            <a:r>
              <a:rPr lang="en" sz="1900" dirty="0">
                <a:solidFill>
                  <a:srgbClr val="999999"/>
                </a:solidFill>
                <a:latin typeface="Century Gothic"/>
                <a:ea typeface="Century Gothic"/>
                <a:cs typeface="Century Gothic"/>
                <a:sym typeface="Century Gothic"/>
              </a:rPr>
              <a:t>Committee Roles</a:t>
            </a:r>
          </a:p>
          <a:p>
            <a:pPr marL="457200" lvl="0" indent="-349250" algn="l" rtl="0">
              <a:lnSpc>
                <a:spcPct val="150000"/>
              </a:lnSpc>
              <a:spcBef>
                <a:spcPts val="0"/>
              </a:spcBef>
              <a:spcAft>
                <a:spcPts val="0"/>
              </a:spcAft>
              <a:buClr>
                <a:srgbClr val="999999"/>
              </a:buClr>
              <a:buSzPts val="1900"/>
              <a:buFont typeface="Century Gothic"/>
              <a:buAutoNum type="arabicPeriod"/>
            </a:pPr>
            <a:r>
              <a:rPr lang="en" sz="1900" dirty="0">
                <a:solidFill>
                  <a:srgbClr val="999999"/>
                </a:solidFill>
                <a:latin typeface="Century Gothic"/>
                <a:ea typeface="Century Gothic"/>
                <a:cs typeface="Century Gothic"/>
                <a:sym typeface="Century Gothic"/>
              </a:rPr>
              <a:t>Revenue</a:t>
            </a:r>
            <a:endParaRPr sz="1900" dirty="0">
              <a:solidFill>
                <a:srgbClr val="999999"/>
              </a:solidFill>
              <a:latin typeface="Century Gothic"/>
              <a:ea typeface="Century Gothic"/>
              <a:cs typeface="Century Gothic"/>
              <a:sym typeface="Century Gothic"/>
            </a:endParaRPr>
          </a:p>
          <a:p>
            <a:pPr marL="457200" lvl="0" indent="-349250" algn="l" rtl="0">
              <a:lnSpc>
                <a:spcPct val="150000"/>
              </a:lnSpc>
              <a:spcBef>
                <a:spcPts val="0"/>
              </a:spcBef>
              <a:spcAft>
                <a:spcPts val="0"/>
              </a:spcAft>
              <a:buClr>
                <a:srgbClr val="999999"/>
              </a:buClr>
              <a:buSzPts val="1900"/>
              <a:buFont typeface="Century Gothic"/>
              <a:buAutoNum type="arabicPeriod"/>
            </a:pPr>
            <a:r>
              <a:rPr lang="en" sz="1900" dirty="0">
                <a:solidFill>
                  <a:srgbClr val="999999"/>
                </a:solidFill>
                <a:latin typeface="Century Gothic"/>
                <a:ea typeface="Century Gothic"/>
                <a:cs typeface="Century Gothic"/>
                <a:sym typeface="Century Gothic"/>
              </a:rPr>
              <a:t>Succession Planning &amp; Role Hand Off</a:t>
            </a:r>
            <a:endParaRPr sz="1900" dirty="0">
              <a:solidFill>
                <a:srgbClr val="999999"/>
              </a:solidFill>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457200" lvl="0" indent="-388620" algn="l" rtl="0">
              <a:spcBef>
                <a:spcPts val="0"/>
              </a:spcBef>
              <a:spcAft>
                <a:spcPts val="0"/>
              </a:spcAft>
              <a:buClr>
                <a:srgbClr val="666666"/>
              </a:buClr>
              <a:buSzPct val="100000"/>
              <a:buAutoNum type="arabicPeriod"/>
            </a:pPr>
            <a:r>
              <a:rPr lang="en" dirty="0">
                <a:solidFill>
                  <a:srgbClr val="666666"/>
                </a:solidFill>
              </a:rPr>
              <a:t>General Information</a:t>
            </a:r>
            <a:endParaRPr dirty="0">
              <a:solidFill>
                <a:srgbClr val="666666"/>
              </a:solidFill>
            </a:endParaRPr>
          </a:p>
        </p:txBody>
      </p:sp>
      <p:sp>
        <p:nvSpPr>
          <p:cNvPr id="82" name="Google Shape;82;p17"/>
          <p:cNvSpPr txBox="1">
            <a:spLocks noGrp="1"/>
          </p:cNvSpPr>
          <p:nvPr>
            <p:ph type="body" idx="1"/>
          </p:nvPr>
        </p:nvSpPr>
        <p:spPr>
          <a:xfrm>
            <a:off x="311700" y="1152475"/>
            <a:ext cx="5737500" cy="3779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b="1" u="sng">
                <a:solidFill>
                  <a:srgbClr val="666666"/>
                </a:solidFill>
                <a:latin typeface="Century Gothic"/>
                <a:ea typeface="Century Gothic"/>
                <a:cs typeface="Century Gothic"/>
                <a:sym typeface="Century Gothic"/>
              </a:rPr>
              <a:t>Let’s start at the beginning; what is a PAC?</a:t>
            </a:r>
            <a:endParaRPr sz="1200" b="1" u="sng">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a:solidFill>
                  <a:srgbClr val="666666"/>
                </a:solidFill>
                <a:latin typeface="Century Gothic"/>
                <a:ea typeface="Century Gothic"/>
                <a:cs typeface="Century Gothic"/>
                <a:sym typeface="Century Gothic"/>
              </a:rPr>
              <a:t>Who’s in it? What does it do? We could write it all out but it’s also available on our [</a:t>
            </a:r>
            <a:r>
              <a:rPr lang="en" sz="1200">
                <a:solidFill>
                  <a:srgbClr val="666666"/>
                </a:solidFill>
                <a:highlight>
                  <a:schemeClr val="accent6"/>
                </a:highlight>
                <a:latin typeface="Century Gothic"/>
                <a:ea typeface="Century Gothic"/>
                <a:cs typeface="Century Gothic"/>
                <a:sym typeface="Century Gothic"/>
              </a:rPr>
              <a:t>LINK TO YOUR PAC WEBPAGE ON SCHOOL WEBSITE]</a:t>
            </a:r>
            <a:r>
              <a:rPr lang="en" sz="1200">
                <a:solidFill>
                  <a:srgbClr val="666666"/>
                </a:solidFill>
                <a:latin typeface="Century Gothic"/>
                <a:ea typeface="Century Gothic"/>
                <a:cs typeface="Century Gothic"/>
                <a:sym typeface="Century Gothic"/>
              </a:rPr>
              <a:t>. </a:t>
            </a:r>
            <a:endParaRPr sz="120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Clr>
                <a:schemeClr val="dk1"/>
              </a:buClr>
              <a:buSzPts val="1100"/>
              <a:buFont typeface="Arial"/>
              <a:buNone/>
            </a:pPr>
            <a:r>
              <a:rPr lang="en" sz="1200" b="1" u="sng">
                <a:solidFill>
                  <a:srgbClr val="666666"/>
                </a:solidFill>
                <a:latin typeface="Century Gothic"/>
                <a:ea typeface="Century Gothic"/>
                <a:cs typeface="Century Gothic"/>
                <a:sym typeface="Century Gothic"/>
              </a:rPr>
              <a:t>I’m fascinated, tell me more!</a:t>
            </a:r>
            <a:endParaRPr sz="120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a:solidFill>
                  <a:srgbClr val="666666"/>
                </a:solidFill>
                <a:latin typeface="Century Gothic"/>
                <a:ea typeface="Century Gothic"/>
                <a:cs typeface="Century Gothic"/>
                <a:sym typeface="Century Gothic"/>
              </a:rPr>
              <a:t>Really? Okay, visit this helpful resource for a full deep dive </a:t>
            </a:r>
            <a:r>
              <a:rPr lang="en" sz="1200" u="sng">
                <a:solidFill>
                  <a:schemeClr val="hlink"/>
                </a:solidFill>
                <a:latin typeface="Century Gothic"/>
                <a:ea typeface="Century Gothic"/>
                <a:cs typeface="Century Gothic"/>
                <a:sym typeface="Century Gothic"/>
                <a:hlinkClick r:id="rId3"/>
              </a:rPr>
              <a:t>BCCPAC Leadership Manual</a:t>
            </a:r>
            <a:endParaRPr sz="120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b="1" u="sng">
                <a:solidFill>
                  <a:srgbClr val="666666"/>
                </a:solidFill>
                <a:latin typeface="Century Gothic"/>
                <a:ea typeface="Century Gothic"/>
                <a:cs typeface="Century Gothic"/>
                <a:sym typeface="Century Gothic"/>
              </a:rPr>
              <a:t>Okay that was too much information.</a:t>
            </a:r>
            <a:endParaRPr sz="1200" b="1" u="sng">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a:solidFill>
                  <a:srgbClr val="666666"/>
                </a:solidFill>
                <a:latin typeface="Century Gothic"/>
                <a:ea typeface="Century Gothic"/>
                <a:cs typeface="Century Gothic"/>
                <a:sym typeface="Century Gothic"/>
              </a:rPr>
              <a:t>Fair. Okay this pre recorded webinar is helpful </a:t>
            </a:r>
            <a:r>
              <a:rPr lang="en" sz="1200" u="sng">
                <a:solidFill>
                  <a:schemeClr val="hlink"/>
                </a:solidFill>
                <a:latin typeface="Century Gothic"/>
                <a:ea typeface="Century Gothic"/>
                <a:cs typeface="Century Gothic"/>
                <a:sym typeface="Century Gothic"/>
                <a:hlinkClick r:id="rId4"/>
              </a:rPr>
              <a:t>Understanding PACs from A-Z and Why they are Important for Families</a:t>
            </a:r>
            <a:r>
              <a:rPr lang="en" sz="1200">
                <a:solidFill>
                  <a:srgbClr val="666666"/>
                </a:solidFill>
                <a:latin typeface="Century Gothic"/>
                <a:ea typeface="Century Gothic"/>
                <a:cs typeface="Century Gothic"/>
                <a:sym typeface="Century Gothic"/>
              </a:rPr>
              <a:t>. </a:t>
            </a:r>
            <a:endParaRPr sz="120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b="1" u="sng">
                <a:solidFill>
                  <a:srgbClr val="666666"/>
                </a:solidFill>
                <a:latin typeface="Century Gothic"/>
                <a:ea typeface="Century Gothic"/>
                <a:cs typeface="Century Gothic"/>
                <a:sym typeface="Century Gothic"/>
              </a:rPr>
              <a:t>What is the BCCPAC anyway?</a:t>
            </a:r>
            <a:endParaRPr sz="1200" b="1" u="sng">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a:solidFill>
                  <a:srgbClr val="666666"/>
                </a:solidFill>
                <a:latin typeface="Century Gothic"/>
                <a:ea typeface="Century Gothic"/>
                <a:cs typeface="Century Gothic"/>
                <a:sym typeface="Century Gothic"/>
              </a:rPr>
              <a:t>The </a:t>
            </a:r>
            <a:r>
              <a:rPr lang="en" sz="1200" u="sng">
                <a:solidFill>
                  <a:schemeClr val="hlink"/>
                </a:solidFill>
                <a:latin typeface="Century Gothic"/>
                <a:ea typeface="Century Gothic"/>
                <a:cs typeface="Century Gothic"/>
                <a:sym typeface="Century Gothic"/>
                <a:hlinkClick r:id="rId5"/>
              </a:rPr>
              <a:t>British Columbia Confederation of Parent Advisory Councils</a:t>
            </a:r>
            <a:r>
              <a:rPr lang="en" sz="1200">
                <a:solidFill>
                  <a:srgbClr val="666666"/>
                </a:solidFill>
                <a:latin typeface="Century Gothic"/>
                <a:ea typeface="Century Gothic"/>
                <a:cs typeface="Century Gothic"/>
                <a:sym typeface="Century Gothic"/>
              </a:rPr>
              <a:t> (BCCPAC) is a registered non-profit and non-partisan charity and is the collective voice of parents on educational issues within the public system. </a:t>
            </a:r>
            <a:endParaRPr sz="120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a:solidFill>
                  <a:srgbClr val="666666"/>
                </a:solidFill>
                <a:latin typeface="Century Gothic"/>
                <a:ea typeface="Century Gothic"/>
                <a:cs typeface="Century Gothic"/>
                <a:sym typeface="Century Gothic"/>
              </a:rPr>
              <a:t>It is membership based renewed annually (cost is $75 and fees are covered under Gaming Grant - more info on that under Grants section).</a:t>
            </a:r>
            <a:endParaRPr sz="1200">
              <a:solidFill>
                <a:srgbClr val="666666"/>
              </a:solidFill>
              <a:latin typeface="Century Gothic"/>
              <a:ea typeface="Century Gothic"/>
              <a:cs typeface="Century Gothic"/>
              <a:sym typeface="Century Gothic"/>
            </a:endParaRPr>
          </a:p>
          <a:p>
            <a:pPr marL="285750" lvl="0" indent="-114300" algn="l" rtl="0">
              <a:lnSpc>
                <a:spcPct val="100000"/>
              </a:lnSpc>
              <a:spcBef>
                <a:spcPts val="0"/>
              </a:spcBef>
              <a:spcAft>
                <a:spcPts val="0"/>
              </a:spcAft>
              <a:buNone/>
            </a:pPr>
            <a:endParaRPr sz="120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a:solidFill>
                <a:srgbClr val="666666"/>
              </a:solidFill>
              <a:latin typeface="Century Gothic"/>
              <a:ea typeface="Century Gothic"/>
              <a:cs typeface="Century Gothic"/>
              <a:sym typeface="Century Gothic"/>
            </a:endParaRPr>
          </a:p>
        </p:txBody>
      </p:sp>
      <p:sp>
        <p:nvSpPr>
          <p:cNvPr id="83" name="Google Shape;83;p17"/>
          <p:cNvSpPr/>
          <p:nvPr/>
        </p:nvSpPr>
        <p:spPr>
          <a:xfrm>
            <a:off x="6049200" y="956050"/>
            <a:ext cx="2748600" cy="3779100"/>
          </a:xfrm>
          <a:prstGeom prst="flowChartAlternateProcess">
            <a:avLst/>
          </a:prstGeom>
          <a:solidFill>
            <a:srgbClr val="D9EAD3"/>
          </a:solidFill>
          <a:ln w="9525" cap="flat" cmpd="sng">
            <a:solidFill>
              <a:srgbClr val="274E1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dirty="0">
                <a:solidFill>
                  <a:srgbClr val="666666"/>
                </a:solidFill>
                <a:latin typeface="Century Gothic"/>
                <a:ea typeface="Century Gothic"/>
                <a:cs typeface="Century Gothic"/>
                <a:sym typeface="Century Gothic"/>
              </a:rPr>
              <a:t>*Pro Tip</a:t>
            </a:r>
            <a:r>
              <a:rPr lang="en" sz="1100" dirty="0">
                <a:solidFill>
                  <a:srgbClr val="666666"/>
                </a:solidFill>
                <a:latin typeface="Century Gothic"/>
                <a:ea typeface="Century Gothic"/>
                <a:cs typeface="Century Gothic"/>
                <a:sym typeface="Century Gothic"/>
              </a:rPr>
              <a:t>: The </a:t>
            </a:r>
            <a:r>
              <a:rPr lang="en" sz="1100" u="sng" dirty="0">
                <a:solidFill>
                  <a:schemeClr val="hlink"/>
                </a:solidFill>
                <a:latin typeface="Century Gothic"/>
                <a:ea typeface="Century Gothic"/>
                <a:cs typeface="Century Gothic"/>
                <a:sym typeface="Century Gothic"/>
                <a:hlinkClick r:id="rId5"/>
              </a:rPr>
              <a:t>BCCPAC website</a:t>
            </a:r>
            <a:r>
              <a:rPr lang="en" sz="1100" dirty="0">
                <a:solidFill>
                  <a:srgbClr val="666666"/>
                </a:solidFill>
                <a:latin typeface="Century Gothic"/>
                <a:ea typeface="Century Gothic"/>
                <a:cs typeface="Century Gothic"/>
                <a:sym typeface="Century Gothic"/>
              </a:rPr>
              <a:t> has a wealth of information. There are hundreds of links to helpful </a:t>
            </a:r>
            <a:r>
              <a:rPr lang="en" sz="1100" u="sng" dirty="0">
                <a:solidFill>
                  <a:schemeClr val="hlink"/>
                </a:solidFill>
                <a:latin typeface="Century Gothic"/>
                <a:ea typeface="Century Gothic"/>
                <a:cs typeface="Century Gothic"/>
                <a:sym typeface="Century Gothic"/>
                <a:hlinkClick r:id="rId6"/>
              </a:rPr>
              <a:t>resources</a:t>
            </a:r>
            <a:r>
              <a:rPr lang="en" sz="1100" dirty="0">
                <a:solidFill>
                  <a:srgbClr val="666666"/>
                </a:solidFill>
                <a:latin typeface="Century Gothic"/>
                <a:ea typeface="Century Gothic"/>
                <a:cs typeface="Century Gothic"/>
                <a:sym typeface="Century Gothic"/>
              </a:rPr>
              <a:t>. </a:t>
            </a:r>
            <a:endParaRPr sz="1100" dirty="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endParaRPr sz="1100" dirty="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rgbClr val="666666"/>
                </a:solidFill>
                <a:latin typeface="Century Gothic"/>
                <a:ea typeface="Century Gothic"/>
                <a:cs typeface="Century Gothic"/>
                <a:sym typeface="Century Gothic"/>
              </a:rPr>
              <a:t>The pre-recorded webinars are very informative and if you can’t find time to watch them, </a:t>
            </a:r>
            <a:r>
              <a:rPr lang="en" sz="1100" b="1" dirty="0">
                <a:solidFill>
                  <a:srgbClr val="666666"/>
                </a:solidFill>
                <a:latin typeface="Century Gothic"/>
                <a:ea typeface="Century Gothic"/>
                <a:cs typeface="Century Gothic"/>
                <a:sym typeface="Century Gothic"/>
              </a:rPr>
              <a:t>try listening to them during a drive or on your headphones </a:t>
            </a:r>
            <a:r>
              <a:rPr lang="en" sz="1100" dirty="0">
                <a:solidFill>
                  <a:srgbClr val="666666"/>
                </a:solidFill>
                <a:latin typeface="Century Gothic"/>
                <a:ea typeface="Century Gothic"/>
                <a:cs typeface="Century Gothic"/>
                <a:sym typeface="Century Gothic"/>
              </a:rPr>
              <a:t>while doing chores.</a:t>
            </a:r>
            <a:endParaRPr sz="1100" dirty="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endParaRPr sz="1100" dirty="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rgbClr val="666666"/>
                </a:solidFill>
                <a:latin typeface="Century Gothic"/>
                <a:ea typeface="Century Gothic"/>
                <a:cs typeface="Century Gothic"/>
                <a:sym typeface="Century Gothic"/>
              </a:rPr>
              <a:t>If you are a BCCPAC member, you can also reach out to them directly or </a:t>
            </a:r>
            <a:r>
              <a:rPr lang="en" sz="1100" b="1" dirty="0">
                <a:solidFill>
                  <a:srgbClr val="666666"/>
                </a:solidFill>
                <a:latin typeface="Century Gothic"/>
                <a:ea typeface="Century Gothic"/>
                <a:cs typeface="Century Gothic"/>
                <a:sym typeface="Century Gothic"/>
              </a:rPr>
              <a:t>schedule a personalized workshop for your PAC</a:t>
            </a:r>
            <a:r>
              <a:rPr lang="en" sz="1100" dirty="0">
                <a:solidFill>
                  <a:srgbClr val="666666"/>
                </a:solidFill>
                <a:latin typeface="Century Gothic"/>
                <a:ea typeface="Century Gothic"/>
                <a:cs typeface="Century Gothic"/>
                <a:sym typeface="Century Gothic"/>
              </a:rPr>
              <a:t> - they are there to help.</a:t>
            </a:r>
            <a:endParaRPr sz="1100" dirty="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endParaRPr sz="1100" dirty="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rgbClr val="666666"/>
                </a:solidFill>
                <a:latin typeface="Century Gothic"/>
                <a:ea typeface="Century Gothic"/>
                <a:cs typeface="Century Gothic"/>
                <a:sym typeface="Century Gothic"/>
              </a:rPr>
              <a:t>T: 604 687 4433</a:t>
            </a:r>
            <a:endParaRPr sz="1100" dirty="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rgbClr val="666666"/>
                </a:solidFill>
                <a:latin typeface="Century Gothic"/>
                <a:ea typeface="Century Gothic"/>
                <a:cs typeface="Century Gothic"/>
                <a:sym typeface="Century Gothic"/>
              </a:rPr>
              <a:t>E: </a:t>
            </a:r>
            <a:r>
              <a:rPr lang="en" sz="1100" u="sng" dirty="0">
                <a:solidFill>
                  <a:schemeClr val="hlink"/>
                </a:solidFill>
                <a:latin typeface="Century Gothic"/>
                <a:ea typeface="Century Gothic"/>
                <a:cs typeface="Century Gothic"/>
                <a:sym typeface="Century Gothic"/>
                <a:hlinkClick r:id="rId7"/>
              </a:rPr>
              <a:t>info@bccpac.bc.ca</a:t>
            </a:r>
            <a:endParaRPr sz="900" i="1" dirty="0">
              <a:solidFill>
                <a:srgbClr val="666666"/>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457200" lvl="0" indent="-388620" algn="l" rtl="0">
              <a:spcBef>
                <a:spcPts val="0"/>
              </a:spcBef>
              <a:spcAft>
                <a:spcPts val="0"/>
              </a:spcAft>
              <a:buClr>
                <a:srgbClr val="666666"/>
              </a:buClr>
              <a:buSzPct val="100000"/>
              <a:buAutoNum type="arabicPeriod"/>
            </a:pPr>
            <a:r>
              <a:rPr lang="en" dirty="0">
                <a:solidFill>
                  <a:srgbClr val="666666"/>
                </a:solidFill>
              </a:rPr>
              <a:t>General Information (cont’d)</a:t>
            </a:r>
            <a:endParaRPr dirty="0">
              <a:solidFill>
                <a:srgbClr val="666666"/>
              </a:solidFill>
            </a:endParaRPr>
          </a:p>
        </p:txBody>
      </p:sp>
      <p:sp>
        <p:nvSpPr>
          <p:cNvPr id="89" name="Google Shape;89;p18"/>
          <p:cNvSpPr txBox="1">
            <a:spLocks noGrp="1"/>
          </p:cNvSpPr>
          <p:nvPr>
            <p:ph type="body" idx="1"/>
          </p:nvPr>
        </p:nvSpPr>
        <p:spPr>
          <a:xfrm>
            <a:off x="311700" y="1152475"/>
            <a:ext cx="8465700" cy="1480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b="1" u="sng" dirty="0">
                <a:solidFill>
                  <a:srgbClr val="666666"/>
                </a:solidFill>
                <a:latin typeface="Century Gothic"/>
                <a:ea typeface="Century Gothic"/>
                <a:cs typeface="Century Gothic"/>
                <a:sym typeface="Century Gothic"/>
              </a:rPr>
              <a:t>What is a DPAC?</a:t>
            </a:r>
            <a:endParaRPr sz="1200" b="1" u="sng"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The </a:t>
            </a:r>
            <a:r>
              <a:rPr lang="en" sz="1200" u="sng" dirty="0">
                <a:solidFill>
                  <a:schemeClr val="hlink"/>
                </a:solidFill>
                <a:latin typeface="Century Gothic"/>
                <a:ea typeface="Century Gothic"/>
                <a:cs typeface="Century Gothic"/>
                <a:sym typeface="Century Gothic"/>
                <a:hlinkClick r:id="rId3"/>
              </a:rPr>
              <a:t>West Vancouver District Parent Advisory Council</a:t>
            </a:r>
            <a:r>
              <a:rPr lang="en" sz="1200" dirty="0">
                <a:solidFill>
                  <a:srgbClr val="666666"/>
                </a:solidFill>
                <a:latin typeface="Century Gothic"/>
                <a:ea typeface="Century Gothic"/>
                <a:cs typeface="Century Gothic"/>
                <a:sym typeface="Century Gothic"/>
              </a:rPr>
              <a:t> (DPAC) acts as an umbrella organization for the 17 PACs in our school district. Get to know them and visit their </a:t>
            </a:r>
            <a:r>
              <a:rPr lang="en" sz="1200" u="sng" dirty="0">
                <a:solidFill>
                  <a:schemeClr val="hlink"/>
                </a:solidFill>
                <a:latin typeface="Century Gothic"/>
                <a:ea typeface="Century Gothic"/>
                <a:cs typeface="Century Gothic"/>
                <a:sym typeface="Century Gothic"/>
                <a:hlinkClick r:id="rId4"/>
              </a:rPr>
              <a:t>Resource</a:t>
            </a:r>
            <a:r>
              <a:rPr lang="en" sz="1200" dirty="0">
                <a:solidFill>
                  <a:srgbClr val="666666"/>
                </a:solidFill>
                <a:latin typeface="Century Gothic"/>
                <a:ea typeface="Century Gothic"/>
                <a:cs typeface="Century Gothic"/>
                <a:sym typeface="Century Gothic"/>
              </a:rPr>
              <a:t> web page. Ask them questions and have a DPAC representative attend the monthly meetings. You’ll learn a lot very quickly and they are there to help.</a:t>
            </a: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E: </a:t>
            </a:r>
            <a:r>
              <a:rPr lang="en" sz="1200" dirty="0" err="1">
                <a:solidFill>
                  <a:srgbClr val="666666"/>
                </a:solidFill>
                <a:latin typeface="Century Gothic"/>
                <a:ea typeface="Century Gothic"/>
                <a:cs typeface="Century Gothic"/>
                <a:sym typeface="Century Gothic"/>
              </a:rPr>
              <a:t>dpac@wvschools.ca</a:t>
            </a: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a:p>
            <a:pPr marL="17145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p:txBody>
      </p:sp>
      <p:sp>
        <p:nvSpPr>
          <p:cNvPr id="90" name="Google Shape;90;p18"/>
          <p:cNvSpPr/>
          <p:nvPr/>
        </p:nvSpPr>
        <p:spPr>
          <a:xfrm>
            <a:off x="576900" y="2571750"/>
            <a:ext cx="7990200" cy="2245200"/>
          </a:xfrm>
          <a:prstGeom prst="flowChartAlternateProcess">
            <a:avLst/>
          </a:prstGeom>
          <a:solidFill>
            <a:srgbClr val="D9EAD3"/>
          </a:solidFill>
          <a:ln w="9525" cap="flat" cmpd="sng">
            <a:solidFill>
              <a:srgbClr val="274E1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000" b="1" dirty="0">
                <a:solidFill>
                  <a:srgbClr val="666666"/>
                </a:solidFill>
                <a:latin typeface="Century Gothic"/>
                <a:ea typeface="Century Gothic"/>
                <a:cs typeface="Century Gothic"/>
                <a:sym typeface="Century Gothic"/>
              </a:rPr>
              <a:t>*Pro Tip</a:t>
            </a:r>
            <a:r>
              <a:rPr lang="en" sz="1000" dirty="0">
                <a:solidFill>
                  <a:srgbClr val="666666"/>
                </a:solidFill>
                <a:latin typeface="Century Gothic"/>
                <a:ea typeface="Century Gothic"/>
                <a:cs typeface="Century Gothic"/>
                <a:sym typeface="Century Gothic"/>
              </a:rPr>
              <a:t>: Parent engagement is an important facet of a successful PAC; especially when it comes to volunteering, fundraising, and succession planning. A few helpful ideas to encourage parent engagement:</a:t>
            </a:r>
            <a:endParaRPr sz="1000" dirty="0">
              <a:solidFill>
                <a:srgbClr val="666666"/>
              </a:solidFill>
              <a:latin typeface="Century Gothic"/>
              <a:ea typeface="Century Gothic"/>
              <a:cs typeface="Century Gothic"/>
              <a:sym typeface="Century Gothic"/>
            </a:endParaRPr>
          </a:p>
          <a:p>
            <a:pPr marL="457200" lvl="0" indent="-292100" algn="l" rtl="0">
              <a:spcBef>
                <a:spcPts val="0"/>
              </a:spcBef>
              <a:spcAft>
                <a:spcPts val="0"/>
              </a:spcAft>
              <a:buClr>
                <a:srgbClr val="666666"/>
              </a:buClr>
              <a:buSzPts val="1000"/>
              <a:buFont typeface="Century Gothic"/>
              <a:buChar char="●"/>
            </a:pPr>
            <a:r>
              <a:rPr lang="en" sz="1000" dirty="0">
                <a:solidFill>
                  <a:srgbClr val="666666"/>
                </a:solidFill>
                <a:latin typeface="Century Gothic"/>
                <a:ea typeface="Century Gothic"/>
                <a:cs typeface="Century Gothic"/>
                <a:sym typeface="Century Gothic"/>
              </a:rPr>
              <a:t>Give parents lots of notice to plan ahead by communicating PAC related events in the weekly e-bulletin and via Class Parents.</a:t>
            </a:r>
            <a:endParaRPr sz="1000" dirty="0">
              <a:solidFill>
                <a:srgbClr val="666666"/>
              </a:solidFill>
              <a:latin typeface="Century Gothic"/>
              <a:ea typeface="Century Gothic"/>
              <a:cs typeface="Century Gothic"/>
              <a:sym typeface="Century Gothic"/>
            </a:endParaRPr>
          </a:p>
          <a:p>
            <a:pPr marL="457200" lvl="0" indent="-292100" algn="l" rtl="0">
              <a:spcBef>
                <a:spcPts val="0"/>
              </a:spcBef>
              <a:spcAft>
                <a:spcPts val="0"/>
              </a:spcAft>
              <a:buClr>
                <a:srgbClr val="666666"/>
              </a:buClr>
              <a:buSzPts val="1000"/>
              <a:buFont typeface="Century Gothic"/>
              <a:buChar char="●"/>
            </a:pPr>
            <a:r>
              <a:rPr lang="en" sz="1000" dirty="0">
                <a:solidFill>
                  <a:srgbClr val="666666"/>
                </a:solidFill>
                <a:latin typeface="Century Gothic"/>
                <a:ea typeface="Century Gothic"/>
                <a:cs typeface="Century Gothic"/>
                <a:sym typeface="Century Gothic"/>
              </a:rPr>
              <a:t>Food is always an attraction - it makes people feel more comfortable and inclined to mingle. Include it whenever possible.</a:t>
            </a:r>
            <a:endParaRPr sz="1000" dirty="0">
              <a:solidFill>
                <a:srgbClr val="666666"/>
              </a:solidFill>
              <a:latin typeface="Century Gothic"/>
              <a:ea typeface="Century Gothic"/>
              <a:cs typeface="Century Gothic"/>
              <a:sym typeface="Century Gothic"/>
            </a:endParaRPr>
          </a:p>
          <a:p>
            <a:pPr marL="457200" lvl="0" indent="-292100" algn="l" rtl="0">
              <a:spcBef>
                <a:spcPts val="0"/>
              </a:spcBef>
              <a:spcAft>
                <a:spcPts val="0"/>
              </a:spcAft>
              <a:buClr>
                <a:srgbClr val="666666"/>
              </a:buClr>
              <a:buSzPts val="1000"/>
              <a:buFont typeface="Century Gothic"/>
              <a:buChar char="●"/>
            </a:pPr>
            <a:r>
              <a:rPr lang="en" sz="1000" dirty="0">
                <a:solidFill>
                  <a:srgbClr val="666666"/>
                </a:solidFill>
                <a:latin typeface="Century Gothic"/>
                <a:ea typeface="Century Gothic"/>
                <a:cs typeface="Century Gothic"/>
                <a:sym typeface="Century Gothic"/>
              </a:rPr>
              <a:t>Offer name tags at meetings.</a:t>
            </a:r>
            <a:endParaRPr sz="1000" dirty="0">
              <a:solidFill>
                <a:srgbClr val="666666"/>
              </a:solidFill>
              <a:latin typeface="Century Gothic"/>
              <a:ea typeface="Century Gothic"/>
              <a:cs typeface="Century Gothic"/>
              <a:sym typeface="Century Gothic"/>
            </a:endParaRPr>
          </a:p>
          <a:p>
            <a:pPr marL="457200" lvl="0" indent="-292100" algn="l" rtl="0">
              <a:spcBef>
                <a:spcPts val="0"/>
              </a:spcBef>
              <a:spcAft>
                <a:spcPts val="0"/>
              </a:spcAft>
              <a:buClr>
                <a:srgbClr val="666666"/>
              </a:buClr>
              <a:buSzPts val="1000"/>
              <a:buFont typeface="Century Gothic"/>
              <a:buChar char="●"/>
            </a:pPr>
            <a:r>
              <a:rPr lang="en" sz="1000" dirty="0">
                <a:solidFill>
                  <a:srgbClr val="666666"/>
                </a:solidFill>
                <a:latin typeface="Century Gothic"/>
                <a:ea typeface="Century Gothic"/>
                <a:cs typeface="Century Gothic"/>
                <a:sym typeface="Century Gothic"/>
              </a:rPr>
              <a:t>Use </a:t>
            </a:r>
            <a:r>
              <a:rPr lang="en" sz="1000" u="sng" dirty="0">
                <a:solidFill>
                  <a:schemeClr val="accent5"/>
                </a:solidFill>
                <a:latin typeface="Century Gothic"/>
                <a:ea typeface="Century Gothic"/>
                <a:cs typeface="Century Gothic"/>
                <a:sym typeface="Century Gothic"/>
                <a:hlinkClick r:id="rId5">
                  <a:extLst>
                    <a:ext uri="{A12FA001-AC4F-418D-AE19-62706E023703}">
                      <ahyp:hlinkClr xmlns:ahyp="http://schemas.microsoft.com/office/drawing/2018/hyperlinkcolor" val="tx"/>
                    </a:ext>
                  </a:extLst>
                </a:hlinkClick>
              </a:rPr>
              <a:t>Sign Up Genius</a:t>
            </a:r>
            <a:r>
              <a:rPr lang="en" sz="1000" dirty="0">
                <a:solidFill>
                  <a:srgbClr val="666666"/>
                </a:solidFill>
                <a:latin typeface="Century Gothic"/>
                <a:ea typeface="Century Gothic"/>
                <a:cs typeface="Century Gothic"/>
                <a:sym typeface="Century Gothic"/>
              </a:rPr>
              <a:t> to generate and manage volunteers for specific events.</a:t>
            </a:r>
            <a:endParaRPr sz="1000" dirty="0">
              <a:solidFill>
                <a:srgbClr val="666666"/>
              </a:solidFill>
              <a:latin typeface="Century Gothic"/>
              <a:ea typeface="Century Gothic"/>
              <a:cs typeface="Century Gothic"/>
              <a:sym typeface="Century Gothic"/>
            </a:endParaRPr>
          </a:p>
          <a:p>
            <a:pPr marL="457200" lvl="0" indent="-292100" algn="l" rtl="0">
              <a:spcBef>
                <a:spcPts val="0"/>
              </a:spcBef>
              <a:spcAft>
                <a:spcPts val="0"/>
              </a:spcAft>
              <a:buClr>
                <a:srgbClr val="666666"/>
              </a:buClr>
              <a:buSzPts val="1000"/>
              <a:buFont typeface="Century Gothic"/>
              <a:buChar char="●"/>
            </a:pPr>
            <a:r>
              <a:rPr lang="en" sz="1000" dirty="0">
                <a:solidFill>
                  <a:srgbClr val="666666"/>
                </a:solidFill>
                <a:latin typeface="Century Gothic"/>
                <a:ea typeface="Century Gothic"/>
                <a:cs typeface="Century Gothic"/>
                <a:sym typeface="Century Gothic"/>
              </a:rPr>
              <a:t>The first PAC meeting of each year is the most attended. Take advantage of this by passing around a clipboard asking for volunteers for future events. If you have a list it makes it that much easier to tap shoulders later on.</a:t>
            </a:r>
            <a:endParaRPr sz="1000" dirty="0">
              <a:solidFill>
                <a:srgbClr val="666666"/>
              </a:solidFill>
              <a:latin typeface="Century Gothic"/>
              <a:ea typeface="Century Gothic"/>
              <a:cs typeface="Century Gothic"/>
              <a:sym typeface="Century Gothic"/>
            </a:endParaRPr>
          </a:p>
          <a:p>
            <a:pPr marL="457200" lvl="0" indent="-292100" algn="l" rtl="0">
              <a:lnSpc>
                <a:spcPct val="115000"/>
              </a:lnSpc>
              <a:spcBef>
                <a:spcPts val="0"/>
              </a:spcBef>
              <a:spcAft>
                <a:spcPts val="0"/>
              </a:spcAft>
              <a:buClr>
                <a:srgbClr val="666666"/>
              </a:buClr>
              <a:buSzPts val="1000"/>
              <a:buFont typeface="Century Gothic"/>
              <a:buChar char="●"/>
            </a:pPr>
            <a:r>
              <a:rPr lang="en" sz="1000" u="sng" dirty="0">
                <a:solidFill>
                  <a:srgbClr val="1155CC"/>
                </a:solidFill>
                <a:latin typeface="Century Gothic"/>
                <a:ea typeface="Century Gothic"/>
                <a:cs typeface="Century Gothic"/>
                <a:sym typeface="Century Gothic"/>
                <a:hlinkClick r:id="rId6">
                  <a:extLst>
                    <a:ext uri="{A12FA001-AC4F-418D-AE19-62706E023703}">
                      <ahyp:hlinkClr xmlns:ahyp="http://schemas.microsoft.com/office/drawing/2018/hyperlinkcolor" val="tx"/>
                    </a:ext>
                  </a:extLst>
                </a:hlinkClick>
              </a:rPr>
              <a:t>Leadership Manual - Section 19 Contagious Enthusiasm: How to Get Parents Involved</a:t>
            </a:r>
            <a:endParaRPr sz="1000" dirty="0">
              <a:solidFill>
                <a:srgbClr val="666666"/>
              </a:solidFill>
              <a:latin typeface="Century Gothic"/>
              <a:ea typeface="Century Gothic"/>
              <a:cs typeface="Century Gothic"/>
              <a:sym typeface="Century Gothic"/>
            </a:endParaRPr>
          </a:p>
          <a:p>
            <a:pPr marL="457200" lvl="0" indent="-292100" algn="l" rtl="0">
              <a:spcBef>
                <a:spcPts val="0"/>
              </a:spcBef>
              <a:spcAft>
                <a:spcPts val="0"/>
              </a:spcAft>
              <a:buClr>
                <a:srgbClr val="666666"/>
              </a:buClr>
              <a:buSzPts val="1000"/>
              <a:buFont typeface="Century Gothic"/>
              <a:buChar char="●"/>
            </a:pPr>
            <a:r>
              <a:rPr lang="en" sz="1000" dirty="0">
                <a:solidFill>
                  <a:srgbClr val="666666"/>
                </a:solidFill>
                <a:latin typeface="Century Gothic"/>
                <a:ea typeface="Century Gothic"/>
                <a:cs typeface="Century Gothic"/>
                <a:sym typeface="Century Gothic"/>
              </a:rPr>
              <a:t>Give recognition and thanks to the parents who show up and give their time!</a:t>
            </a:r>
            <a:endParaRPr sz="1000" dirty="0">
              <a:solidFill>
                <a:srgbClr val="666666"/>
              </a:solidFill>
              <a:latin typeface="Century Gothic"/>
              <a:ea typeface="Century Gothic"/>
              <a:cs typeface="Century Gothic"/>
              <a:sym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solidFill>
                  <a:srgbClr val="666666"/>
                </a:solidFill>
              </a:rPr>
              <a:t>2. </a:t>
            </a:r>
            <a:r>
              <a:rPr lang="en" dirty="0">
                <a:solidFill>
                  <a:srgbClr val="666666"/>
                </a:solidFill>
                <a:highlight>
                  <a:schemeClr val="accent6"/>
                </a:highlight>
              </a:rPr>
              <a:t>[YOUR SCHOOL NAME]</a:t>
            </a:r>
            <a:r>
              <a:rPr lang="en" dirty="0">
                <a:solidFill>
                  <a:srgbClr val="666666"/>
                </a:solidFill>
              </a:rPr>
              <a:t> Information</a:t>
            </a:r>
            <a:endParaRPr dirty="0">
              <a:solidFill>
                <a:srgbClr val="666666"/>
              </a:solidFill>
            </a:endParaRPr>
          </a:p>
        </p:txBody>
      </p:sp>
      <p:sp>
        <p:nvSpPr>
          <p:cNvPr id="96" name="Google Shape;96;p19"/>
          <p:cNvSpPr txBox="1">
            <a:spLocks noGrp="1"/>
          </p:cNvSpPr>
          <p:nvPr>
            <p:ph type="body" idx="1"/>
          </p:nvPr>
        </p:nvSpPr>
        <p:spPr>
          <a:xfrm>
            <a:off x="373350" y="1152475"/>
            <a:ext cx="5123400" cy="3618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b="1" u="sng" dirty="0">
                <a:solidFill>
                  <a:srgbClr val="666666"/>
                </a:solidFill>
                <a:latin typeface="Century Gothic"/>
                <a:ea typeface="Century Gothic"/>
                <a:cs typeface="Century Gothic"/>
                <a:sym typeface="Century Gothic"/>
              </a:rPr>
              <a:t>What is the </a:t>
            </a:r>
            <a:r>
              <a:rPr lang="en" sz="1200" b="1" u="sng" dirty="0">
                <a:solidFill>
                  <a:srgbClr val="666666"/>
                </a:solidFill>
                <a:highlight>
                  <a:schemeClr val="accent6"/>
                </a:highlight>
                <a:latin typeface="Century Gothic"/>
                <a:ea typeface="Century Gothic"/>
                <a:cs typeface="Century Gothic"/>
                <a:sym typeface="Century Gothic"/>
              </a:rPr>
              <a:t>[YOUR SCHOOL NAME]</a:t>
            </a:r>
            <a:r>
              <a:rPr lang="en" sz="1200" b="1" u="sng" dirty="0">
                <a:solidFill>
                  <a:srgbClr val="666666"/>
                </a:solidFill>
                <a:latin typeface="Century Gothic"/>
                <a:ea typeface="Century Gothic"/>
                <a:cs typeface="Century Gothic"/>
                <a:sym typeface="Century Gothic"/>
              </a:rPr>
              <a:t> PAC?</a:t>
            </a:r>
            <a:r>
              <a:rPr lang="en" sz="1200" b="1" dirty="0">
                <a:solidFill>
                  <a:srgbClr val="666666"/>
                </a:solidFill>
                <a:latin typeface="Century Gothic"/>
                <a:ea typeface="Century Gothic"/>
                <a:cs typeface="Century Gothic"/>
                <a:sym typeface="Century Gothic"/>
              </a:rPr>
              <a:t> </a:t>
            </a:r>
            <a:r>
              <a:rPr lang="en" sz="1200" dirty="0">
                <a:solidFill>
                  <a:srgbClr val="666666"/>
                </a:solidFill>
                <a:latin typeface="Century Gothic"/>
                <a:ea typeface="Century Gothic"/>
                <a:cs typeface="Century Gothic"/>
                <a:sym typeface="Century Gothic"/>
              </a:rPr>
              <a:t>All parents and legal guardians of students registered at </a:t>
            </a:r>
            <a:r>
              <a:rPr lang="en" sz="1200" dirty="0">
                <a:solidFill>
                  <a:srgbClr val="666666"/>
                </a:solidFill>
                <a:highlight>
                  <a:schemeClr val="accent6"/>
                </a:highlight>
                <a:latin typeface="Century Gothic"/>
                <a:ea typeface="Century Gothic"/>
                <a:cs typeface="Century Gothic"/>
                <a:sym typeface="Century Gothic"/>
              </a:rPr>
              <a:t>[YOUR SCHOOL NAME]</a:t>
            </a:r>
            <a:r>
              <a:rPr lang="en" sz="1200" dirty="0">
                <a:solidFill>
                  <a:srgbClr val="666666"/>
                </a:solidFill>
                <a:latin typeface="Century Gothic"/>
                <a:ea typeface="Century Gothic"/>
                <a:cs typeface="Century Gothic"/>
                <a:sym typeface="Century Gothic"/>
              </a:rPr>
              <a:t> are voting members of the PAC. Led by an elected executive team and committee members. More info on this to come!</a:t>
            </a: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b="1" u="sng" dirty="0">
                <a:solidFill>
                  <a:srgbClr val="666666"/>
                </a:solidFill>
                <a:latin typeface="Century Gothic"/>
                <a:ea typeface="Century Gothic"/>
                <a:cs typeface="Century Gothic"/>
                <a:sym typeface="Century Gothic"/>
              </a:rPr>
              <a:t>What are these Constitution &amp; By-Laws?</a:t>
            </a:r>
            <a:r>
              <a:rPr lang="en" sz="1200" b="1" dirty="0">
                <a:solidFill>
                  <a:srgbClr val="666666"/>
                </a:solidFill>
                <a:latin typeface="Century Gothic"/>
                <a:ea typeface="Century Gothic"/>
                <a:cs typeface="Century Gothic"/>
                <a:sym typeface="Century Gothic"/>
              </a:rPr>
              <a:t> </a:t>
            </a:r>
            <a:r>
              <a:rPr lang="en" sz="1200" dirty="0">
                <a:solidFill>
                  <a:srgbClr val="666666"/>
                </a:solidFill>
                <a:latin typeface="Century Gothic"/>
                <a:ea typeface="Century Gothic"/>
                <a:cs typeface="Century Gothic"/>
                <a:sym typeface="Century Gothic"/>
              </a:rPr>
              <a:t>The PAC is governed by the PAC Constitution and By-Laws (C&amp;B). To get a detailed overview visit </a:t>
            </a:r>
            <a:r>
              <a:rPr lang="en" sz="1200" u="sng" dirty="0">
                <a:solidFill>
                  <a:srgbClr val="666666"/>
                </a:solidFill>
                <a:latin typeface="Century Gothic"/>
                <a:ea typeface="Century Gothic"/>
                <a:cs typeface="Century Gothic"/>
                <a:sym typeface="Century Gothic"/>
                <a:hlinkClick r:id="rId3">
                  <a:extLst>
                    <a:ext uri="{A12FA001-AC4F-418D-AE19-62706E023703}">
                      <ahyp:hlinkClr xmlns:ahyp="http://schemas.microsoft.com/office/drawing/2018/hyperlinkcolor" val="tx"/>
                    </a:ext>
                  </a:extLst>
                </a:hlinkClick>
              </a:rPr>
              <a:t>BCCPAC Leadership Manual - Section 6 Constitution &amp; Bylaws</a:t>
            </a:r>
            <a:r>
              <a:rPr lang="en" sz="1200" dirty="0">
                <a:solidFill>
                  <a:srgbClr val="666666"/>
                </a:solidFill>
                <a:latin typeface="Century Gothic"/>
                <a:ea typeface="Century Gothic"/>
                <a:cs typeface="Century Gothic"/>
                <a:sym typeface="Century Gothic"/>
              </a:rPr>
              <a:t>. </a:t>
            </a: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b="1" u="sng" dirty="0" err="1">
                <a:solidFill>
                  <a:srgbClr val="666666"/>
                </a:solidFill>
                <a:latin typeface="Century Gothic"/>
                <a:ea typeface="Century Gothic"/>
                <a:cs typeface="Century Gothic"/>
                <a:sym typeface="Century Gothic"/>
              </a:rPr>
              <a:t>Ooooh</a:t>
            </a:r>
            <a:r>
              <a:rPr lang="en" sz="1200" b="1" u="sng" dirty="0">
                <a:solidFill>
                  <a:srgbClr val="666666"/>
                </a:solidFill>
                <a:latin typeface="Century Gothic"/>
                <a:ea typeface="Century Gothic"/>
                <a:cs typeface="Century Gothic"/>
                <a:sym typeface="Century Gothic"/>
              </a:rPr>
              <a:t> Confidential Information</a:t>
            </a:r>
            <a:r>
              <a:rPr lang="en" sz="1200" b="1" dirty="0">
                <a:solidFill>
                  <a:srgbClr val="666666"/>
                </a:solidFill>
                <a:latin typeface="Century Gothic"/>
                <a:ea typeface="Century Gothic"/>
                <a:cs typeface="Century Gothic"/>
                <a:sym typeface="Century Gothic"/>
              </a:rPr>
              <a:t> </a:t>
            </a:r>
            <a:r>
              <a:rPr lang="en" sz="1200" dirty="0">
                <a:solidFill>
                  <a:srgbClr val="666666"/>
                </a:solidFill>
                <a:latin typeface="Century Gothic"/>
                <a:ea typeface="Century Gothic"/>
                <a:cs typeface="Century Gothic"/>
                <a:sym typeface="Century Gothic"/>
              </a:rPr>
              <a:t>The PAC Handbook can and should be shared. </a:t>
            </a: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2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200" dirty="0">
                <a:solidFill>
                  <a:srgbClr val="666666"/>
                </a:solidFill>
                <a:latin typeface="Century Gothic"/>
                <a:ea typeface="Century Gothic"/>
                <a:cs typeface="Century Gothic"/>
                <a:sym typeface="Century Gothic"/>
              </a:rPr>
              <a:t>When sharing with new PAC members please be aware that document permissions will be </a:t>
            </a:r>
            <a:r>
              <a:rPr lang="en" sz="1200" dirty="0" err="1">
                <a:solidFill>
                  <a:srgbClr val="666666"/>
                </a:solidFill>
                <a:latin typeface="Century Gothic"/>
                <a:ea typeface="Century Gothic"/>
                <a:cs typeface="Century Gothic"/>
                <a:sym typeface="Century Gothic"/>
              </a:rPr>
              <a:t>dependant</a:t>
            </a:r>
            <a:r>
              <a:rPr lang="en" sz="1200" dirty="0">
                <a:solidFill>
                  <a:srgbClr val="666666"/>
                </a:solidFill>
                <a:latin typeface="Century Gothic"/>
                <a:ea typeface="Century Gothic"/>
                <a:cs typeface="Century Gothic"/>
                <a:sym typeface="Century Gothic"/>
              </a:rPr>
              <a:t> on your </a:t>
            </a:r>
            <a:r>
              <a:rPr lang="en" sz="1200" u="sng" dirty="0">
                <a:solidFill>
                  <a:schemeClr val="hlink"/>
                </a:solidFill>
                <a:latin typeface="Century Gothic"/>
                <a:ea typeface="Century Gothic"/>
                <a:cs typeface="Century Gothic"/>
                <a:sym typeface="Century Gothic"/>
                <a:hlinkClick r:id="rId4"/>
              </a:rPr>
              <a:t>Google Drive Access levels</a:t>
            </a:r>
            <a:r>
              <a:rPr lang="en" sz="1200" dirty="0">
                <a:solidFill>
                  <a:srgbClr val="666666"/>
                </a:solidFill>
                <a:latin typeface="Century Gothic"/>
                <a:ea typeface="Century Gothic"/>
                <a:cs typeface="Century Gothic"/>
                <a:sym typeface="Century Gothic"/>
              </a:rPr>
              <a:t>. The PAC Chair should regularly review these and ensure confidential information is protected.</a:t>
            </a:r>
            <a:endParaRPr sz="1200" dirty="0">
              <a:solidFill>
                <a:srgbClr val="666666"/>
              </a:solidFill>
              <a:highlight>
                <a:srgbClr val="FFFF00"/>
              </a:highlight>
              <a:latin typeface="Century Gothic"/>
              <a:ea typeface="Century Gothic"/>
              <a:cs typeface="Century Gothic"/>
              <a:sym typeface="Century Gothic"/>
            </a:endParaRPr>
          </a:p>
        </p:txBody>
      </p:sp>
      <p:sp>
        <p:nvSpPr>
          <p:cNvPr id="97" name="Google Shape;97;p19"/>
          <p:cNvSpPr txBox="1">
            <a:spLocks noGrp="1"/>
          </p:cNvSpPr>
          <p:nvPr>
            <p:ph type="body" idx="1"/>
          </p:nvPr>
        </p:nvSpPr>
        <p:spPr>
          <a:xfrm>
            <a:off x="5851575" y="1084275"/>
            <a:ext cx="2758800" cy="3686400"/>
          </a:xfrm>
          <a:prstGeom prst="rect">
            <a:avLst/>
          </a:prstGeom>
          <a:solidFill>
            <a:srgbClr val="CFE2F3"/>
          </a:solidFill>
          <a:ln w="38100" cap="flat" cmpd="sng">
            <a:solidFill>
              <a:srgbClr val="1C4587"/>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018"/>
              <a:buFont typeface="Arial"/>
              <a:buNone/>
            </a:pPr>
            <a:r>
              <a:rPr lang="en" sz="1300" b="1" dirty="0">
                <a:solidFill>
                  <a:srgbClr val="666666"/>
                </a:solidFill>
                <a:latin typeface="Century Gothic"/>
                <a:ea typeface="Century Gothic"/>
                <a:cs typeface="Century Gothic"/>
                <a:sym typeface="Century Gothic"/>
              </a:rPr>
              <a:t>Our Constitutions &amp; By-Laws</a:t>
            </a:r>
            <a:endParaRPr sz="1300" b="1"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Clr>
                <a:schemeClr val="dk1"/>
              </a:buClr>
              <a:buSzPts val="1018"/>
              <a:buFont typeface="Arial"/>
              <a:buNone/>
            </a:pPr>
            <a:endParaRPr sz="1300" b="1" u="sng"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Clr>
                <a:schemeClr val="dk1"/>
              </a:buClr>
              <a:buSzPts val="1018"/>
              <a:buFont typeface="Arial"/>
              <a:buNone/>
            </a:pPr>
            <a:r>
              <a:rPr lang="en" sz="1300" dirty="0">
                <a:solidFill>
                  <a:srgbClr val="666666"/>
                </a:solidFill>
                <a:latin typeface="Century Gothic"/>
                <a:ea typeface="Century Gothic"/>
                <a:cs typeface="Century Gothic"/>
                <a:sym typeface="Century Gothic"/>
              </a:rPr>
              <a:t>Our C&amp;B can be found on the </a:t>
            </a:r>
            <a:r>
              <a:rPr lang="en" sz="1300" dirty="0">
                <a:solidFill>
                  <a:srgbClr val="666666"/>
                </a:solidFill>
                <a:highlight>
                  <a:schemeClr val="accent6"/>
                </a:highlight>
                <a:latin typeface="Century Gothic"/>
                <a:ea typeface="Century Gothic"/>
                <a:cs typeface="Century Gothic"/>
                <a:sym typeface="Century Gothic"/>
              </a:rPr>
              <a:t>[LINK TO YOUR C&amp;B ON YOUR PAC WEBPAGE] </a:t>
            </a:r>
            <a:r>
              <a:rPr lang="en" sz="1300" dirty="0">
                <a:solidFill>
                  <a:srgbClr val="666666"/>
                </a:solidFill>
                <a:latin typeface="Century Gothic"/>
                <a:ea typeface="Century Gothic"/>
                <a:cs typeface="Century Gothic"/>
                <a:sym typeface="Century Gothic"/>
              </a:rPr>
              <a:t>on the Parents page and on the </a:t>
            </a:r>
            <a:r>
              <a:rPr lang="en" sz="1300" dirty="0">
                <a:solidFill>
                  <a:srgbClr val="666666"/>
                </a:solidFill>
                <a:highlight>
                  <a:schemeClr val="accent6"/>
                </a:highlight>
                <a:latin typeface="Century Gothic"/>
                <a:ea typeface="Century Gothic"/>
                <a:cs typeface="Century Gothic"/>
                <a:sym typeface="Century Gothic"/>
              </a:rPr>
              <a:t>Google Drive for the editable version</a:t>
            </a:r>
            <a:r>
              <a:rPr lang="en" sz="1300" dirty="0">
                <a:solidFill>
                  <a:srgbClr val="666666"/>
                </a:solidFill>
                <a:latin typeface="Century Gothic"/>
                <a:ea typeface="Century Gothic"/>
                <a:cs typeface="Century Gothic"/>
                <a:sym typeface="Century Gothic"/>
              </a:rPr>
              <a:t>. The document should be reviewed and updated every five years. </a:t>
            </a:r>
            <a:endParaRPr sz="1300" dirty="0">
              <a:solidFill>
                <a:srgbClr val="666666"/>
              </a:solidFill>
              <a:latin typeface="Century Gothic"/>
              <a:ea typeface="Century Gothic"/>
              <a:cs typeface="Century Gothic"/>
              <a:sym typeface="Century Gothic"/>
            </a:endParaRPr>
          </a:p>
          <a:p>
            <a:pPr marL="285750" lvl="0" indent="-254000" algn="l" rtl="0">
              <a:lnSpc>
                <a:spcPct val="100000"/>
              </a:lnSpc>
              <a:spcBef>
                <a:spcPts val="0"/>
              </a:spcBef>
              <a:spcAft>
                <a:spcPts val="0"/>
              </a:spcAft>
              <a:buClr>
                <a:srgbClr val="666666"/>
              </a:buClr>
              <a:buSzPts val="1300"/>
              <a:buFont typeface="Century Gothic"/>
              <a:buChar char="●"/>
            </a:pPr>
            <a:r>
              <a:rPr lang="en" sz="1300" dirty="0">
                <a:solidFill>
                  <a:srgbClr val="666666"/>
                </a:solidFill>
                <a:latin typeface="Century Gothic"/>
                <a:ea typeface="Century Gothic"/>
                <a:cs typeface="Century Gothic"/>
                <a:sym typeface="Century Gothic"/>
              </a:rPr>
              <a:t>Last updated in </a:t>
            </a:r>
            <a:r>
              <a:rPr lang="en" sz="1300" dirty="0">
                <a:solidFill>
                  <a:srgbClr val="666666"/>
                </a:solidFill>
                <a:highlight>
                  <a:schemeClr val="accent6"/>
                </a:highlight>
                <a:latin typeface="Century Gothic"/>
                <a:ea typeface="Century Gothic"/>
                <a:cs typeface="Century Gothic"/>
                <a:sym typeface="Century Gothic"/>
              </a:rPr>
              <a:t>Month, Year</a:t>
            </a:r>
            <a:endParaRPr sz="1300" dirty="0">
              <a:solidFill>
                <a:srgbClr val="666666"/>
              </a:solidFill>
              <a:highlight>
                <a:schemeClr val="accent6"/>
              </a:highlight>
              <a:latin typeface="Century Gothic"/>
              <a:ea typeface="Century Gothic"/>
              <a:cs typeface="Century Gothic"/>
              <a:sym typeface="Century Gothic"/>
            </a:endParaRPr>
          </a:p>
          <a:p>
            <a:pPr marL="285750" lvl="0" indent="-254000" algn="l" rtl="0">
              <a:lnSpc>
                <a:spcPct val="100000"/>
              </a:lnSpc>
              <a:spcBef>
                <a:spcPts val="0"/>
              </a:spcBef>
              <a:spcAft>
                <a:spcPts val="0"/>
              </a:spcAft>
              <a:buClr>
                <a:srgbClr val="666666"/>
              </a:buClr>
              <a:buSzPts val="1300"/>
              <a:buFont typeface="Century Gothic"/>
              <a:buChar char="●"/>
            </a:pPr>
            <a:r>
              <a:rPr lang="en" sz="1300" dirty="0">
                <a:solidFill>
                  <a:srgbClr val="666666"/>
                </a:solidFill>
                <a:latin typeface="Century Gothic"/>
                <a:ea typeface="Century Gothic"/>
                <a:cs typeface="Century Gothic"/>
                <a:sym typeface="Century Gothic"/>
              </a:rPr>
              <a:t>Should be reviewed </a:t>
            </a:r>
            <a:r>
              <a:rPr lang="en" sz="1300" dirty="0">
                <a:solidFill>
                  <a:srgbClr val="666666"/>
                </a:solidFill>
                <a:highlight>
                  <a:schemeClr val="accent6"/>
                </a:highlight>
                <a:latin typeface="Century Gothic"/>
                <a:ea typeface="Century Gothic"/>
                <a:cs typeface="Century Gothic"/>
                <a:sym typeface="Century Gothic"/>
              </a:rPr>
              <a:t>Month, Year</a:t>
            </a:r>
            <a:endParaRPr sz="13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Clr>
                <a:schemeClr val="dk1"/>
              </a:buClr>
              <a:buSzPts val="1018"/>
              <a:buFont typeface="Arial"/>
              <a:buNone/>
            </a:pPr>
            <a:endParaRPr sz="1300" dirty="0">
              <a:solidFill>
                <a:srgbClr val="666666"/>
              </a:solidFill>
              <a:latin typeface="Century Gothic"/>
              <a:ea typeface="Century Gothic"/>
              <a:cs typeface="Century Gothic"/>
              <a:sym typeface="Century Gothic"/>
            </a:endParaRPr>
          </a:p>
          <a:p>
            <a:pPr marL="0" lvl="0" indent="0" algn="l" rtl="0">
              <a:lnSpc>
                <a:spcPct val="100000"/>
              </a:lnSpc>
              <a:spcBef>
                <a:spcPts val="0"/>
              </a:spcBef>
              <a:spcAft>
                <a:spcPts val="0"/>
              </a:spcAft>
              <a:buSzPts val="1018"/>
              <a:buNone/>
            </a:pPr>
            <a:r>
              <a:rPr lang="en" sz="1300" b="1" i="1" dirty="0">
                <a:solidFill>
                  <a:srgbClr val="666666"/>
                </a:solidFill>
                <a:latin typeface="Century Gothic"/>
                <a:ea typeface="Century Gothic"/>
                <a:cs typeface="Century Gothic"/>
                <a:sym typeface="Century Gothic"/>
              </a:rPr>
              <a:t>*HELP! </a:t>
            </a:r>
            <a:r>
              <a:rPr lang="en" sz="1300" i="1" dirty="0">
                <a:solidFill>
                  <a:srgbClr val="666666"/>
                </a:solidFill>
                <a:latin typeface="Century Gothic"/>
                <a:ea typeface="Century Gothic"/>
                <a:cs typeface="Century Gothic"/>
                <a:sym typeface="Century Gothic"/>
              </a:rPr>
              <a:t>Once the C&amp;B is revised, please update the dates above to reflect the next revision date. </a:t>
            </a:r>
            <a:endParaRPr sz="1300" b="1" u="sng" dirty="0">
              <a:solidFill>
                <a:srgbClr val="666666"/>
              </a:solidFill>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body" idx="1"/>
          </p:nvPr>
        </p:nvSpPr>
        <p:spPr>
          <a:xfrm>
            <a:off x="4844925" y="1117175"/>
            <a:ext cx="3987300" cy="301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u="sng" dirty="0">
                <a:solidFill>
                  <a:srgbClr val="666666"/>
                </a:solidFill>
                <a:latin typeface="Century Gothic"/>
                <a:ea typeface="Century Gothic"/>
                <a:cs typeface="Century Gothic"/>
                <a:sym typeface="Century Gothic"/>
              </a:rPr>
              <a:t>Physical Storage</a:t>
            </a:r>
            <a:endParaRPr sz="1200" dirty="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r>
              <a:rPr lang="en" sz="1200" dirty="0">
                <a:solidFill>
                  <a:srgbClr val="666666"/>
                </a:solidFill>
                <a:latin typeface="Century Gothic"/>
                <a:ea typeface="Century Gothic"/>
                <a:cs typeface="Century Gothic"/>
                <a:sym typeface="Century Gothic"/>
              </a:rPr>
              <a:t>The storage area is located </a:t>
            </a:r>
            <a:r>
              <a:rPr lang="en" sz="1200" dirty="0">
                <a:solidFill>
                  <a:srgbClr val="666666"/>
                </a:solidFill>
                <a:highlight>
                  <a:schemeClr val="accent6"/>
                </a:highlight>
                <a:latin typeface="Century Gothic"/>
                <a:ea typeface="Century Gothic"/>
                <a:cs typeface="Century Gothic"/>
                <a:sym typeface="Century Gothic"/>
              </a:rPr>
              <a:t>[...]. The key to the room is held by the Administrative Assistant at the front office.</a:t>
            </a:r>
            <a:endParaRPr sz="1200" dirty="0">
              <a:solidFill>
                <a:srgbClr val="666666"/>
              </a:solidFill>
              <a:highlight>
                <a:schemeClr val="accent6"/>
              </a:highlight>
              <a:latin typeface="Century Gothic"/>
              <a:ea typeface="Century Gothic"/>
              <a:cs typeface="Century Gothic"/>
              <a:sym typeface="Century Gothic"/>
            </a:endParaRPr>
          </a:p>
          <a:p>
            <a:pPr marL="0" lvl="0" indent="0" algn="l" rtl="0">
              <a:spcBef>
                <a:spcPts val="0"/>
              </a:spcBef>
              <a:spcAft>
                <a:spcPts val="0"/>
              </a:spcAft>
              <a:buNone/>
            </a:pPr>
            <a:endParaRPr sz="1200" dirty="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r>
              <a:rPr lang="en" sz="1200" dirty="0">
                <a:solidFill>
                  <a:srgbClr val="666666"/>
                </a:solidFill>
                <a:latin typeface="Century Gothic"/>
                <a:ea typeface="Century Gothic"/>
                <a:cs typeface="Century Gothic"/>
                <a:sym typeface="Century Gothic"/>
              </a:rPr>
              <a:t>Contents include:</a:t>
            </a:r>
            <a:endParaRPr sz="1200" dirty="0">
              <a:solidFill>
                <a:srgbClr val="666666"/>
              </a:solidFill>
              <a:latin typeface="Century Gothic"/>
              <a:ea typeface="Century Gothic"/>
              <a:cs typeface="Century Gothic"/>
              <a:sym typeface="Century Gothic"/>
            </a:endParaRPr>
          </a:p>
          <a:p>
            <a:pPr marL="457200" lvl="0" indent="-304800" algn="l" rtl="0">
              <a:spcBef>
                <a:spcPts val="0"/>
              </a:spcBef>
              <a:spcAft>
                <a:spcPts val="0"/>
              </a:spcAft>
              <a:buClr>
                <a:srgbClr val="666666"/>
              </a:buClr>
              <a:buSzPts val="1200"/>
              <a:buFont typeface="Century Gothic"/>
              <a:buChar char="●"/>
            </a:pPr>
            <a:r>
              <a:rPr lang="en" sz="1200" dirty="0">
                <a:solidFill>
                  <a:srgbClr val="666666"/>
                </a:solidFill>
                <a:latin typeface="Century Gothic"/>
                <a:ea typeface="Century Gothic"/>
                <a:cs typeface="Century Gothic"/>
                <a:sym typeface="Century Gothic"/>
              </a:rPr>
              <a:t>Financial Records (dating back to last seven years - required in case of audit)</a:t>
            </a:r>
            <a:endParaRPr sz="1200" dirty="0">
              <a:solidFill>
                <a:srgbClr val="666666"/>
              </a:solidFill>
              <a:latin typeface="Century Gothic"/>
              <a:ea typeface="Century Gothic"/>
              <a:cs typeface="Century Gothic"/>
              <a:sym typeface="Century Gothic"/>
            </a:endParaRPr>
          </a:p>
          <a:p>
            <a:pPr marL="457200" lvl="0" indent="-304800" algn="l" rtl="0">
              <a:spcBef>
                <a:spcPts val="0"/>
              </a:spcBef>
              <a:spcAft>
                <a:spcPts val="0"/>
              </a:spcAft>
              <a:buClr>
                <a:srgbClr val="666666"/>
              </a:buClr>
              <a:buSzPts val="1200"/>
              <a:buFont typeface="Century Gothic"/>
              <a:buChar char="●"/>
            </a:pPr>
            <a:r>
              <a:rPr lang="en" sz="1200" dirty="0">
                <a:solidFill>
                  <a:srgbClr val="666666"/>
                </a:solidFill>
                <a:highlight>
                  <a:schemeClr val="accent6"/>
                </a:highlight>
                <a:latin typeface="Century Gothic"/>
                <a:ea typeface="Century Gothic"/>
                <a:cs typeface="Century Gothic"/>
                <a:sym typeface="Century Gothic"/>
              </a:rPr>
              <a:t>[…]</a:t>
            </a:r>
            <a:endParaRPr sz="1200" dirty="0">
              <a:solidFill>
                <a:srgbClr val="666666"/>
              </a:solidFill>
              <a:highlight>
                <a:schemeClr val="accent6"/>
              </a:highlight>
              <a:latin typeface="Century Gothic"/>
              <a:ea typeface="Century Gothic"/>
              <a:cs typeface="Century Gothic"/>
              <a:sym typeface="Century Gothic"/>
            </a:endParaRPr>
          </a:p>
          <a:p>
            <a:pPr marL="0" lvl="0" indent="0" algn="l" rtl="0">
              <a:spcBef>
                <a:spcPts val="0"/>
              </a:spcBef>
              <a:spcAft>
                <a:spcPts val="0"/>
              </a:spcAft>
              <a:buNone/>
            </a:pPr>
            <a:endParaRPr sz="1200" dirty="0">
              <a:solidFill>
                <a:srgbClr val="666666"/>
              </a:solidFill>
              <a:latin typeface="Century Gothic"/>
              <a:ea typeface="Century Gothic"/>
              <a:cs typeface="Century Gothic"/>
              <a:sym typeface="Century Gothic"/>
            </a:endParaRPr>
          </a:p>
        </p:txBody>
      </p:sp>
      <p:sp>
        <p:nvSpPr>
          <p:cNvPr id="103" name="Google Shape;103;p20"/>
          <p:cNvSpPr txBox="1">
            <a:spLocks noGrp="1"/>
          </p:cNvSpPr>
          <p:nvPr>
            <p:ph type="body" idx="1"/>
          </p:nvPr>
        </p:nvSpPr>
        <p:spPr>
          <a:xfrm>
            <a:off x="470800" y="1117175"/>
            <a:ext cx="4282200" cy="391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u="sng">
                <a:solidFill>
                  <a:srgbClr val="666666"/>
                </a:solidFill>
                <a:latin typeface="Century Gothic"/>
                <a:ea typeface="Century Gothic"/>
                <a:cs typeface="Century Gothic"/>
                <a:sym typeface="Century Gothic"/>
              </a:rPr>
              <a:t>Electronic Storage</a:t>
            </a:r>
            <a:endParaRPr sz="120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r>
              <a:rPr lang="en" sz="1200">
                <a:solidFill>
                  <a:srgbClr val="666666"/>
                </a:solidFill>
                <a:latin typeface="Century Gothic"/>
                <a:ea typeface="Century Gothic"/>
                <a:cs typeface="Century Gothic"/>
                <a:sym typeface="Century Gothic"/>
              </a:rPr>
              <a:t>The </a:t>
            </a:r>
            <a:r>
              <a:rPr lang="en" sz="1200">
                <a:solidFill>
                  <a:srgbClr val="666666"/>
                </a:solidFill>
                <a:highlight>
                  <a:schemeClr val="accent6"/>
                </a:highlight>
                <a:latin typeface="Century Gothic"/>
                <a:ea typeface="Century Gothic"/>
                <a:cs typeface="Century Gothic"/>
                <a:sym typeface="Century Gothic"/>
              </a:rPr>
              <a:t>[LINK TO YOUR GOOGLE DRIVE OR DROP BOX] </a:t>
            </a:r>
            <a:r>
              <a:rPr lang="en" sz="1200">
                <a:solidFill>
                  <a:srgbClr val="666666"/>
                </a:solidFill>
                <a:latin typeface="Century Gothic"/>
                <a:ea typeface="Century Gothic"/>
                <a:cs typeface="Century Gothic"/>
                <a:sym typeface="Century Gothic"/>
              </a:rPr>
              <a:t>contains all electronic documents related to the PAC. If you require folder access or editing permission, email your PAC Chair at </a:t>
            </a:r>
            <a:r>
              <a:rPr lang="en" sz="1200">
                <a:solidFill>
                  <a:srgbClr val="666666"/>
                </a:solidFill>
                <a:highlight>
                  <a:schemeClr val="accent6"/>
                </a:highlight>
                <a:latin typeface="Century Gothic"/>
                <a:ea typeface="Century Gothic"/>
                <a:cs typeface="Century Gothic"/>
                <a:sym typeface="Century Gothic"/>
              </a:rPr>
              <a:t>[yourschool@wvschools.ca]</a:t>
            </a:r>
            <a:r>
              <a:rPr lang="en" sz="1200">
                <a:solidFill>
                  <a:srgbClr val="666666"/>
                </a:solidFill>
                <a:latin typeface="Century Gothic"/>
                <a:ea typeface="Century Gothic"/>
                <a:cs typeface="Century Gothic"/>
                <a:sym typeface="Century Gothic"/>
              </a:rPr>
              <a:t>.</a:t>
            </a:r>
            <a:endParaRPr sz="120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endParaRPr sz="120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r>
              <a:rPr lang="en" sz="1200">
                <a:solidFill>
                  <a:srgbClr val="666666"/>
                </a:solidFill>
                <a:latin typeface="Century Gothic"/>
                <a:ea typeface="Century Gothic"/>
                <a:cs typeface="Century Gothic"/>
                <a:sym typeface="Century Gothic"/>
              </a:rPr>
              <a:t>The [LINK TO GENERAL RESOURCES] folder is where you can find helpful guides, documents, and logos. Remaining folders are self-explanatory. </a:t>
            </a:r>
            <a:endParaRPr sz="120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endParaRPr sz="1200">
              <a:solidFill>
                <a:srgbClr val="666666"/>
              </a:solidFill>
              <a:latin typeface="Century Gothic"/>
              <a:ea typeface="Century Gothic"/>
              <a:cs typeface="Century Gothic"/>
              <a:sym typeface="Century Gothic"/>
            </a:endParaRPr>
          </a:p>
          <a:p>
            <a:pPr marL="0" lvl="0" indent="0" algn="l" rtl="0">
              <a:spcBef>
                <a:spcPts val="0"/>
              </a:spcBef>
              <a:spcAft>
                <a:spcPts val="0"/>
              </a:spcAft>
              <a:buNone/>
            </a:pPr>
            <a:r>
              <a:rPr lang="en" sz="1200" b="1" i="1">
                <a:solidFill>
                  <a:srgbClr val="666666"/>
                </a:solidFill>
                <a:latin typeface="Century Gothic"/>
                <a:ea typeface="Century Gothic"/>
                <a:cs typeface="Century Gothic"/>
                <a:sym typeface="Century Gothic"/>
              </a:rPr>
              <a:t>*HELP!</a:t>
            </a:r>
            <a:r>
              <a:rPr lang="en" sz="1200" i="1">
                <a:solidFill>
                  <a:srgbClr val="666666"/>
                </a:solidFill>
                <a:latin typeface="Century Gothic"/>
                <a:ea typeface="Century Gothic"/>
                <a:cs typeface="Century Gothic"/>
                <a:sym typeface="Century Gothic"/>
              </a:rPr>
              <a:t> It is important that the Google Drive folders are kept up to date. When you first access the drive, take a tour and familiarize yourself. Then create a folder with the school year (i.e. 2022-2023) under the correct category for your role (i.e. 2. Agendas/Meeting Minutes, 3. Finance, 4. Committees, 5. Grants). Store all your records online so future PAC members can access them.</a:t>
            </a:r>
            <a:endParaRPr sz="1200" i="1">
              <a:solidFill>
                <a:srgbClr val="666666"/>
              </a:solidFill>
              <a:latin typeface="Century Gothic"/>
              <a:ea typeface="Century Gothic"/>
              <a:cs typeface="Century Gothic"/>
              <a:sym typeface="Century Gothic"/>
            </a:endParaRPr>
          </a:p>
        </p:txBody>
      </p:sp>
      <p:sp>
        <p:nvSpPr>
          <p:cNvPr id="104" name="Google Shape;10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solidFill>
                  <a:srgbClr val="666666"/>
                </a:solidFill>
              </a:rPr>
              <a:t>3. Information Archival</a:t>
            </a:r>
            <a:endParaRPr dirty="0">
              <a:solidFill>
                <a:srgbClr val="666666"/>
              </a:solidFill>
            </a:endParaRPr>
          </a:p>
        </p:txBody>
      </p:sp>
      <p:sp>
        <p:nvSpPr>
          <p:cNvPr id="105" name="Google Shape;105;p20"/>
          <p:cNvSpPr/>
          <p:nvPr/>
        </p:nvSpPr>
        <p:spPr>
          <a:xfrm>
            <a:off x="4978275" y="4272575"/>
            <a:ext cx="3720600" cy="572700"/>
          </a:xfrm>
          <a:prstGeom prst="flowChartAlternateProcess">
            <a:avLst/>
          </a:prstGeom>
          <a:solidFill>
            <a:srgbClr val="D9EAD3"/>
          </a:solidFill>
          <a:ln w="9525" cap="flat" cmpd="sng">
            <a:solidFill>
              <a:srgbClr val="274E1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1100" dirty="0">
                <a:solidFill>
                  <a:srgbClr val="666666"/>
                </a:solidFill>
                <a:latin typeface="Century Gothic"/>
                <a:ea typeface="Century Gothic"/>
                <a:cs typeface="Century Gothic"/>
                <a:sym typeface="Century Gothic"/>
              </a:rPr>
              <a:t>*</a:t>
            </a:r>
            <a:r>
              <a:rPr lang="en" sz="1100" b="1" dirty="0">
                <a:solidFill>
                  <a:srgbClr val="666666"/>
                </a:solidFill>
                <a:latin typeface="Century Gothic"/>
                <a:ea typeface="Century Gothic"/>
                <a:cs typeface="Century Gothic"/>
                <a:sym typeface="Century Gothic"/>
              </a:rPr>
              <a:t>Pro Tip</a:t>
            </a:r>
            <a:r>
              <a:rPr lang="en" sz="1100" dirty="0">
                <a:solidFill>
                  <a:srgbClr val="666666"/>
                </a:solidFill>
                <a:latin typeface="Century Gothic"/>
                <a:ea typeface="Century Gothic"/>
                <a:cs typeface="Century Gothic"/>
                <a:sym typeface="Century Gothic"/>
              </a:rPr>
              <a:t>: Create a bookmark for your Google Drive folder so you can access it easily.</a:t>
            </a:r>
            <a:endParaRPr sz="1100" b="1" dirty="0">
              <a:solidFill>
                <a:srgbClr val="666666"/>
              </a:solidFill>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solidFill>
                  <a:srgbClr val="666666"/>
                </a:solidFill>
              </a:rPr>
              <a:t>4. Calendar</a:t>
            </a:r>
            <a:endParaRPr dirty="0">
              <a:solidFill>
                <a:srgbClr val="666666"/>
              </a:solidFill>
            </a:endParaRPr>
          </a:p>
        </p:txBody>
      </p:sp>
      <p:graphicFrame>
        <p:nvGraphicFramePr>
          <p:cNvPr id="111" name="Google Shape;111;p21"/>
          <p:cNvGraphicFramePr/>
          <p:nvPr/>
        </p:nvGraphicFramePr>
        <p:xfrm>
          <a:off x="405800" y="1628750"/>
          <a:ext cx="8332375" cy="3325405"/>
        </p:xfrm>
        <a:graphic>
          <a:graphicData uri="http://schemas.openxmlformats.org/drawingml/2006/table">
            <a:tbl>
              <a:tblPr>
                <a:noFill/>
                <a:tableStyleId>{5AE66E56-C9F1-4207-BC50-BCFE3E6F23E7}</a:tableStyleId>
              </a:tblPr>
              <a:tblGrid>
                <a:gridCol w="1666475">
                  <a:extLst>
                    <a:ext uri="{9D8B030D-6E8A-4147-A177-3AD203B41FA5}">
                      <a16:colId xmlns:a16="http://schemas.microsoft.com/office/drawing/2014/main" val="20000"/>
                    </a:ext>
                  </a:extLst>
                </a:gridCol>
                <a:gridCol w="1666475">
                  <a:extLst>
                    <a:ext uri="{9D8B030D-6E8A-4147-A177-3AD203B41FA5}">
                      <a16:colId xmlns:a16="http://schemas.microsoft.com/office/drawing/2014/main" val="20001"/>
                    </a:ext>
                  </a:extLst>
                </a:gridCol>
                <a:gridCol w="1666475">
                  <a:extLst>
                    <a:ext uri="{9D8B030D-6E8A-4147-A177-3AD203B41FA5}">
                      <a16:colId xmlns:a16="http://schemas.microsoft.com/office/drawing/2014/main" val="20002"/>
                    </a:ext>
                  </a:extLst>
                </a:gridCol>
                <a:gridCol w="1666475">
                  <a:extLst>
                    <a:ext uri="{9D8B030D-6E8A-4147-A177-3AD203B41FA5}">
                      <a16:colId xmlns:a16="http://schemas.microsoft.com/office/drawing/2014/main" val="20003"/>
                    </a:ext>
                  </a:extLst>
                </a:gridCol>
                <a:gridCol w="1666475">
                  <a:extLst>
                    <a:ext uri="{9D8B030D-6E8A-4147-A177-3AD203B41FA5}">
                      <a16:colId xmlns:a16="http://schemas.microsoft.com/office/drawing/2014/main" val="20004"/>
                    </a:ext>
                  </a:extLst>
                </a:gridCol>
              </a:tblGrid>
              <a:tr h="1600175">
                <a:tc>
                  <a:txBody>
                    <a:bodyPr/>
                    <a:lstStyle/>
                    <a:p>
                      <a:pPr marL="0" lvl="0" indent="0" algn="ctr" rtl="0">
                        <a:spcBef>
                          <a:spcPts val="0"/>
                        </a:spcBef>
                        <a:spcAft>
                          <a:spcPts val="0"/>
                        </a:spcAft>
                        <a:buNone/>
                      </a:pPr>
                      <a:r>
                        <a:rPr lang="en" sz="1200">
                          <a:latin typeface="Century Gothic"/>
                          <a:ea typeface="Century Gothic"/>
                          <a:cs typeface="Century Gothic"/>
                          <a:sym typeface="Century Gothic"/>
                        </a:rPr>
                        <a:t>Sept</a:t>
                      </a:r>
                      <a:endParaRPr sz="1200">
                        <a:latin typeface="Century Gothic"/>
                        <a:ea typeface="Century Gothic"/>
                        <a:cs typeface="Century Gothic"/>
                        <a:sym typeface="Century Gothic"/>
                      </a:endParaRPr>
                    </a:p>
                    <a:p>
                      <a:pPr marL="0" lvl="0" indent="0" algn="l" rtl="0">
                        <a:spcBef>
                          <a:spcPts val="0"/>
                        </a:spcBef>
                        <a:spcAft>
                          <a:spcPts val="0"/>
                        </a:spcAft>
                        <a:buNone/>
                      </a:pPr>
                      <a:r>
                        <a:rPr lang="en" sz="900">
                          <a:latin typeface="Century Gothic"/>
                          <a:ea typeface="Century Gothic"/>
                          <a:cs typeface="Century Gothic"/>
                          <a:sym typeface="Century Gothic"/>
                        </a:rPr>
                        <a:t>- Welcome Back Event on first day of school</a:t>
                      </a:r>
                      <a:endParaRPr sz="900">
                        <a:latin typeface="Century Gothic"/>
                        <a:ea typeface="Century Gothic"/>
                        <a:cs typeface="Century Gothic"/>
                        <a:sym typeface="Century Gothic"/>
                      </a:endParaRPr>
                    </a:p>
                    <a:p>
                      <a:pPr marL="0" lvl="0" indent="0" algn="l" rtl="0">
                        <a:spcBef>
                          <a:spcPts val="0"/>
                        </a:spcBef>
                        <a:spcAft>
                          <a:spcPts val="0"/>
                        </a:spcAft>
                        <a:buNone/>
                      </a:pPr>
                      <a:r>
                        <a:rPr lang="en" sz="900">
                          <a:latin typeface="Century Gothic"/>
                          <a:ea typeface="Century Gothic"/>
                          <a:cs typeface="Century Gothic"/>
                          <a:sym typeface="Century Gothic"/>
                        </a:rPr>
                        <a:t>- Family Picnic &amp; Vegetable Cart Race </a:t>
                      </a:r>
                      <a:endParaRPr sz="900">
                        <a:latin typeface="Century Gothic"/>
                        <a:ea typeface="Century Gothic"/>
                        <a:cs typeface="Century Gothic"/>
                        <a:sym typeface="Century Gothic"/>
                      </a:endParaRPr>
                    </a:p>
                    <a:p>
                      <a:pPr marL="0" lvl="0" indent="0" algn="l" rtl="0">
                        <a:spcBef>
                          <a:spcPts val="0"/>
                        </a:spcBef>
                        <a:spcAft>
                          <a:spcPts val="0"/>
                        </a:spcAft>
                        <a:buNone/>
                      </a:pPr>
                      <a:r>
                        <a:rPr lang="en" sz="900">
                          <a:latin typeface="Century Gothic"/>
                          <a:ea typeface="Century Gothic"/>
                          <a:cs typeface="Century Gothic"/>
                          <a:sym typeface="Century Gothic"/>
                        </a:rPr>
                        <a:t>- Kindergarten &amp; New Parent Welcome Event</a:t>
                      </a:r>
                      <a:endParaRPr sz="900">
                        <a:latin typeface="Century Gothic"/>
                        <a:ea typeface="Century Gothic"/>
                        <a:cs typeface="Century Gothic"/>
                        <a:sym typeface="Century Gothic"/>
                      </a:endParaRPr>
                    </a:p>
                    <a:p>
                      <a:pPr marL="0" lvl="0" indent="0" algn="l" rtl="0">
                        <a:spcBef>
                          <a:spcPts val="0"/>
                        </a:spcBef>
                        <a:spcAft>
                          <a:spcPts val="0"/>
                        </a:spcAft>
                        <a:buNone/>
                      </a:pPr>
                      <a:r>
                        <a:rPr lang="en" sz="900">
                          <a:latin typeface="Century Gothic"/>
                          <a:ea typeface="Century Gothic"/>
                          <a:cs typeface="Century Gothic"/>
                          <a:sym typeface="Century Gothic"/>
                        </a:rPr>
                        <a:t>- Recruit Class Parents</a:t>
                      </a:r>
                      <a:endParaRPr sz="900">
                        <a:latin typeface="Century Gothic"/>
                        <a:ea typeface="Century Gothic"/>
                        <a:cs typeface="Century Gothic"/>
                        <a:sym typeface="Century Gothic"/>
                      </a:endParaRPr>
                    </a:p>
                    <a:p>
                      <a:pPr marL="0" lvl="0" indent="0" algn="l" rtl="0">
                        <a:spcBef>
                          <a:spcPts val="0"/>
                        </a:spcBef>
                        <a:spcAft>
                          <a:spcPts val="0"/>
                        </a:spcAft>
                        <a:buNone/>
                      </a:pPr>
                      <a:r>
                        <a:rPr lang="en" sz="900">
                          <a:latin typeface="Century Gothic"/>
                          <a:ea typeface="Century Gothic"/>
                          <a:cs typeface="Century Gothic"/>
                          <a:sym typeface="Century Gothic"/>
                        </a:rPr>
                        <a:t>- Ensure Gaming Grant application is submitted</a:t>
                      </a:r>
                      <a:endParaRPr sz="900">
                        <a:latin typeface="Century Gothic"/>
                        <a:ea typeface="Century Gothic"/>
                        <a:cs typeface="Century Gothic"/>
                        <a:sym typeface="Century Gothic"/>
                      </a:endParaRPr>
                    </a:p>
                  </a:txBody>
                  <a:tcPr marL="91425" marR="91425" marT="91425" marB="91425">
                    <a:lnL w="19050" cap="flat" cmpd="sng">
                      <a:solidFill>
                        <a:srgbClr val="274E13"/>
                      </a:solidFill>
                      <a:prstDash val="solid"/>
                      <a:round/>
                      <a:headEnd type="none" w="sm" len="sm"/>
                      <a:tailEnd type="none" w="sm" len="sm"/>
                    </a:lnL>
                    <a:lnR w="19050" cap="flat" cmpd="sng">
                      <a:solidFill>
                        <a:srgbClr val="274E13"/>
                      </a:solidFill>
                      <a:prstDash val="solid"/>
                      <a:round/>
                      <a:headEnd type="none" w="sm" len="sm"/>
                      <a:tailEnd type="none" w="sm" len="sm"/>
                    </a:lnR>
                    <a:lnT w="19050" cap="flat" cmpd="sng">
                      <a:solidFill>
                        <a:srgbClr val="274E13"/>
                      </a:solidFill>
                      <a:prstDash val="solid"/>
                      <a:round/>
                      <a:headEnd type="none" w="sm" len="sm"/>
                      <a:tailEnd type="none" w="sm" len="sm"/>
                    </a:lnT>
                    <a:lnB w="19050" cap="flat" cmpd="sng">
                      <a:solidFill>
                        <a:srgbClr val="274E13"/>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 sz="1200">
                          <a:latin typeface="Century Gothic"/>
                          <a:ea typeface="Century Gothic"/>
                          <a:cs typeface="Century Gothic"/>
                          <a:sym typeface="Century Gothic"/>
                        </a:rPr>
                        <a:t>Oct</a:t>
                      </a:r>
                      <a:endParaRPr sz="1200">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Receipt of Gaming Grant Funds</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Request Classroom Wishlists from Staff</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DPAC Treasurer Intro Meeting</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Treat Day (F)</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Wine Night (F)</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Thanksgiving Holiday</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Historical Halloween</a:t>
                      </a:r>
                      <a:endParaRPr sz="900">
                        <a:solidFill>
                          <a:schemeClr val="dk1"/>
                        </a:solidFill>
                        <a:latin typeface="Century Gothic"/>
                        <a:ea typeface="Century Gothic"/>
                        <a:cs typeface="Century Gothic"/>
                        <a:sym typeface="Century Gothic"/>
                      </a:endParaRPr>
                    </a:p>
                  </a:txBody>
                  <a:tcPr marL="91425" marR="91425" marT="91425" marB="91425">
                    <a:lnL w="19050" cap="flat" cmpd="sng">
                      <a:solidFill>
                        <a:srgbClr val="274E13"/>
                      </a:solidFill>
                      <a:prstDash val="solid"/>
                      <a:round/>
                      <a:headEnd type="none" w="sm" len="sm"/>
                      <a:tailEnd type="none" w="sm" len="sm"/>
                    </a:lnL>
                    <a:lnR w="19050" cap="flat" cmpd="sng">
                      <a:solidFill>
                        <a:srgbClr val="274E13"/>
                      </a:solidFill>
                      <a:prstDash val="solid"/>
                      <a:round/>
                      <a:headEnd type="none" w="sm" len="sm"/>
                      <a:tailEnd type="none" w="sm" len="sm"/>
                    </a:lnR>
                    <a:lnT w="19050" cap="flat" cmpd="sng">
                      <a:solidFill>
                        <a:srgbClr val="274E13"/>
                      </a:solidFill>
                      <a:prstDash val="solid"/>
                      <a:round/>
                      <a:headEnd type="none" w="sm" len="sm"/>
                      <a:tailEnd type="none" w="sm" len="sm"/>
                    </a:lnT>
                    <a:lnB w="19050" cap="flat" cmpd="sng">
                      <a:solidFill>
                        <a:srgbClr val="274E13"/>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 sz="1200">
                          <a:latin typeface="Century Gothic"/>
                          <a:ea typeface="Century Gothic"/>
                          <a:cs typeface="Century Gothic"/>
                          <a:sym typeface="Century Gothic"/>
                        </a:rPr>
                        <a:t>Nov</a:t>
                      </a:r>
                      <a:endParaRPr sz="1200">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Remembrance Day Ceremony</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900">
                          <a:solidFill>
                            <a:schemeClr val="dk1"/>
                          </a:solidFill>
                          <a:latin typeface="Century Gothic"/>
                          <a:ea typeface="Century Gothic"/>
                          <a:cs typeface="Century Gothic"/>
                          <a:sym typeface="Century Gothic"/>
                        </a:rPr>
                        <a:t>- Scholastic Book Fair (F)</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Purdy’s Fundraiser (F)</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Online Fundraising Campaign (F)</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Blaze Pizza Day (F)</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900">
                          <a:solidFill>
                            <a:schemeClr val="dk1"/>
                          </a:solidFill>
                          <a:latin typeface="Century Gothic"/>
                          <a:ea typeface="Century Gothic"/>
                          <a:cs typeface="Century Gothic"/>
                          <a:sym typeface="Century Gothic"/>
                        </a:rPr>
                        <a:t>- Treat Day (F)</a:t>
                      </a:r>
                      <a:endParaRPr sz="900">
                        <a:solidFill>
                          <a:schemeClr val="dk1"/>
                        </a:solidFill>
                        <a:latin typeface="Century Gothic"/>
                        <a:ea typeface="Century Gothic"/>
                        <a:cs typeface="Century Gothic"/>
                        <a:sym typeface="Century Gothic"/>
                      </a:endParaRPr>
                    </a:p>
                  </a:txBody>
                  <a:tcPr marL="91425" marR="91425" marT="91425" marB="91425">
                    <a:lnL w="19050" cap="flat" cmpd="sng">
                      <a:solidFill>
                        <a:srgbClr val="274E13"/>
                      </a:solidFill>
                      <a:prstDash val="solid"/>
                      <a:round/>
                      <a:headEnd type="none" w="sm" len="sm"/>
                      <a:tailEnd type="none" w="sm" len="sm"/>
                    </a:lnL>
                    <a:lnR w="19050" cap="flat" cmpd="sng">
                      <a:solidFill>
                        <a:srgbClr val="274E13"/>
                      </a:solidFill>
                      <a:prstDash val="solid"/>
                      <a:round/>
                      <a:headEnd type="none" w="sm" len="sm"/>
                      <a:tailEnd type="none" w="sm" len="sm"/>
                    </a:lnR>
                    <a:lnT w="19050" cap="flat" cmpd="sng">
                      <a:solidFill>
                        <a:srgbClr val="274E13"/>
                      </a:solidFill>
                      <a:prstDash val="solid"/>
                      <a:round/>
                      <a:headEnd type="none" w="sm" len="sm"/>
                      <a:tailEnd type="none" w="sm" len="sm"/>
                    </a:lnT>
                    <a:lnB w="19050" cap="flat" cmpd="sng">
                      <a:solidFill>
                        <a:srgbClr val="274E13"/>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 sz="1200">
                          <a:latin typeface="Century Gothic"/>
                          <a:ea typeface="Century Gothic"/>
                          <a:cs typeface="Century Gothic"/>
                          <a:sym typeface="Century Gothic"/>
                        </a:rPr>
                        <a:t>Dec</a:t>
                      </a:r>
                      <a:endParaRPr sz="1200">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900">
                          <a:solidFill>
                            <a:schemeClr val="dk1"/>
                          </a:solidFill>
                          <a:latin typeface="Century Gothic"/>
                          <a:ea typeface="Century Gothic"/>
                          <a:cs typeface="Century Gothic"/>
                          <a:sym typeface="Century Gothic"/>
                        </a:rPr>
                        <a:t>- Kids Holiday Market (F)</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Treat Day (F)</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Online Fundraising Campaign (F)</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Winter Musical </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900">
                          <a:solidFill>
                            <a:schemeClr val="dk1"/>
                          </a:solidFill>
                          <a:latin typeface="Century Gothic"/>
                          <a:ea typeface="Century Gothic"/>
                          <a:cs typeface="Century Gothic"/>
                          <a:sym typeface="Century Gothic"/>
                        </a:rPr>
                        <a:t>- Winter Holidays</a:t>
                      </a:r>
                      <a:endParaRPr sz="900">
                        <a:solidFill>
                          <a:schemeClr val="dk1"/>
                        </a:solidFill>
                        <a:latin typeface="Century Gothic"/>
                        <a:ea typeface="Century Gothic"/>
                        <a:cs typeface="Century Gothic"/>
                        <a:sym typeface="Century Gothic"/>
                      </a:endParaRPr>
                    </a:p>
                  </a:txBody>
                  <a:tcPr marL="91425" marR="91425" marT="91425" marB="91425">
                    <a:lnL w="19050" cap="flat" cmpd="sng">
                      <a:solidFill>
                        <a:srgbClr val="274E13"/>
                      </a:solidFill>
                      <a:prstDash val="solid"/>
                      <a:round/>
                      <a:headEnd type="none" w="sm" len="sm"/>
                      <a:tailEnd type="none" w="sm" len="sm"/>
                    </a:lnL>
                    <a:lnR w="19050" cap="flat" cmpd="sng">
                      <a:solidFill>
                        <a:srgbClr val="274E13"/>
                      </a:solidFill>
                      <a:prstDash val="solid"/>
                      <a:round/>
                      <a:headEnd type="none" w="sm" len="sm"/>
                      <a:tailEnd type="none" w="sm" len="sm"/>
                    </a:lnR>
                    <a:lnT w="19050" cap="flat" cmpd="sng">
                      <a:solidFill>
                        <a:srgbClr val="274E13"/>
                      </a:solidFill>
                      <a:prstDash val="solid"/>
                      <a:round/>
                      <a:headEnd type="none" w="sm" len="sm"/>
                      <a:tailEnd type="none" w="sm" len="sm"/>
                    </a:lnT>
                    <a:lnB w="19050" cap="flat" cmpd="sng">
                      <a:solidFill>
                        <a:srgbClr val="274E13"/>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 sz="1200">
                          <a:latin typeface="Century Gothic"/>
                          <a:ea typeface="Century Gothic"/>
                          <a:cs typeface="Century Gothic"/>
                          <a:sym typeface="Century Gothic"/>
                        </a:rPr>
                        <a:t>Jan</a:t>
                      </a:r>
                      <a:endParaRPr sz="1200">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a:t>
                      </a:r>
                      <a:r>
                        <a:rPr lang="en" sz="900" u="sng">
                          <a:solidFill>
                            <a:schemeClr val="hlink"/>
                          </a:solidFill>
                          <a:latin typeface="Century Gothic"/>
                          <a:ea typeface="Century Gothic"/>
                          <a:cs typeface="Century Gothic"/>
                          <a:sym typeface="Century Gothic"/>
                          <a:hlinkClick r:id="rId3"/>
                        </a:rPr>
                        <a:t>Saleema Noon</a:t>
                      </a:r>
                      <a:r>
                        <a:rPr lang="en" sz="900">
                          <a:solidFill>
                            <a:schemeClr val="dk1"/>
                          </a:solidFill>
                          <a:latin typeface="Century Gothic"/>
                          <a:ea typeface="Century Gothic"/>
                          <a:cs typeface="Century Gothic"/>
                          <a:sym typeface="Century Gothic"/>
                        </a:rPr>
                        <a:t> Sexual Education Workshop (PAC sponsored)</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Ensure C&amp;B are up to date (reviewed and updated every five years)</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Annual Routine Review of School Emergency Preparedness Kit</a:t>
                      </a:r>
                      <a:endParaRPr sz="900">
                        <a:solidFill>
                          <a:schemeClr val="dk1"/>
                        </a:solidFill>
                        <a:latin typeface="Century Gothic"/>
                        <a:ea typeface="Century Gothic"/>
                        <a:cs typeface="Century Gothic"/>
                        <a:sym typeface="Century Gothic"/>
                      </a:endParaRPr>
                    </a:p>
                  </a:txBody>
                  <a:tcPr marL="91425" marR="91425" marT="91425" marB="91425">
                    <a:lnL w="19050" cap="flat" cmpd="sng">
                      <a:solidFill>
                        <a:srgbClr val="274E13"/>
                      </a:solidFill>
                      <a:prstDash val="solid"/>
                      <a:round/>
                      <a:headEnd type="none" w="sm" len="sm"/>
                      <a:tailEnd type="none" w="sm" len="sm"/>
                    </a:lnL>
                    <a:lnR w="19050" cap="flat" cmpd="sng">
                      <a:solidFill>
                        <a:srgbClr val="274E13"/>
                      </a:solidFill>
                      <a:prstDash val="solid"/>
                      <a:round/>
                      <a:headEnd type="none" w="sm" len="sm"/>
                      <a:tailEnd type="none" w="sm" len="sm"/>
                    </a:lnR>
                    <a:lnT w="19050" cap="flat" cmpd="sng">
                      <a:solidFill>
                        <a:srgbClr val="274E13"/>
                      </a:solidFill>
                      <a:prstDash val="solid"/>
                      <a:round/>
                      <a:headEnd type="none" w="sm" len="sm"/>
                      <a:tailEnd type="none" w="sm" len="sm"/>
                    </a:lnT>
                    <a:lnB w="19050" cap="flat" cmpd="sng">
                      <a:solidFill>
                        <a:srgbClr val="274E13"/>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r h="1588075">
                <a:tc>
                  <a:txBody>
                    <a:bodyPr/>
                    <a:lstStyle/>
                    <a:p>
                      <a:pPr marL="0" lvl="0" indent="0" algn="ctr" rtl="0">
                        <a:spcBef>
                          <a:spcPts val="0"/>
                        </a:spcBef>
                        <a:spcAft>
                          <a:spcPts val="0"/>
                        </a:spcAft>
                        <a:buNone/>
                      </a:pPr>
                      <a:r>
                        <a:rPr lang="en" sz="1200">
                          <a:latin typeface="Century Gothic"/>
                          <a:ea typeface="Century Gothic"/>
                          <a:cs typeface="Century Gothic"/>
                          <a:sym typeface="Century Gothic"/>
                        </a:rPr>
                        <a:t>Feb</a:t>
                      </a:r>
                      <a:endParaRPr sz="1200">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Blaze Pizza Day (F)</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Valentine’s Day</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Treat Day (F)</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Garden Committee Planning</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900">
                          <a:solidFill>
                            <a:schemeClr val="dk1"/>
                          </a:solidFill>
                          <a:latin typeface="Century Gothic"/>
                          <a:ea typeface="Century Gothic"/>
                          <a:cs typeface="Century Gothic"/>
                          <a:sym typeface="Century Gothic"/>
                        </a:rPr>
                        <a:t>- Family Day Weekend</a:t>
                      </a:r>
                      <a:endParaRPr sz="900">
                        <a:solidFill>
                          <a:schemeClr val="dk1"/>
                        </a:solidFill>
                        <a:latin typeface="Century Gothic"/>
                        <a:ea typeface="Century Gothic"/>
                        <a:cs typeface="Century Gothic"/>
                        <a:sym typeface="Century Gothic"/>
                      </a:endParaRPr>
                    </a:p>
                  </a:txBody>
                  <a:tcPr marL="91425" marR="91425" marT="91425" marB="91425">
                    <a:lnL w="19050" cap="flat" cmpd="sng">
                      <a:solidFill>
                        <a:srgbClr val="274E13"/>
                      </a:solidFill>
                      <a:prstDash val="solid"/>
                      <a:round/>
                      <a:headEnd type="none" w="sm" len="sm"/>
                      <a:tailEnd type="none" w="sm" len="sm"/>
                    </a:lnL>
                    <a:lnR w="19050" cap="flat" cmpd="sng">
                      <a:solidFill>
                        <a:srgbClr val="274E13"/>
                      </a:solidFill>
                      <a:prstDash val="solid"/>
                      <a:round/>
                      <a:headEnd type="none" w="sm" len="sm"/>
                      <a:tailEnd type="none" w="sm" len="sm"/>
                    </a:lnR>
                    <a:lnT w="19050" cap="flat" cmpd="sng">
                      <a:solidFill>
                        <a:srgbClr val="274E13"/>
                      </a:solidFill>
                      <a:prstDash val="solid"/>
                      <a:round/>
                      <a:headEnd type="none" w="sm" len="sm"/>
                      <a:tailEnd type="none" w="sm" len="sm"/>
                    </a:lnT>
                    <a:lnB w="19050" cap="flat" cmpd="sng">
                      <a:solidFill>
                        <a:srgbClr val="274E13"/>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 sz="1200">
                          <a:latin typeface="Century Gothic"/>
                          <a:ea typeface="Century Gothic"/>
                          <a:cs typeface="Century Gothic"/>
                          <a:sym typeface="Century Gothic"/>
                        </a:rPr>
                        <a:t>Mar</a:t>
                      </a:r>
                      <a:endParaRPr sz="1200">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Treat Day (F)</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Spring Break</a:t>
                      </a:r>
                      <a:endParaRPr sz="900">
                        <a:solidFill>
                          <a:schemeClr val="dk1"/>
                        </a:solidFill>
                        <a:latin typeface="Century Gothic"/>
                        <a:ea typeface="Century Gothic"/>
                        <a:cs typeface="Century Gothic"/>
                        <a:sym typeface="Century Gothic"/>
                      </a:endParaRPr>
                    </a:p>
                  </a:txBody>
                  <a:tcPr marL="91425" marR="91425" marT="91425" marB="91425">
                    <a:lnL w="19050" cap="flat" cmpd="sng">
                      <a:solidFill>
                        <a:srgbClr val="274E13"/>
                      </a:solidFill>
                      <a:prstDash val="solid"/>
                      <a:round/>
                      <a:headEnd type="none" w="sm" len="sm"/>
                      <a:tailEnd type="none" w="sm" len="sm"/>
                    </a:lnL>
                    <a:lnR w="19050" cap="flat" cmpd="sng">
                      <a:solidFill>
                        <a:srgbClr val="274E13"/>
                      </a:solidFill>
                      <a:prstDash val="solid"/>
                      <a:round/>
                      <a:headEnd type="none" w="sm" len="sm"/>
                      <a:tailEnd type="none" w="sm" len="sm"/>
                    </a:lnR>
                    <a:lnT w="19050" cap="flat" cmpd="sng">
                      <a:solidFill>
                        <a:srgbClr val="274E13"/>
                      </a:solidFill>
                      <a:prstDash val="solid"/>
                      <a:round/>
                      <a:headEnd type="none" w="sm" len="sm"/>
                      <a:tailEnd type="none" w="sm" len="sm"/>
                    </a:lnT>
                    <a:lnB w="19050" cap="flat" cmpd="sng">
                      <a:solidFill>
                        <a:srgbClr val="274E13"/>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 sz="1200">
                          <a:latin typeface="Century Gothic"/>
                          <a:ea typeface="Century Gothic"/>
                          <a:cs typeface="Century Gothic"/>
                          <a:sym typeface="Century Gothic"/>
                        </a:rPr>
                        <a:t>Apr</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900">
                          <a:solidFill>
                            <a:schemeClr val="dk1"/>
                          </a:solidFill>
                          <a:latin typeface="Century Gothic"/>
                          <a:ea typeface="Century Gothic"/>
                          <a:cs typeface="Century Gothic"/>
                          <a:sym typeface="Century Gothic"/>
                        </a:rPr>
                        <a:t>- Silent Auction (F)</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900">
                          <a:solidFill>
                            <a:schemeClr val="dk1"/>
                          </a:solidFill>
                          <a:latin typeface="Century Gothic"/>
                          <a:ea typeface="Century Gothic"/>
                          <a:cs typeface="Century Gothic"/>
                          <a:sym typeface="Century Gothic"/>
                        </a:rPr>
                        <a:t>- Apply for Gaming Grant for next year (submission open Apr 1 to Jun 30)</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900">
                          <a:solidFill>
                            <a:schemeClr val="dk1"/>
                          </a:solidFill>
                          <a:latin typeface="Century Gothic"/>
                          <a:ea typeface="Century Gothic"/>
                          <a:cs typeface="Century Gothic"/>
                          <a:sym typeface="Century Gothic"/>
                        </a:rPr>
                        <a:t>- Treat Day (F)</a:t>
                      </a:r>
                      <a:endParaRPr sz="900">
                        <a:solidFill>
                          <a:schemeClr val="dk1"/>
                        </a:solidFill>
                        <a:latin typeface="Century Gothic"/>
                        <a:ea typeface="Century Gothic"/>
                        <a:cs typeface="Century Gothic"/>
                        <a:sym typeface="Century Gothic"/>
                      </a:endParaRPr>
                    </a:p>
                  </a:txBody>
                  <a:tcPr marL="91425" marR="91425" marT="91425" marB="91425">
                    <a:lnL w="19050" cap="flat" cmpd="sng">
                      <a:solidFill>
                        <a:srgbClr val="274E13"/>
                      </a:solidFill>
                      <a:prstDash val="solid"/>
                      <a:round/>
                      <a:headEnd type="none" w="sm" len="sm"/>
                      <a:tailEnd type="none" w="sm" len="sm"/>
                    </a:lnL>
                    <a:lnR w="19050" cap="flat" cmpd="sng">
                      <a:solidFill>
                        <a:srgbClr val="274E13"/>
                      </a:solidFill>
                      <a:prstDash val="solid"/>
                      <a:round/>
                      <a:headEnd type="none" w="sm" len="sm"/>
                      <a:tailEnd type="none" w="sm" len="sm"/>
                    </a:lnR>
                    <a:lnT w="19050" cap="flat" cmpd="sng">
                      <a:solidFill>
                        <a:srgbClr val="274E13"/>
                      </a:solidFill>
                      <a:prstDash val="solid"/>
                      <a:round/>
                      <a:headEnd type="none" w="sm" len="sm"/>
                      <a:tailEnd type="none" w="sm" len="sm"/>
                    </a:lnT>
                    <a:lnB w="19050" cap="flat" cmpd="sng">
                      <a:solidFill>
                        <a:srgbClr val="274E13"/>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 sz="1200">
                          <a:latin typeface="Century Gothic"/>
                          <a:ea typeface="Century Gothic"/>
                          <a:cs typeface="Century Gothic"/>
                          <a:sym typeface="Century Gothic"/>
                        </a:rPr>
                        <a:t>May</a:t>
                      </a:r>
                      <a:endParaRPr sz="1200">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PAC AGM Meeting (More info on this in C&amp;B)</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900">
                          <a:solidFill>
                            <a:schemeClr val="dk1"/>
                          </a:solidFill>
                          <a:latin typeface="Century Gothic"/>
                          <a:ea typeface="Century Gothic"/>
                          <a:cs typeface="Century Gothic"/>
                          <a:sym typeface="Century Gothic"/>
                        </a:rPr>
                        <a:t>- Staff Appreciation Week</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900">
                          <a:solidFill>
                            <a:schemeClr val="dk1"/>
                          </a:solidFill>
                          <a:latin typeface="Century Gothic"/>
                          <a:ea typeface="Century Gothic"/>
                          <a:cs typeface="Century Gothic"/>
                          <a:sym typeface="Century Gothic"/>
                        </a:rPr>
                        <a:t>- Treat Day (F)</a:t>
                      </a:r>
                      <a:endParaRPr sz="900">
                        <a:solidFill>
                          <a:schemeClr val="dk1"/>
                        </a:solidFill>
                        <a:latin typeface="Century Gothic"/>
                        <a:ea typeface="Century Gothic"/>
                        <a:cs typeface="Century Gothic"/>
                        <a:sym typeface="Century Gothic"/>
                      </a:endParaRPr>
                    </a:p>
                  </a:txBody>
                  <a:tcPr marL="91425" marR="91425" marT="91425" marB="91425">
                    <a:lnL w="19050" cap="flat" cmpd="sng">
                      <a:solidFill>
                        <a:srgbClr val="274E13"/>
                      </a:solidFill>
                      <a:prstDash val="solid"/>
                      <a:round/>
                      <a:headEnd type="none" w="sm" len="sm"/>
                      <a:tailEnd type="none" w="sm" len="sm"/>
                    </a:lnL>
                    <a:lnR w="19050" cap="flat" cmpd="sng">
                      <a:solidFill>
                        <a:srgbClr val="274E13"/>
                      </a:solidFill>
                      <a:prstDash val="solid"/>
                      <a:round/>
                      <a:headEnd type="none" w="sm" len="sm"/>
                      <a:tailEnd type="none" w="sm" len="sm"/>
                    </a:lnR>
                    <a:lnT w="19050" cap="flat" cmpd="sng">
                      <a:solidFill>
                        <a:srgbClr val="274E13"/>
                      </a:solidFill>
                      <a:prstDash val="solid"/>
                      <a:round/>
                      <a:headEnd type="none" w="sm" len="sm"/>
                      <a:tailEnd type="none" w="sm" len="sm"/>
                    </a:lnT>
                    <a:lnB w="19050" cap="flat" cmpd="sng">
                      <a:solidFill>
                        <a:srgbClr val="274E13"/>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 sz="1200">
                          <a:latin typeface="Century Gothic"/>
                          <a:ea typeface="Century Gothic"/>
                          <a:cs typeface="Century Gothic"/>
                          <a:sym typeface="Century Gothic"/>
                        </a:rPr>
                        <a:t>June</a:t>
                      </a:r>
                      <a:endParaRPr sz="1200">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Apply for Gaming Grant for next year (deadline Jun 30)</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Submit Gaming Grant Report</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Sports Day</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900">
                          <a:solidFill>
                            <a:schemeClr val="dk1"/>
                          </a:solidFill>
                          <a:latin typeface="Century Gothic"/>
                          <a:ea typeface="Century Gothic"/>
                          <a:cs typeface="Century Gothic"/>
                          <a:sym typeface="Century Gothic"/>
                        </a:rPr>
                        <a:t>- Treat Day (F)</a:t>
                      </a:r>
                      <a:endParaRPr sz="9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900">
                          <a:solidFill>
                            <a:schemeClr val="dk1"/>
                          </a:solidFill>
                          <a:latin typeface="Century Gothic"/>
                          <a:ea typeface="Century Gothic"/>
                          <a:cs typeface="Century Gothic"/>
                          <a:sym typeface="Century Gothic"/>
                        </a:rPr>
                        <a:t>- End of Year Carnival</a:t>
                      </a:r>
                      <a:endParaRPr sz="900">
                        <a:solidFill>
                          <a:schemeClr val="dk1"/>
                        </a:solidFill>
                        <a:latin typeface="Century Gothic"/>
                        <a:ea typeface="Century Gothic"/>
                        <a:cs typeface="Century Gothic"/>
                        <a:sym typeface="Century Gothic"/>
                      </a:endParaRPr>
                    </a:p>
                  </a:txBody>
                  <a:tcPr marL="91425" marR="91425" marT="91425" marB="91425">
                    <a:lnL w="19050" cap="flat" cmpd="sng">
                      <a:solidFill>
                        <a:srgbClr val="274E13"/>
                      </a:solidFill>
                      <a:prstDash val="solid"/>
                      <a:round/>
                      <a:headEnd type="none" w="sm" len="sm"/>
                      <a:tailEnd type="none" w="sm" len="sm"/>
                    </a:lnL>
                    <a:lnR w="19050" cap="flat" cmpd="sng">
                      <a:solidFill>
                        <a:srgbClr val="274E13"/>
                      </a:solidFill>
                      <a:prstDash val="solid"/>
                      <a:round/>
                      <a:headEnd type="none" w="sm" len="sm"/>
                      <a:tailEnd type="none" w="sm" len="sm"/>
                    </a:lnR>
                    <a:lnT w="19050" cap="flat" cmpd="sng">
                      <a:solidFill>
                        <a:srgbClr val="274E13"/>
                      </a:solidFill>
                      <a:prstDash val="solid"/>
                      <a:round/>
                      <a:headEnd type="none" w="sm" len="sm"/>
                      <a:tailEnd type="none" w="sm" len="sm"/>
                    </a:lnT>
                    <a:lnB w="19050" cap="flat" cmpd="sng">
                      <a:solidFill>
                        <a:srgbClr val="274E1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bl>
          </a:graphicData>
        </a:graphic>
      </p:graphicFrame>
      <p:sp>
        <p:nvSpPr>
          <p:cNvPr id="112" name="Google Shape;112;p21"/>
          <p:cNvSpPr txBox="1">
            <a:spLocks noGrp="1"/>
          </p:cNvSpPr>
          <p:nvPr>
            <p:ph type="body" idx="1"/>
          </p:nvPr>
        </p:nvSpPr>
        <p:spPr>
          <a:xfrm>
            <a:off x="311700" y="1017725"/>
            <a:ext cx="8465700" cy="572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a:solidFill>
                  <a:srgbClr val="666666"/>
                </a:solidFill>
                <a:latin typeface="Century Gothic"/>
                <a:ea typeface="Century Gothic"/>
                <a:cs typeface="Century Gothic"/>
                <a:sym typeface="Century Gothic"/>
              </a:rPr>
              <a:t>Of course each year is unique, but these are a few events to anticipate throughout the year. Any events that have an (F) are fundraisers for the PAC and are dependant on the Fundraising Coordinator’s annual plans. </a:t>
            </a:r>
            <a:endParaRPr sz="1200">
              <a:solidFill>
                <a:srgbClr val="666666"/>
              </a:solidFill>
              <a:highlight>
                <a:srgbClr val="FFFF00"/>
              </a:highlight>
              <a:latin typeface="Century Gothic"/>
              <a:ea typeface="Century Gothic"/>
              <a:cs typeface="Century Gothic"/>
              <a:sym typeface="Century Gothic"/>
            </a:endParaRPr>
          </a:p>
        </p:txBody>
      </p:sp>
      <p:sp>
        <p:nvSpPr>
          <p:cNvPr id="113" name="Google Shape;113;p21"/>
          <p:cNvSpPr txBox="1"/>
          <p:nvPr/>
        </p:nvSpPr>
        <p:spPr>
          <a:xfrm rot="1030397">
            <a:off x="5933809" y="703191"/>
            <a:ext cx="2847974" cy="40006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highlight>
                  <a:schemeClr val="accent6"/>
                </a:highlight>
                <a:latin typeface="Century Gothic"/>
                <a:ea typeface="Century Gothic"/>
                <a:cs typeface="Century Gothic"/>
                <a:sym typeface="Century Gothic"/>
              </a:rPr>
              <a:t>SAMPLE - PLEASE CUSTOMIZE</a:t>
            </a:r>
            <a:endParaRPr>
              <a:highlight>
                <a:schemeClr val="accent6"/>
              </a:highlight>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3706</Words>
  <Application>Microsoft Macintosh PowerPoint</Application>
  <PresentationFormat>On-screen Show (16:9)</PresentationFormat>
  <Paragraphs>255</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Arial</vt:lpstr>
      <vt:lpstr>Century Gothic</vt:lpstr>
      <vt:lpstr>Simple Light</vt:lpstr>
      <vt:lpstr>Welcome!</vt:lpstr>
      <vt:lpstr>Parent Advisory Council Handbook</vt:lpstr>
      <vt:lpstr>Welcome!</vt:lpstr>
      <vt:lpstr>Table of Contents</vt:lpstr>
      <vt:lpstr>General Information</vt:lpstr>
      <vt:lpstr>General Information (cont’d)</vt:lpstr>
      <vt:lpstr>2. [YOUR SCHOOL NAME] Information</vt:lpstr>
      <vt:lpstr>3. Information Archival</vt:lpstr>
      <vt:lpstr>4. Calendar</vt:lpstr>
      <vt:lpstr>5. Grants</vt:lpstr>
      <vt:lpstr>5. Grants (cont’d)</vt:lpstr>
      <vt:lpstr>6. PAC Executive</vt:lpstr>
      <vt:lpstr>7. Committee Roles</vt:lpstr>
      <vt:lpstr>7. Committee Roles (cont’d)</vt:lpstr>
      <vt:lpstr>7. Committee Roles (cont’d)</vt:lpstr>
      <vt:lpstr>8. Revenue</vt:lpstr>
      <vt:lpstr>8. Succession Planning &amp; Role Hand Off</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cp:lastModifiedBy>Maria Bird</cp:lastModifiedBy>
  <cp:revision>1</cp:revision>
  <dcterms:modified xsi:type="dcterms:W3CDTF">2023-05-12T20:55:20Z</dcterms:modified>
</cp:coreProperties>
</file>