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1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24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6FB29-EAAE-48B9-B2D4-B3C07EE54F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33EA8F-3B23-4F9E-B140-0C9EC0DEBD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8EB5A0-F06A-41A9-8B32-ACD813241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E9223-6A92-4365-B766-1767DAE05953}" type="datetimeFigureOut">
              <a:rPr lang="en-US" smtClean="0"/>
              <a:t>2/9/21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0E41A-F78B-4BD8-AC17-9AF52B502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38C09-A13F-4457-A600-180626C01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313F-C795-4FE3-9EB3-9CAD6B2BC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74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1188D-20DF-485C-8298-3D53FCFFB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F10A06-4A1F-4CDA-91A9-F8DE842343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CA2D2-3D90-4252-BAA3-26C795CE6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E9223-6A92-4365-B766-1767DAE05953}" type="datetimeFigureOut">
              <a:rPr lang="en-US" smtClean="0"/>
              <a:t>2/9/21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3C3E3-DB1C-4DA3-A354-EE6A7E356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018F1-F170-4C98-90E5-1C5414F05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313F-C795-4FE3-9EB3-9CAD6B2BC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472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0AEF24-2D21-4255-87EA-28AD60EB0D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D637F7-1458-42C8-A9A8-8B1F5545A7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ADA058-9E67-472B-A86D-B8F58634C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E9223-6A92-4365-B766-1767DAE05953}" type="datetimeFigureOut">
              <a:rPr lang="en-US" smtClean="0"/>
              <a:t>2/9/21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D29FC-7C69-42B2-9BA7-1CD553710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2E798B-69A2-4826-8283-8998F4A83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313F-C795-4FE3-9EB3-9CAD6B2BC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505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34420-1AF1-4CFE-AA06-F52F2B7DE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34688-3820-49D0-9E03-0ECBE40BE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D2871F-7CC2-4B2F-98B2-96E3655EA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E9223-6A92-4365-B766-1767DAE05953}" type="datetimeFigureOut">
              <a:rPr lang="en-US" smtClean="0"/>
              <a:t>2/9/21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1E5BB-8D48-4638-B1F5-7D4F08C82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D187E4-0B78-4F36-9204-E3551787D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313F-C795-4FE3-9EB3-9CAD6B2BC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82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E99E2-6DEB-43F0-BC28-17165CA5B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22FE49-1D12-4C06-8A8B-03A6B9226A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2F2900-8606-4B54-AC43-E557CBDBE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E9223-6A92-4365-B766-1767DAE05953}" type="datetimeFigureOut">
              <a:rPr lang="en-US" smtClean="0"/>
              <a:t>2/9/21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E59B1-DBF9-4092-A979-39C7BC56A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BD1EC1-3B7E-49E3-9414-78B86B344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313F-C795-4FE3-9EB3-9CAD6B2BC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179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FED3C-C5C3-470E-A3FD-5FCC91894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106FE-CC4E-499F-92D7-9538D71F0C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2EE626-7F3C-4CE4-B3BE-882DF05260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48FB40-E9F1-4CFA-B999-F637535B7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E9223-6A92-4365-B766-1767DAE05953}" type="datetimeFigureOut">
              <a:rPr lang="en-US" smtClean="0"/>
              <a:t>2/9/21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E2562B-2DD9-4457-AEE7-31554FA49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1FEF96-A54F-481E-9D92-84FAA2E91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313F-C795-4FE3-9EB3-9CAD6B2BC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116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B40FB-112D-487E-B862-2BA6912D6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5C5AF-EFA5-4B13-B816-6CED5F194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DFC385-E087-4066-B821-F03D83CBAF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C94A58-E2AF-4933-B29D-D66D40B45C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A8103A-A03B-40FD-8E8E-D5BCE274CD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B68533-3F58-4E2E-B332-1DA52E98F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E9223-6A92-4365-B766-1767DAE05953}" type="datetimeFigureOut">
              <a:rPr lang="en-US" smtClean="0"/>
              <a:t>2/9/21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8C63EC-A585-4A31-80D8-46DA578D4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DCC815-C8EA-4F7B-8C4B-734AD0E70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313F-C795-4FE3-9EB3-9CAD6B2BC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088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177CB-F437-4DC6-8969-B17B1A3AC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57E46E-DFE9-4608-9524-9F853EE23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E9223-6A92-4365-B766-1767DAE05953}" type="datetimeFigureOut">
              <a:rPr lang="en-US" smtClean="0"/>
              <a:t>2/9/21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B68E9E-D322-44C7-96BA-08970DBE5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323A04-9EF3-4E12-9702-16BD2E43C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313F-C795-4FE3-9EB3-9CAD6B2BC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971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D395F6-36B3-4188-90A0-A97DFE8D7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E9223-6A92-4365-B766-1767DAE05953}" type="datetimeFigureOut">
              <a:rPr lang="en-US" smtClean="0"/>
              <a:t>2/9/21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312F2A-1A60-4F71-AF90-9806768BF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1018B1-673C-4EA0-9360-DA6A4B9BF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313F-C795-4FE3-9EB3-9CAD6B2BC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548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AF40E-670E-4EB8-AC37-3CF673B2B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BE3C7-A3AE-460D-8DBB-E0B2043F9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5DF851-6D13-4E6F-B25C-CDBA9C2A27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22D303-12D2-453C-8D34-812B024E3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E9223-6A92-4365-B766-1767DAE05953}" type="datetimeFigureOut">
              <a:rPr lang="en-US" smtClean="0"/>
              <a:t>2/9/21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135872-560E-4099-A920-FE9ABB277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CBA299-F863-4875-A3B9-AA8B020E2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313F-C795-4FE3-9EB3-9CAD6B2BC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29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94EEB-8933-4B23-8DF1-17FB4C507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3E29AF-724D-4EC0-9263-ED092CAB89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418398-C259-4BF2-A7B8-B05A0BE79F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5EE1EE-9FBE-477B-AA71-6BDBD980B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E9223-6A92-4365-B766-1767DAE05953}" type="datetimeFigureOut">
              <a:rPr lang="en-US" smtClean="0"/>
              <a:t>2/9/21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D0FE13-001B-49AA-A0AA-B643474D8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3C7B62-8361-42EE-A2A2-01BD8AA0F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313F-C795-4FE3-9EB3-9CAD6B2BC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957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47A473-EC6F-42D5-A54C-23FA2BD1B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4CAE9-4797-4721-BB3D-B480709A1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CEC3D-7388-44A2-9B2F-51CF7F0DC2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E9223-6A92-4365-B766-1767DAE05953}" type="datetimeFigureOut">
              <a:rPr lang="en-US" smtClean="0"/>
              <a:t>2/9/21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2F2DE-3AA9-435F-AE29-124E026B48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EF5AE5-C1C3-42E3-BBA5-4D62058035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313F-C795-4FE3-9EB3-9CAD6B2BC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65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25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26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77357A-3290-4CA1-A461-C04C2CF58A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76538"/>
            <a:ext cx="9144000" cy="1381188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chemeClr val="bg2"/>
                </a:solidFill>
              </a:rPr>
              <a:t>DPAC  Superintendent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2E737-E22C-4CFB-ABBA-DB697037FC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5800"/>
            <a:ext cx="9144000" cy="762000"/>
          </a:xfrm>
        </p:spPr>
        <p:txBody>
          <a:bodyPr>
            <a:normAutofit/>
          </a:bodyPr>
          <a:lstStyle/>
          <a:p>
            <a:r>
              <a:rPr lang="en-US" sz="1800" dirty="0"/>
              <a:t>February 3, 2021</a:t>
            </a:r>
          </a:p>
        </p:txBody>
      </p:sp>
    </p:spTree>
    <p:extLst>
      <p:ext uri="{BB962C8B-B14F-4D97-AF65-F5344CB8AC3E}">
        <p14:creationId xmlns:p14="http://schemas.microsoft.com/office/powerpoint/2010/main" val="7768988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179459-A9CA-4165-8690-F895884C6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Enrolment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BB347-7208-40AB-8C7E-6EE0793BF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n-US" sz="1700"/>
              <a:t>Total applications received between October 15</a:t>
            </a:r>
            <a:r>
              <a:rPr lang="en-US" sz="1700" baseline="30000"/>
              <a:t>th</a:t>
            </a:r>
            <a:r>
              <a:rPr lang="en-US" sz="1700"/>
              <a:t> and January 22</a:t>
            </a:r>
            <a:r>
              <a:rPr lang="en-US" sz="1700" baseline="30000"/>
              <a:t>nd</a:t>
            </a:r>
            <a:endParaRPr lang="en-US" sz="1700"/>
          </a:p>
          <a:p>
            <a:pPr lvl="1"/>
            <a:r>
              <a:rPr lang="en-US" sz="1700"/>
              <a:t>2021-22		743</a:t>
            </a:r>
          </a:p>
          <a:p>
            <a:pPr lvl="1"/>
            <a:r>
              <a:rPr lang="en-US" sz="1700"/>
              <a:t>2020-21		666</a:t>
            </a:r>
          </a:p>
          <a:p>
            <a:pPr lvl="1"/>
            <a:endParaRPr lang="en-US" sz="1700"/>
          </a:p>
          <a:p>
            <a:r>
              <a:rPr lang="en-US" sz="1700"/>
              <a:t>Total applications received between January 15</a:t>
            </a:r>
            <a:r>
              <a:rPr lang="en-US" sz="1700" baseline="30000"/>
              <a:t>th</a:t>
            </a:r>
            <a:r>
              <a:rPr lang="en-US" sz="1700"/>
              <a:t> and 22</a:t>
            </a:r>
            <a:r>
              <a:rPr lang="en-US" sz="1700" baseline="30000"/>
              <a:t>nd</a:t>
            </a:r>
            <a:endParaRPr lang="en-US" sz="1700"/>
          </a:p>
          <a:p>
            <a:pPr lvl="1"/>
            <a:r>
              <a:rPr lang="en-US" sz="1700"/>
              <a:t>2021-22		219</a:t>
            </a:r>
          </a:p>
          <a:p>
            <a:pPr lvl="1"/>
            <a:r>
              <a:rPr lang="en-US" sz="1700"/>
              <a:t>2020-21		153</a:t>
            </a:r>
          </a:p>
          <a:p>
            <a:pPr lvl="1"/>
            <a:endParaRPr lang="en-US" sz="1700"/>
          </a:p>
          <a:p>
            <a:r>
              <a:rPr lang="en-US" sz="1700"/>
              <a:t>Out of district applications received between October 15</a:t>
            </a:r>
            <a:r>
              <a:rPr lang="en-US" sz="1700" baseline="30000"/>
              <a:t>th</a:t>
            </a:r>
            <a:r>
              <a:rPr lang="en-US" sz="1700"/>
              <a:t> and January 22</a:t>
            </a:r>
            <a:r>
              <a:rPr lang="en-US" sz="1700" baseline="30000"/>
              <a:t>nd</a:t>
            </a:r>
            <a:endParaRPr lang="en-US" sz="1700"/>
          </a:p>
          <a:p>
            <a:pPr lvl="1"/>
            <a:r>
              <a:rPr lang="en-US" sz="1700"/>
              <a:t>2021-22		199</a:t>
            </a:r>
          </a:p>
          <a:p>
            <a:pPr lvl="1"/>
            <a:r>
              <a:rPr lang="en-US" sz="1700"/>
              <a:t>2020-21		166</a:t>
            </a:r>
          </a:p>
          <a:p>
            <a:pPr lvl="1"/>
            <a:endParaRPr lang="en-US" sz="1700"/>
          </a:p>
          <a:p>
            <a:r>
              <a:rPr lang="en-US" sz="1700"/>
              <a:t>Out of district applications received between October 15</a:t>
            </a:r>
            <a:r>
              <a:rPr lang="en-US" sz="1700" baseline="30000"/>
              <a:t>th</a:t>
            </a:r>
            <a:r>
              <a:rPr lang="en-US" sz="1700"/>
              <a:t> and January 22</a:t>
            </a:r>
            <a:r>
              <a:rPr lang="en-US" sz="1700" baseline="30000"/>
              <a:t>nd</a:t>
            </a:r>
            <a:r>
              <a:rPr lang="en-US" sz="1700"/>
              <a:t> </a:t>
            </a:r>
          </a:p>
          <a:p>
            <a:pPr lvl="1"/>
            <a:r>
              <a:rPr lang="en-US" sz="1700"/>
              <a:t>North Van 132 (+14), Sea to Sky 10 (+3),  Vancouver 41 (+19),   Staff 8  (+2)</a:t>
            </a:r>
          </a:p>
        </p:txBody>
      </p:sp>
    </p:spTree>
    <p:extLst>
      <p:ext uri="{BB962C8B-B14F-4D97-AF65-F5344CB8AC3E}">
        <p14:creationId xmlns:p14="http://schemas.microsoft.com/office/powerpoint/2010/main" val="3180036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08FC35-EC39-4314-B889-D24D76530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Budget Planning for 2021-22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4BEB4-D551-4B92-8D49-336ECED29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457200" lvl="1" indent="0">
              <a:buNone/>
            </a:pPr>
            <a:endParaRPr lang="en-US" sz="2000" dirty="0"/>
          </a:p>
          <a:p>
            <a:r>
              <a:rPr lang="en-US" sz="2000" dirty="0"/>
              <a:t>2021-22 budget feedback is ongoing and an opportunity for input</a:t>
            </a:r>
          </a:p>
          <a:p>
            <a:pPr lvl="1"/>
            <a:endParaRPr lang="en-US" sz="2000" dirty="0"/>
          </a:p>
          <a:p>
            <a:r>
              <a:rPr lang="en-US" sz="2000" dirty="0"/>
              <a:t>Biggest unknown for 2021-22 is the size of the “bounce back” of international students</a:t>
            </a:r>
          </a:p>
          <a:p>
            <a:pPr lvl="1"/>
            <a:endParaRPr lang="en-US" sz="2000" dirty="0"/>
          </a:p>
          <a:p>
            <a:r>
              <a:rPr lang="en-US" sz="2000" dirty="0"/>
              <a:t>Potential for a delay of the 2021-22 budget to June because of the change to the timing of the Provincial budget</a:t>
            </a:r>
          </a:p>
        </p:txBody>
      </p:sp>
    </p:spTree>
    <p:extLst>
      <p:ext uri="{BB962C8B-B14F-4D97-AF65-F5344CB8AC3E}">
        <p14:creationId xmlns:p14="http://schemas.microsoft.com/office/powerpoint/2010/main" val="3745120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E09C62-C430-438B-98FD-E0C58959F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Schedule Planning for 2021-22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7EE03-4799-4BEF-B02B-50332BB11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n-US" sz="2000" dirty="0"/>
              <a:t>Planning for full-time in-person elementary and secondary school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Secondary – starting from quarter system with the opportunity to scale up to other models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Secondary Student, Staff and Parent surveys went out on February 1</a:t>
            </a:r>
            <a:r>
              <a:rPr lang="en-US" sz="2000" baseline="30000" dirty="0"/>
              <a:t>st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21311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E09C62-C430-438B-98FD-E0C58959F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Secondary Program for 2020-21</a:t>
            </a:r>
          </a:p>
        </p:txBody>
      </p:sp>
      <p:pic>
        <p:nvPicPr>
          <p:cNvPr id="11" name="table">
            <a:extLst>
              <a:ext uri="{FF2B5EF4-FFF2-40B4-BE49-F238E27FC236}">
                <a16:creationId xmlns:a16="http://schemas.microsoft.com/office/drawing/2014/main" id="{7E65CF0F-DCF9-408C-9E94-462829CA9F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72209" y="1148080"/>
            <a:ext cx="7092704" cy="4228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93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E09C62-C430-438B-98FD-E0C58959F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Secondary Program High Level Feedback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9E9803-D4CD-4480-8F9D-AE1B156A5B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4880" y="883920"/>
            <a:ext cx="6598920" cy="5293043"/>
          </a:xfrm>
        </p:spPr>
        <p:txBody>
          <a:bodyPr>
            <a:normAutofit/>
          </a:bodyPr>
          <a:lstStyle/>
          <a:p>
            <a:pPr marL="0" lvl="0" indent="0" algn="l" rtl="0">
              <a:spcBef>
                <a:spcPts val="44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73763"/>
                </a:solidFill>
              </a:rPr>
              <a:t>Quarter System</a:t>
            </a:r>
          </a:p>
          <a:p>
            <a:pPr marL="0" lvl="0" indent="0" algn="l" rtl="0">
              <a:spcBef>
                <a:spcPts val="440"/>
              </a:spcBef>
              <a:spcAft>
                <a:spcPts val="0"/>
              </a:spcAft>
              <a:buNone/>
            </a:pPr>
            <a:endParaRPr lang="en-US" sz="1400" b="1" dirty="0">
              <a:solidFill>
                <a:srgbClr val="073763"/>
              </a:solidFill>
            </a:endParaRPr>
          </a:p>
          <a:p>
            <a:pPr marL="0" lvl="0" indent="0" algn="l" rtl="0">
              <a:spcBef>
                <a:spcPts val="44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73763"/>
                </a:solidFill>
              </a:rPr>
              <a:t>Top 5 Likes - Ranked </a:t>
            </a:r>
          </a:p>
          <a:p>
            <a:pPr marL="457200" lvl="0" indent="-361950" algn="l" rtl="0">
              <a:spcBef>
                <a:spcPts val="440"/>
              </a:spcBef>
              <a:spcAft>
                <a:spcPts val="0"/>
              </a:spcAft>
              <a:buClr>
                <a:srgbClr val="073763"/>
              </a:buClr>
              <a:buSzPts val="2100"/>
              <a:buAutoNum type="arabicPeriod"/>
            </a:pPr>
            <a:r>
              <a:rPr lang="en-US" sz="1400" dirty="0">
                <a:solidFill>
                  <a:srgbClr val="073763"/>
                </a:solidFill>
              </a:rPr>
              <a:t>Improved focus </a:t>
            </a: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2100"/>
              <a:buAutoNum type="arabicPeriod"/>
            </a:pPr>
            <a:r>
              <a:rPr lang="en-US" sz="1400" dirty="0">
                <a:solidFill>
                  <a:srgbClr val="073763"/>
                </a:solidFill>
              </a:rPr>
              <a:t>Less homework and more manageable workload</a:t>
            </a: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2100"/>
              <a:buAutoNum type="arabicPeriod"/>
            </a:pPr>
            <a:r>
              <a:rPr lang="en-US" sz="1400" dirty="0">
                <a:solidFill>
                  <a:srgbClr val="073763"/>
                </a:solidFill>
              </a:rPr>
              <a:t>Work is more efficient and organized</a:t>
            </a: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2100"/>
              <a:buAutoNum type="arabicPeriod"/>
            </a:pPr>
            <a:r>
              <a:rPr lang="en-US" sz="1400" dirty="0">
                <a:solidFill>
                  <a:srgbClr val="073763"/>
                </a:solidFill>
              </a:rPr>
              <a:t>Improved quality of learning</a:t>
            </a: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2100"/>
              <a:buAutoNum type="arabicPeriod"/>
            </a:pPr>
            <a:r>
              <a:rPr lang="en-US" sz="1400" dirty="0">
                <a:solidFill>
                  <a:srgbClr val="073763"/>
                </a:solidFill>
              </a:rPr>
              <a:t>Improved interactions and relationships with teachers</a:t>
            </a:r>
          </a:p>
          <a:p>
            <a:pPr marL="0" lvl="0" indent="0" algn="l" rtl="0">
              <a:spcBef>
                <a:spcPts val="44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73763"/>
                </a:solidFill>
              </a:rPr>
              <a:t>Top 3 Dislikes - Ranked </a:t>
            </a:r>
          </a:p>
          <a:p>
            <a:pPr marL="457200" lvl="0" indent="-361950" algn="l" rtl="0">
              <a:spcBef>
                <a:spcPts val="440"/>
              </a:spcBef>
              <a:spcAft>
                <a:spcPts val="0"/>
              </a:spcAft>
              <a:buClr>
                <a:srgbClr val="073763"/>
              </a:buClr>
              <a:buSzPts val="2100"/>
              <a:buAutoNum type="arabicPeriod"/>
            </a:pPr>
            <a:r>
              <a:rPr lang="en-US" sz="1400" dirty="0">
                <a:solidFill>
                  <a:srgbClr val="073763"/>
                </a:solidFill>
              </a:rPr>
              <a:t>Less engagement (repetitive instructional strategies and long classes)</a:t>
            </a: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2100"/>
              <a:buAutoNum type="arabicPeriod"/>
            </a:pPr>
            <a:r>
              <a:rPr lang="en-US" sz="1400" dirty="0">
                <a:solidFill>
                  <a:srgbClr val="073763"/>
                </a:solidFill>
              </a:rPr>
              <a:t>Fast paced/rushed/intense</a:t>
            </a: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2100"/>
              <a:buAutoNum type="arabicPeriod"/>
            </a:pPr>
            <a:r>
              <a:rPr lang="en-US" sz="1400" dirty="0">
                <a:solidFill>
                  <a:srgbClr val="073763"/>
                </a:solidFill>
              </a:rPr>
              <a:t>Lack of breaks and long classes</a:t>
            </a:r>
          </a:p>
          <a:p>
            <a:endParaRPr lang="en-US" dirty="0"/>
          </a:p>
          <a:p>
            <a:pPr marL="457200" lvl="0" indent="-368300" algn="l" rtl="0">
              <a:spcBef>
                <a:spcPts val="440"/>
              </a:spcBef>
              <a:spcAft>
                <a:spcPts val="0"/>
              </a:spcAft>
              <a:buClr>
                <a:srgbClr val="073763"/>
              </a:buClr>
              <a:buSzPts val="2200"/>
              <a:buChar char="●"/>
            </a:pPr>
            <a:r>
              <a:rPr lang="en-US" sz="1400" dirty="0">
                <a:solidFill>
                  <a:srgbClr val="073763"/>
                </a:solidFill>
              </a:rPr>
              <a:t>Feedback is very diverse and varied</a:t>
            </a: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2200"/>
              <a:buChar char="●"/>
            </a:pPr>
            <a:r>
              <a:rPr lang="en-US" sz="1400" dirty="0">
                <a:solidFill>
                  <a:srgbClr val="073763"/>
                </a:solidFill>
              </a:rPr>
              <a:t>Overall positive feeling</a:t>
            </a: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2200"/>
              <a:buChar char="●"/>
            </a:pPr>
            <a:r>
              <a:rPr lang="en-US" sz="1400" b="1" dirty="0">
                <a:solidFill>
                  <a:srgbClr val="073763"/>
                </a:solidFill>
              </a:rPr>
              <a:t>Quarter System</a:t>
            </a:r>
            <a:r>
              <a:rPr lang="en-US" sz="1400" dirty="0">
                <a:solidFill>
                  <a:srgbClr val="073763"/>
                </a:solidFill>
              </a:rPr>
              <a:t> is working</a:t>
            </a: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2200"/>
              <a:buChar char="●"/>
            </a:pPr>
            <a:r>
              <a:rPr lang="en-US" sz="1400" b="1" dirty="0">
                <a:solidFill>
                  <a:srgbClr val="073763"/>
                </a:solidFill>
              </a:rPr>
              <a:t>Google Classroom</a:t>
            </a:r>
            <a:r>
              <a:rPr lang="en-US" sz="1400" dirty="0">
                <a:solidFill>
                  <a:srgbClr val="073763"/>
                </a:solidFill>
              </a:rPr>
              <a:t> is beneficial for organization and communication</a:t>
            </a: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2200"/>
              <a:buChar char="●"/>
            </a:pPr>
            <a:r>
              <a:rPr lang="en-US" sz="1400" b="1" dirty="0">
                <a:solidFill>
                  <a:srgbClr val="073763"/>
                </a:solidFill>
              </a:rPr>
              <a:t>Hybrid</a:t>
            </a:r>
            <a:r>
              <a:rPr lang="en-US" sz="1400" dirty="0">
                <a:solidFill>
                  <a:srgbClr val="073763"/>
                </a:solidFill>
              </a:rPr>
              <a:t> is more challenging than face to face </a:t>
            </a: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2200"/>
              <a:buChar char="●"/>
            </a:pPr>
            <a:r>
              <a:rPr lang="en-US" sz="1400" b="1" dirty="0">
                <a:solidFill>
                  <a:srgbClr val="073763"/>
                </a:solidFill>
              </a:rPr>
              <a:t>X Block</a:t>
            </a:r>
            <a:r>
              <a:rPr lang="en-US" sz="1400" dirty="0">
                <a:solidFill>
                  <a:srgbClr val="073763"/>
                </a:solidFill>
              </a:rPr>
              <a:t> has been well received and continues to evolve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51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D2A2F1-F9AD-4266-8F42-75C577577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Temporary Transition Program (TTP) and Youth Worker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682AE-A6A5-4D62-84EC-213D0EDCB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n-US" sz="2000" dirty="0"/>
              <a:t>Next return date is XXXX</a:t>
            </a:r>
          </a:p>
          <a:p>
            <a:r>
              <a:rPr lang="en-US" sz="2000" dirty="0"/>
              <a:t>There will also be a return date on March 29</a:t>
            </a:r>
            <a:r>
              <a:rPr lang="en-US" sz="2000" baseline="30000" dirty="0"/>
              <a:t>th</a:t>
            </a:r>
            <a:r>
              <a:rPr lang="en-US" sz="2000" dirty="0"/>
              <a:t> </a:t>
            </a:r>
          </a:p>
          <a:p>
            <a:r>
              <a:rPr lang="en-US" sz="2000" dirty="0"/>
              <a:t>Announcement on post-spring break period by February 19</a:t>
            </a:r>
            <a:r>
              <a:rPr lang="en-US" sz="2000" baseline="30000" dirty="0"/>
              <a:t>th</a:t>
            </a:r>
            <a:r>
              <a:rPr lang="en-US" sz="2000" dirty="0"/>
              <a:t> </a:t>
            </a:r>
          </a:p>
          <a:p>
            <a:r>
              <a:rPr lang="en-US" sz="2000" dirty="0"/>
              <a:t>Currently 1 cohort of high school students and about XXX elementary students in the TTP Program</a:t>
            </a:r>
          </a:p>
          <a:p>
            <a:endParaRPr lang="en-US" sz="2000" dirty="0"/>
          </a:p>
          <a:p>
            <a:r>
              <a:rPr lang="en-US" sz="2000" dirty="0"/>
              <a:t>COVID Outreach Youth Worker has been an extra layer of support</a:t>
            </a:r>
          </a:p>
          <a:p>
            <a:r>
              <a:rPr lang="en-US" sz="2000" dirty="0"/>
              <a:t>So far we have had 64 referrals to the worker</a:t>
            </a:r>
          </a:p>
          <a:p>
            <a:r>
              <a:rPr lang="en-US" sz="2000" dirty="0"/>
              <a:t>Minimal concerns from parents during isolation – strong teacher connections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81893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48E78-83B4-4D24-8529-002BD94AD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7 Things That Will Stick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D222F-AF64-4BE1-8C39-DCA68B9F7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endParaRPr lang="en-US" sz="2000" baseline="30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Nationalized conversation of education</a:t>
            </a:r>
          </a:p>
          <a:p>
            <a:r>
              <a:rPr lang="en-US" sz="2000" dirty="0"/>
              <a:t>Essential use of new communication tools</a:t>
            </a:r>
          </a:p>
          <a:p>
            <a:r>
              <a:rPr lang="en-US" sz="2000" dirty="0"/>
              <a:t>High schools are changed forever</a:t>
            </a:r>
          </a:p>
          <a:p>
            <a:r>
              <a:rPr lang="en-US" sz="2000" dirty="0"/>
              <a:t>Health and Education are permanent partners</a:t>
            </a:r>
          </a:p>
          <a:p>
            <a:r>
              <a:rPr lang="en-US" sz="2000" dirty="0"/>
              <a:t>Digitization</a:t>
            </a:r>
          </a:p>
          <a:p>
            <a:r>
              <a:rPr lang="en-US" sz="2000" dirty="0"/>
              <a:t>Equity</a:t>
            </a:r>
          </a:p>
          <a:p>
            <a:r>
              <a:rPr lang="en-US" sz="2000" dirty="0"/>
              <a:t>Learning Outside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27614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400</Words>
  <Application>Microsoft Macintosh PowerPoint</Application>
  <PresentationFormat>Widescreen</PresentationFormat>
  <Paragraphs>70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DPAC  Superintendent Update</vt:lpstr>
      <vt:lpstr>Enrolment</vt:lpstr>
      <vt:lpstr>Budget Planning for 2021-22</vt:lpstr>
      <vt:lpstr>Schedule Planning for 2021-22</vt:lpstr>
      <vt:lpstr>Secondary Program for 2020-21</vt:lpstr>
      <vt:lpstr>Secondary Program High Level Feedback</vt:lpstr>
      <vt:lpstr>Temporary Transition Program (TTP) and Youth Worker Support</vt:lpstr>
      <vt:lpstr>7 Things That Will Stick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DPAC  Superintendent Update</dc:title>
  <dc:creator>Chris Kennedy</dc:creator>
  <cp:lastModifiedBy>Kelly Richter</cp:lastModifiedBy>
  <cp:revision>8</cp:revision>
  <dcterms:created xsi:type="dcterms:W3CDTF">2021-01-26T19:10:07Z</dcterms:created>
  <dcterms:modified xsi:type="dcterms:W3CDTF">2021-02-09T22:55:16Z</dcterms:modified>
</cp:coreProperties>
</file>