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6" r:id="rId4"/>
    <p:sldId id="268" r:id="rId5"/>
    <p:sldId id="269" r:id="rId6"/>
    <p:sldId id="259" r:id="rId7"/>
    <p:sldId id="271" r:id="rId8"/>
    <p:sldId id="262" r:id="rId9"/>
    <p:sldId id="260" r:id="rId10"/>
    <p:sldId id="261" r:id="rId11"/>
    <p:sldId id="27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980B1-1322-4643-9950-5F2B5D00B175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1765A-7FDE-4CDE-A315-F0B56416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4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1765A-7FDE-4CDE-A315-F0B56416FE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1765A-7FDE-4CDE-A315-F0B56416FE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1765A-7FDE-4CDE-A315-F0B56416FE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7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1765A-7FDE-4CDE-A315-F0B56416FE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7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4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1296-0C96-41F0-AFDA-A6E0BFF7339D}" type="datetimeFigureOut">
              <a:rPr lang="en-US" smtClean="0"/>
              <a:t>06/10/2020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9708-1F39-4D07-8BAB-DE200DDC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79C3B1-EC63-B845-BA87-E9D405F82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369" y="1254943"/>
            <a:ext cx="4438650" cy="16637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90137D-E216-B249-AEC9-015D1BDD9B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/>
              <a:t>PAC </a:t>
            </a:r>
            <a:r>
              <a:rPr lang="en-US" sz="4400" dirty="0" smtClean="0"/>
              <a:t>101</a:t>
            </a:r>
          </a:p>
          <a:p>
            <a:r>
              <a:rPr lang="en-CA" sz="4400" dirty="0" smtClean="0"/>
              <a:t>In the Time of COVID</a:t>
            </a:r>
            <a:endParaRPr lang="en-US" sz="4400" dirty="0"/>
          </a:p>
          <a:p>
            <a:endParaRPr lang="en-US" dirty="0"/>
          </a:p>
          <a:p>
            <a:r>
              <a:rPr lang="en-US" dirty="0"/>
              <a:t>By Past </a:t>
            </a:r>
            <a:r>
              <a:rPr lang="en-US" dirty="0" smtClean="0"/>
              <a:t>DPAC </a:t>
            </a:r>
            <a:r>
              <a:rPr lang="en-US" dirty="0"/>
              <a:t>Chair, </a:t>
            </a:r>
            <a:r>
              <a:rPr lang="en-US" dirty="0" smtClean="0"/>
              <a:t>Abbie </a:t>
            </a:r>
            <a:r>
              <a:rPr lang="en-US" dirty="0" err="1" smtClean="0"/>
              <a:t>Milavsky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AF12C-1BB7-2947-81F6-BF1E30DC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6716C4-B3C5-794F-9762-4645FF10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your leaders</a:t>
            </a:r>
          </a:p>
          <a:p>
            <a:r>
              <a:rPr lang="en-US" dirty="0"/>
              <a:t>Support your team leaders to succeed</a:t>
            </a:r>
          </a:p>
          <a:p>
            <a:r>
              <a:rPr lang="en-US" dirty="0"/>
              <a:t>Make volunteering easy </a:t>
            </a:r>
            <a:endParaRPr lang="en-US" dirty="0" smtClean="0"/>
          </a:p>
          <a:p>
            <a:r>
              <a:rPr lang="en-US" dirty="0" smtClean="0"/>
              <a:t>Succession </a:t>
            </a:r>
            <a:r>
              <a:rPr lang="en-US" dirty="0"/>
              <a:t>planning</a:t>
            </a:r>
          </a:p>
          <a:p>
            <a:r>
              <a:rPr lang="en-US" dirty="0"/>
              <a:t>Build a strong supportive team – Exec, Principal, DPAC</a:t>
            </a:r>
          </a:p>
          <a:p>
            <a:r>
              <a:rPr lang="en-US" dirty="0"/>
              <a:t>Celebrate your successes </a:t>
            </a:r>
          </a:p>
          <a:p>
            <a:r>
              <a:rPr lang="en-US" dirty="0"/>
              <a:t>Applaud &amp; recognize your team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47733E8-8D89-6142-8CDE-58B69AAB2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AF12C-1BB7-2947-81F6-BF1E30DC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6716C4-B3C5-794F-9762-4645FF10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Know what you are raising funds for and make sure goals are consistent with the goals of the administration</a:t>
            </a:r>
          </a:p>
          <a:p>
            <a:r>
              <a:rPr lang="en-CA" sz="2400" dirty="0" smtClean="0"/>
              <a:t>Many new opportunities to raise funds:</a:t>
            </a:r>
          </a:p>
          <a:p>
            <a:pPr lvl="1"/>
            <a:r>
              <a:rPr lang="en-CA" sz="2400" dirty="0" smtClean="0"/>
              <a:t>Virtual bingo</a:t>
            </a:r>
          </a:p>
          <a:p>
            <a:pPr lvl="1"/>
            <a:r>
              <a:rPr lang="en-CA" sz="2400" dirty="0" smtClean="0"/>
              <a:t>Virtual trivia night</a:t>
            </a:r>
          </a:p>
          <a:p>
            <a:pPr lvl="1"/>
            <a:r>
              <a:rPr lang="en-CA" sz="2400" dirty="0" smtClean="0"/>
              <a:t>On-line auctions</a:t>
            </a:r>
          </a:p>
          <a:p>
            <a:pPr lvl="1"/>
            <a:r>
              <a:rPr lang="en-CA" sz="2400" dirty="0" smtClean="0"/>
              <a:t>Drive-in movie</a:t>
            </a:r>
          </a:p>
          <a:p>
            <a:r>
              <a:rPr lang="en-CA" sz="2400" dirty="0" smtClean="0"/>
              <a:t>Traditional opportunities:</a:t>
            </a:r>
          </a:p>
          <a:p>
            <a:pPr lvl="1"/>
            <a:r>
              <a:rPr lang="en-CA" sz="2400" dirty="0" smtClean="0"/>
              <a:t>Hot lunch (potentially)</a:t>
            </a:r>
            <a:endParaRPr lang="en-CA" sz="2400" dirty="0" smtClean="0"/>
          </a:p>
          <a:p>
            <a:pPr lvl="1"/>
            <a:r>
              <a:rPr lang="en-CA" sz="2400" dirty="0" smtClean="0"/>
              <a:t>Cheque drive</a:t>
            </a:r>
          </a:p>
          <a:p>
            <a:pPr lvl="1"/>
            <a:r>
              <a:rPr lang="en-CA" sz="2400" dirty="0" smtClean="0"/>
              <a:t>Golf tournaments</a:t>
            </a:r>
          </a:p>
          <a:p>
            <a:pPr lvl="1"/>
            <a:r>
              <a:rPr lang="en-CA" sz="2400" dirty="0" smtClean="0"/>
              <a:t>Gaming Grants</a:t>
            </a:r>
            <a:endParaRPr lang="en-CA" sz="2400" dirty="0" smtClean="0"/>
          </a:p>
          <a:p>
            <a:pPr marL="457200" lvl="1" indent="0">
              <a:buNone/>
            </a:pPr>
            <a:endParaRPr lang="en-CA" sz="2400" dirty="0" smtClean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47733E8-8D89-6142-8CDE-58B69AAB2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BB6A5-C61C-0644-B9C0-FC115183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016" y="254076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Make a Difference</a:t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&amp; Have Fun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BF4CEF8-5834-3D4C-AFFA-7697F0F22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1890" y="5387996"/>
            <a:ext cx="2458383" cy="92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0DD97-95BB-E84D-B86A-0437D529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arent </a:t>
            </a:r>
            <a:r>
              <a:rPr lang="en-US" b="1" dirty="0"/>
              <a:t>A</a:t>
            </a:r>
            <a:r>
              <a:rPr lang="en-US" dirty="0"/>
              <a:t>dvisory </a:t>
            </a:r>
            <a:r>
              <a:rPr lang="en-US" b="1" dirty="0"/>
              <a:t>C</a:t>
            </a:r>
            <a:r>
              <a:rPr lang="en-US" dirty="0"/>
              <a:t>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71066-967E-BB41-891D-A98D4574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PAC is the officially recognized collectiv</a:t>
            </a:r>
            <a:r>
              <a:rPr lang="en-CA" dirty="0" smtClean="0"/>
              <a:t>e voice of the parents/guardians of your school community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Composed of, run and managed by parents/guardians of the school</a:t>
            </a:r>
          </a:p>
          <a:p>
            <a:pPr lvl="1"/>
            <a:r>
              <a:rPr lang="en-CA" dirty="0" smtClean="0"/>
              <a:t>Governed by the PAC’s Constitution and By-Laws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86608A-8F5F-E24A-8B16-B139492B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0DD97-95BB-E84D-B86A-0437D529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Purpose of A PAC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71066-967E-BB41-891D-A98D4574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advocate for excellence in education, for the safety and well-bein</a:t>
            </a:r>
            <a:r>
              <a:rPr lang="en-CA" dirty="0" smtClean="0"/>
              <a:t>g of our students and the effective and meaningful involvement of parents/guardians as partners</a:t>
            </a:r>
            <a:endParaRPr lang="en-CA" dirty="0"/>
          </a:p>
          <a:p>
            <a:pPr lvl="1"/>
            <a:r>
              <a:rPr lang="en-CA" dirty="0" smtClean="0"/>
              <a:t>PAC advises the school administration on any matter relating to public education and supports parents.</a:t>
            </a:r>
          </a:p>
          <a:p>
            <a:pPr lvl="1"/>
            <a:r>
              <a:rPr lang="en-CA" dirty="0" smtClean="0"/>
              <a:t>Advocacy not Activism</a:t>
            </a:r>
          </a:p>
          <a:p>
            <a:pPr lvl="2"/>
            <a:endParaRPr lang="en-CA" dirty="0"/>
          </a:p>
          <a:p>
            <a:pPr lvl="1"/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86608A-8F5F-E24A-8B16-B139492B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0DD97-95BB-E84D-B86A-0437D529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PAC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71066-967E-BB41-891D-A98D4574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BC Confederation of Parent Advisory Councils (BCCPAC)  bccpac.bc.ca</a:t>
            </a:r>
            <a:endParaRPr lang="en-CA" dirty="0"/>
          </a:p>
          <a:p>
            <a:pPr lvl="1"/>
            <a:r>
              <a:rPr lang="en-CA" dirty="0" smtClean="0"/>
              <a:t>leadership manual</a:t>
            </a:r>
          </a:p>
          <a:p>
            <a:pPr lvl="1"/>
            <a:r>
              <a:rPr lang="en-CA" dirty="0" smtClean="0"/>
              <a:t>Budget template</a:t>
            </a:r>
          </a:p>
          <a:p>
            <a:pPr lvl="1"/>
            <a:r>
              <a:rPr lang="en-CA" dirty="0" smtClean="0"/>
              <a:t>Constitution and By-law samples</a:t>
            </a:r>
          </a:p>
          <a:p>
            <a:r>
              <a:rPr lang="en-CA" dirty="0" smtClean="0"/>
              <a:t>DPAC </a:t>
            </a:r>
          </a:p>
          <a:p>
            <a:pPr lvl="1"/>
            <a:r>
              <a:rPr lang="en-CA" dirty="0" smtClean="0"/>
              <a:t>Years of experience at the PAC level – just ask!</a:t>
            </a:r>
          </a:p>
          <a:p>
            <a:pPr lvl="1"/>
            <a:r>
              <a:rPr lang="en-CA" dirty="0" smtClean="0"/>
              <a:t>SLACK – join now!</a:t>
            </a:r>
          </a:p>
          <a:p>
            <a:pPr lvl="1"/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86608A-8F5F-E24A-8B16-B139492B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0DD97-95BB-E84D-B86A-0437D529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PAC Meetings in Times of 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71066-967E-BB41-891D-A98D4574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DPAC Zoom Administrator/PAC Zoom Rep</a:t>
            </a:r>
          </a:p>
          <a:p>
            <a:pPr lvl="1"/>
            <a:r>
              <a:rPr lang="en-CA" dirty="0" smtClean="0"/>
              <a:t>License and schedule</a:t>
            </a:r>
            <a:endParaRPr lang="en-CA" dirty="0" smtClean="0"/>
          </a:p>
          <a:p>
            <a:r>
              <a:rPr lang="en-CA" dirty="0"/>
              <a:t>O</a:t>
            </a:r>
            <a:r>
              <a:rPr lang="en-CA" dirty="0" smtClean="0"/>
              <a:t>pportunity for more participation from parents/guardians (capturing larger audience)</a:t>
            </a:r>
            <a:endParaRPr lang="en-CA" dirty="0"/>
          </a:p>
          <a:p>
            <a:pPr lvl="1"/>
            <a:r>
              <a:rPr lang="en-CA" dirty="0" smtClean="0"/>
              <a:t>Coffee, lunch, after work meetings</a:t>
            </a:r>
          </a:p>
          <a:p>
            <a:pPr lvl="1"/>
            <a:r>
              <a:rPr lang="en-CA" dirty="0" smtClean="0"/>
              <a:t>Record meetings</a:t>
            </a:r>
          </a:p>
          <a:p>
            <a:pPr lvl="1"/>
            <a:r>
              <a:rPr lang="en-CA" dirty="0" smtClean="0"/>
              <a:t>Requires new protocols and communication strategies – won’t always get it right and that’s ok!</a:t>
            </a:r>
          </a:p>
          <a:p>
            <a:pPr lvl="1"/>
            <a:r>
              <a:rPr lang="en-CA" dirty="0" smtClean="0"/>
              <a:t>Opportunity for new creative ideas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86608A-8F5F-E24A-8B16-B139492B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8760E-D5C3-D04A-A607-9957DC61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Foundations – what hasn’t changed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2BF05-0432-3E4A-99D9-B20A71243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39326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Effective, purposeful and </a:t>
            </a:r>
            <a:r>
              <a:rPr lang="en-US" dirty="0"/>
              <a:t>Inclusive PAC Meetings - Robert’s Rules of Order</a:t>
            </a:r>
          </a:p>
          <a:p>
            <a:r>
              <a:rPr lang="en-US" dirty="0"/>
              <a:t>Meaningful Current Bylaws - easy to understand so you can work within them</a:t>
            </a:r>
          </a:p>
          <a:p>
            <a:r>
              <a:rPr lang="en-US" dirty="0"/>
              <a:t>Transparency &amp; Accountability</a:t>
            </a:r>
          </a:p>
          <a:p>
            <a:r>
              <a:rPr lang="en-US" dirty="0"/>
              <a:t>Balanced Budget</a:t>
            </a:r>
          </a:p>
          <a:p>
            <a:r>
              <a:rPr lang="en-US" dirty="0"/>
              <a:t>Solid Communications</a:t>
            </a:r>
          </a:p>
          <a:p>
            <a:r>
              <a:rPr lang="en-US" dirty="0"/>
              <a:t>Strong </a:t>
            </a:r>
            <a:r>
              <a:rPr lang="en-US" dirty="0" smtClean="0"/>
              <a:t>Team</a:t>
            </a:r>
          </a:p>
          <a:p>
            <a:r>
              <a:rPr lang="en-CA" dirty="0" smtClean="0"/>
              <a:t>Know your school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C51745-361D-954F-9440-1BFD37E91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B4E35-6414-504F-94F1-15243BEC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has changed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952A4A-E330-3846-8F5D-C234C7734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More than ever, time for PACs to share what is and isn’t working at their schools</a:t>
            </a:r>
          </a:p>
          <a:p>
            <a:pPr lvl="1"/>
            <a:r>
              <a:rPr lang="en-CA" sz="2400" dirty="0" smtClean="0"/>
              <a:t>Work together – you aren’t in competition with each other</a:t>
            </a:r>
            <a:endParaRPr lang="en-US" sz="2400" dirty="0"/>
          </a:p>
          <a:p>
            <a:r>
              <a:rPr lang="en-US" sz="2600" dirty="0" smtClean="0"/>
              <a:t>Opportunities for far more parent participation – but make sure it is meaningful participation</a:t>
            </a:r>
          </a:p>
          <a:p>
            <a:pPr lvl="1"/>
            <a:r>
              <a:rPr lang="en-CA" sz="2400" dirty="0" smtClean="0"/>
              <a:t>Bring the community together in this time of uncertainty</a:t>
            </a:r>
          </a:p>
          <a:p>
            <a:pPr lvl="1"/>
            <a:r>
              <a:rPr lang="en-CA" sz="2400" dirty="0" smtClean="0"/>
              <a:t>Everyone has a skill that can be used</a:t>
            </a:r>
            <a:endParaRPr lang="en-US" sz="2400" dirty="0"/>
          </a:p>
          <a:p>
            <a:r>
              <a:rPr lang="en-US" sz="2600" dirty="0" smtClean="0"/>
              <a:t>Communicate with purpose and caution</a:t>
            </a:r>
          </a:p>
          <a:p>
            <a:pPr lvl="1"/>
            <a:r>
              <a:rPr lang="en-CA" sz="2600" dirty="0" smtClean="0"/>
              <a:t>Too easy to misinterpret on-line communication</a:t>
            </a:r>
            <a:endParaRPr lang="en-US" sz="26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AFB495-F25F-B04B-B076-A1E36AF51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5809444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A29BA-9906-F14F-A118-CF14E998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US" dirty="0"/>
              <a:t>with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0EA4B4-BBC7-774F-B16A-7693DCEA8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59" y="1752601"/>
            <a:ext cx="7429499" cy="4038601"/>
          </a:xfrm>
        </p:spPr>
        <p:txBody>
          <a:bodyPr>
            <a:normAutofit/>
          </a:bodyPr>
          <a:lstStyle/>
          <a:p>
            <a:r>
              <a:rPr lang="en-US" dirty="0" smtClean="0"/>
              <a:t>Consistent and Regular Communication </a:t>
            </a:r>
            <a:endParaRPr lang="en-US" dirty="0"/>
          </a:p>
          <a:p>
            <a:pPr lvl="1"/>
            <a:r>
              <a:rPr lang="en-CA" dirty="0" smtClean="0"/>
              <a:t>What works best for your school?</a:t>
            </a:r>
          </a:p>
          <a:p>
            <a:pPr lvl="1"/>
            <a:r>
              <a:rPr lang="en-CA" dirty="0" smtClean="0"/>
              <a:t>Coordinate with school administration</a:t>
            </a:r>
            <a:endParaRPr lang="en-US" dirty="0"/>
          </a:p>
          <a:p>
            <a:r>
              <a:rPr lang="en-US" dirty="0"/>
              <a:t>Communication is a two way street</a:t>
            </a:r>
          </a:p>
          <a:p>
            <a:pPr lvl="1"/>
            <a:r>
              <a:rPr lang="en-US" dirty="0"/>
              <a:t>Ask for feedback in a meaningful </a:t>
            </a:r>
            <a:r>
              <a:rPr lang="en-US" dirty="0" smtClean="0"/>
              <a:t>way</a:t>
            </a:r>
            <a:endParaRPr lang="en-US" dirty="0"/>
          </a:p>
          <a:p>
            <a:r>
              <a:rPr lang="en-US" dirty="0"/>
              <a:t>Be weary of late night </a:t>
            </a:r>
            <a:r>
              <a:rPr lang="en-US" dirty="0" smtClean="0"/>
              <a:t>emails and communication overload!</a:t>
            </a:r>
            <a:endParaRPr lang="en-US" dirty="0"/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484C91-4B07-0148-9A26-114ACFD13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B4E35-6414-504F-94F1-15243BEC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the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952A4A-E330-3846-8F5D-C234C7734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a solid relationship </a:t>
            </a:r>
          </a:p>
          <a:p>
            <a:r>
              <a:rPr lang="en-US" dirty="0"/>
              <a:t>Alignment of parent &amp; administration goals</a:t>
            </a:r>
          </a:p>
          <a:p>
            <a:r>
              <a:rPr lang="en-US" dirty="0"/>
              <a:t>Clear budget to align with school goals</a:t>
            </a:r>
          </a:p>
          <a:p>
            <a:r>
              <a:rPr lang="en-US" dirty="0"/>
              <a:t>Support school initiatives as best you can</a:t>
            </a:r>
          </a:p>
          <a:p>
            <a:r>
              <a:rPr lang="en-US" dirty="0"/>
              <a:t>Ask for accountability</a:t>
            </a:r>
          </a:p>
          <a:p>
            <a:r>
              <a:rPr lang="en-US" dirty="0"/>
              <a:t>Recognize your principal and teachers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AFB495-F25F-B04B-B076-A1E36AF51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32" y="5374006"/>
            <a:ext cx="2502244" cy="9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473</Words>
  <Application>Microsoft Office PowerPoint</Application>
  <PresentationFormat>On-screen Show (4:3)</PresentationFormat>
  <Paragraphs>108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Parent Advisory Council</vt:lpstr>
      <vt:lpstr>Purpose of A PAC</vt:lpstr>
      <vt:lpstr>PAC Resources</vt:lpstr>
      <vt:lpstr>PAC Meetings in Times of COVID</vt:lpstr>
      <vt:lpstr>Foundations – what hasn’t changed </vt:lpstr>
      <vt:lpstr>What has changed</vt:lpstr>
      <vt:lpstr>Communication with Parents</vt:lpstr>
      <vt:lpstr>Working with the School</vt:lpstr>
      <vt:lpstr>Team building</vt:lpstr>
      <vt:lpstr>Fundraising</vt:lpstr>
      <vt:lpstr>Make a Difference  &amp; Have Fun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Abbie</dc:creator>
  <cp:lastModifiedBy>Abbie</cp:lastModifiedBy>
  <cp:revision>13</cp:revision>
  <dcterms:created xsi:type="dcterms:W3CDTF">2020-10-06T12:30:07Z</dcterms:created>
  <dcterms:modified xsi:type="dcterms:W3CDTF">2020-10-06T22:55:45Z</dcterms:modified>
</cp:coreProperties>
</file>