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300" r:id="rId3"/>
    <p:sldId id="347" r:id="rId4"/>
    <p:sldId id="348" r:id="rId5"/>
    <p:sldId id="349" r:id="rId6"/>
    <p:sldId id="350" r:id="rId7"/>
    <p:sldId id="352" r:id="rId8"/>
    <p:sldId id="351" r:id="rId9"/>
    <p:sldId id="353" r:id="rId10"/>
    <p:sldId id="368" r:id="rId11"/>
    <p:sldId id="370" r:id="rId12"/>
    <p:sldId id="369" r:id="rId13"/>
    <p:sldId id="356" r:id="rId14"/>
    <p:sldId id="354" r:id="rId15"/>
    <p:sldId id="355" r:id="rId16"/>
    <p:sldId id="363" r:id="rId17"/>
    <p:sldId id="357" r:id="rId18"/>
    <p:sldId id="358" r:id="rId19"/>
    <p:sldId id="359" r:id="rId20"/>
    <p:sldId id="366" r:id="rId21"/>
    <p:sldId id="367" r:id="rId22"/>
    <p:sldId id="360" r:id="rId23"/>
    <p:sldId id="362" r:id="rId24"/>
    <p:sldId id="365" r:id="rId25"/>
    <p:sldId id="364" r:id="rId26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94660"/>
  </p:normalViewPr>
  <p:slideViewPr>
    <p:cSldViewPr>
      <p:cViewPr varScale="1">
        <p:scale>
          <a:sx n="103" d="100"/>
          <a:sy n="103" d="100"/>
        </p:scale>
        <p:origin x="36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17CD1-8AC5-4D87-A0BF-8AAF2C769B9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39310E9-38DA-4FC1-A758-DCB47BB57ACF}">
      <dgm:prSet custT="1"/>
      <dgm:spPr>
        <a:xfrm>
          <a:off x="2786698" y="1131283"/>
          <a:ext cx="1302531" cy="517973"/>
        </a:xfrm>
        <a:solidFill>
          <a:srgbClr val="6BB76D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0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Year 2</a:t>
          </a:r>
          <a:endParaRPr lang="en-CA" sz="20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BEB1F4B4-FBBD-4A38-A639-84117469F0B4}" type="parTrans" cxnId="{02CEFABF-AE8D-4DDA-9F80-CDE3BC3DC808}">
      <dgm:prSet/>
      <dgm:spPr/>
      <dgm:t>
        <a:bodyPr/>
        <a:lstStyle/>
        <a:p>
          <a:endParaRPr lang="en-CA"/>
        </a:p>
      </dgm:t>
    </dgm:pt>
    <dgm:pt modelId="{3B47F410-6CD0-4617-A5A1-94B73CC17898}" type="sibTrans" cxnId="{02CEFABF-AE8D-4DDA-9F80-CDE3BC3DC808}">
      <dgm:prSet/>
      <dgm:spPr>
        <a:xfrm>
          <a:off x="3247841" y="524418"/>
          <a:ext cx="2308373" cy="2308373"/>
        </a:xfrm>
        <a:solidFill>
          <a:srgbClr val="F0AD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 dirty="0"/>
        </a:p>
      </dgm:t>
    </dgm:pt>
    <dgm:pt modelId="{15D02B4F-C2B7-424A-A487-4D6869ABB25C}">
      <dgm:prSet custT="1"/>
      <dgm:spPr>
        <a:xfrm>
          <a:off x="2114693" y="1305117"/>
          <a:ext cx="2335427" cy="134344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AD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An update on progress towards inquiry questions/foci is shared with FOSL in May</a:t>
          </a:r>
          <a:endParaRPr lang="en-CA" sz="1200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itchFamily="34" charset="0"/>
            <a:ea typeface="+mn-ea"/>
            <a:cs typeface="+mn-cs"/>
          </a:endParaRPr>
        </a:p>
      </dgm:t>
    </dgm:pt>
    <dgm:pt modelId="{0F50E8BE-D0D2-4F50-82AF-DCD3EB7D003F}" type="parTrans" cxnId="{C91BC741-BC93-44F4-8056-3322FA5C55BF}">
      <dgm:prSet/>
      <dgm:spPr/>
      <dgm:t>
        <a:bodyPr/>
        <a:lstStyle/>
        <a:p>
          <a:endParaRPr lang="en-CA"/>
        </a:p>
      </dgm:t>
    </dgm:pt>
    <dgm:pt modelId="{016C6191-F502-4C68-B7BC-B0BFD2B8B6AC}" type="sibTrans" cxnId="{C91BC741-BC93-44F4-8056-3322FA5C55BF}">
      <dgm:prSet/>
      <dgm:spPr/>
      <dgm:t>
        <a:bodyPr/>
        <a:lstStyle/>
        <a:p>
          <a:endParaRPr lang="en-CA"/>
        </a:p>
      </dgm:t>
    </dgm:pt>
    <dgm:pt modelId="{6C1AC53E-E080-4142-924C-0FE62E52E8C8}">
      <dgm:prSet custT="1"/>
      <dgm:spPr>
        <a:xfrm>
          <a:off x="5074838" y="2825443"/>
          <a:ext cx="1302531" cy="517973"/>
        </a:xfrm>
        <a:solidFill>
          <a:srgbClr val="6BB76D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20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Year 3</a:t>
          </a:r>
          <a:endParaRPr lang="en-CA" sz="20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051BDF7B-5C2D-4DF2-A260-B762A8D590F4}" type="parTrans" cxnId="{3F34E6AA-7B8D-4185-AF69-A2270A3F0866}">
      <dgm:prSet/>
      <dgm:spPr/>
      <dgm:t>
        <a:bodyPr/>
        <a:lstStyle/>
        <a:p>
          <a:endParaRPr lang="en-CA"/>
        </a:p>
      </dgm:t>
    </dgm:pt>
    <dgm:pt modelId="{5BA02FEE-7B71-4DB2-BB1B-D65313D1032F}" type="sibTrans" cxnId="{3F34E6AA-7B8D-4185-AF69-A2270A3F0866}">
      <dgm:prSet/>
      <dgm:spPr/>
      <dgm:t>
        <a:bodyPr/>
        <a:lstStyle/>
        <a:p>
          <a:endParaRPr lang="en-CA" dirty="0"/>
        </a:p>
      </dgm:t>
    </dgm:pt>
    <dgm:pt modelId="{1B3E0F39-2D54-483C-957B-27C91EE790A4}">
      <dgm:prSet custT="1"/>
      <dgm:spPr>
        <a:xfrm>
          <a:off x="4561859" y="1289882"/>
          <a:ext cx="1917539" cy="141179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AD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A Capstone Presentation and short, summative report to district colleagues by June 30</a:t>
          </a:r>
          <a:r>
            <a:rPr lang="en-US" sz="12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th</a:t>
          </a:r>
          <a:endParaRPr lang="en-CA" sz="1200" dirty="0">
            <a:solidFill>
              <a:srgbClr val="339966"/>
            </a:solidFill>
            <a:latin typeface="Corbel" pitchFamily="34" charset="0"/>
            <a:ea typeface="+mn-ea"/>
            <a:cs typeface="+mn-cs"/>
          </a:endParaRPr>
        </a:p>
      </dgm:t>
    </dgm:pt>
    <dgm:pt modelId="{019F3F13-BD7B-4BBF-AA66-968B3FECDD33}" type="parTrans" cxnId="{7281242D-B32D-40BD-B34C-57D2892B8F71}">
      <dgm:prSet/>
      <dgm:spPr/>
      <dgm:t>
        <a:bodyPr/>
        <a:lstStyle/>
        <a:p>
          <a:endParaRPr lang="en-CA"/>
        </a:p>
      </dgm:t>
    </dgm:pt>
    <dgm:pt modelId="{ACC45D76-620B-4755-A081-B557ED441528}" type="sibTrans" cxnId="{7281242D-B32D-40BD-B34C-57D2892B8F71}">
      <dgm:prSet/>
      <dgm:spPr/>
      <dgm:t>
        <a:bodyPr/>
        <a:lstStyle/>
        <a:p>
          <a:endParaRPr lang="en-CA"/>
        </a:p>
      </dgm:t>
    </dgm:pt>
    <dgm:pt modelId="{466B53D1-45BF-43B3-8249-9EFADD8DEDD0}">
      <dgm:prSet custT="1"/>
      <dgm:spPr>
        <a:xfrm>
          <a:off x="415266" y="2628337"/>
          <a:ext cx="1302531" cy="517973"/>
        </a:xfrm>
        <a:solidFill>
          <a:srgbClr val="6BB76D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CA" sz="20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Year 1</a:t>
          </a:r>
          <a:endParaRPr lang="en-CA" sz="20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gm:t>
    </dgm:pt>
    <dgm:pt modelId="{BFD42A2D-7529-4B9B-B638-E28BA258E05C}" type="parTrans" cxnId="{3624451A-5786-41C0-908C-D7714A4E450A}">
      <dgm:prSet/>
      <dgm:spPr/>
      <dgm:t>
        <a:bodyPr/>
        <a:lstStyle/>
        <a:p>
          <a:endParaRPr lang="en-CA"/>
        </a:p>
      </dgm:t>
    </dgm:pt>
    <dgm:pt modelId="{BF9C8CC7-F7D2-4623-9239-F71D5474052F}" type="sibTrans" cxnId="{3624451A-5786-41C0-908C-D7714A4E450A}">
      <dgm:prSet/>
      <dgm:spPr>
        <a:xfrm>
          <a:off x="777878" y="1303485"/>
          <a:ext cx="2302362" cy="2302362"/>
        </a:xfrm>
        <a:solidFill>
          <a:srgbClr val="F0AD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CA"/>
        </a:p>
      </dgm:t>
    </dgm:pt>
    <dgm:pt modelId="{C29BA1A6-9898-4EB4-808F-95C67C01AAB7}">
      <dgm:prSet custT="1"/>
      <dgm:spPr>
        <a:xfrm>
          <a:off x="145788" y="1351659"/>
          <a:ext cx="1821090" cy="1160225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AD0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CA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Schools work with their communities to create a plan by July 15</a:t>
          </a:r>
          <a:r>
            <a:rPr lang="en-CA" sz="12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th</a:t>
          </a:r>
          <a:r>
            <a:rPr lang="en-CA" sz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 of Year 3 in the cycle</a:t>
          </a:r>
          <a:endParaRPr lang="en-CA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itchFamily="34" charset="0"/>
            <a:ea typeface="+mn-ea"/>
            <a:cs typeface="+mn-cs"/>
          </a:endParaRPr>
        </a:p>
      </dgm:t>
    </dgm:pt>
    <dgm:pt modelId="{58DF34D4-8F20-480B-BC21-19B441F45507}" type="parTrans" cxnId="{09A652CB-5451-4795-AEF8-5C1C1A8593C5}">
      <dgm:prSet/>
      <dgm:spPr/>
      <dgm:t>
        <a:bodyPr/>
        <a:lstStyle/>
        <a:p>
          <a:endParaRPr lang="en-CA"/>
        </a:p>
      </dgm:t>
    </dgm:pt>
    <dgm:pt modelId="{42185A90-BFE3-4E05-B7B2-502F4030BCB6}" type="sibTrans" cxnId="{09A652CB-5451-4795-AEF8-5C1C1A8593C5}">
      <dgm:prSet/>
      <dgm:spPr/>
      <dgm:t>
        <a:bodyPr/>
        <a:lstStyle/>
        <a:p>
          <a:endParaRPr lang="en-CA"/>
        </a:p>
      </dgm:t>
    </dgm:pt>
    <dgm:pt modelId="{C30EC961-CD1B-49DC-9E56-44BCA7F4D2F2}" type="pres">
      <dgm:prSet presAssocID="{9E317CD1-8AC5-4D87-A0BF-8AAF2C769B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2251F63-C95E-4DAF-84E1-9C7E8B9A52BF}" type="pres">
      <dgm:prSet presAssocID="{9E317CD1-8AC5-4D87-A0BF-8AAF2C769B90}" presName="tSp" presStyleCnt="0"/>
      <dgm:spPr/>
    </dgm:pt>
    <dgm:pt modelId="{0C7A9EEB-094E-497F-89AC-7CF51F48A715}" type="pres">
      <dgm:prSet presAssocID="{9E317CD1-8AC5-4D87-A0BF-8AAF2C769B90}" presName="bSp" presStyleCnt="0"/>
      <dgm:spPr/>
    </dgm:pt>
    <dgm:pt modelId="{B486F672-AB95-4145-8AA1-694A614BE02B}" type="pres">
      <dgm:prSet presAssocID="{9E317CD1-8AC5-4D87-A0BF-8AAF2C769B90}" presName="process" presStyleCnt="0"/>
      <dgm:spPr/>
    </dgm:pt>
    <dgm:pt modelId="{F259D958-9E54-40C9-8F08-E60496371FD0}" type="pres">
      <dgm:prSet presAssocID="{466B53D1-45BF-43B3-8249-9EFADD8DEDD0}" presName="composite1" presStyleCnt="0"/>
      <dgm:spPr/>
    </dgm:pt>
    <dgm:pt modelId="{78314C1B-EF50-46AE-9547-3637D095C332}" type="pres">
      <dgm:prSet presAssocID="{466B53D1-45BF-43B3-8249-9EFADD8DEDD0}" presName="dummyNode1" presStyleLbl="node1" presStyleIdx="0" presStyleCnt="3"/>
      <dgm:spPr/>
    </dgm:pt>
    <dgm:pt modelId="{7943CBD4-7968-48E2-A6E5-EC15DE37536B}" type="pres">
      <dgm:prSet presAssocID="{466B53D1-45BF-43B3-8249-9EFADD8DEDD0}" presName="childNode1" presStyleLbl="bgAcc1" presStyleIdx="0" presStyleCnt="3" custScaleX="124277" custScaleY="101887" custLinFactNeighborX="9640" custLinFactNeighborY="-523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953365BA-096B-4A13-887A-95BFEBEB1302}" type="pres">
      <dgm:prSet presAssocID="{466B53D1-45BF-43B3-8249-9EFADD8DEDD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C15711-DF39-4DBD-B5DF-2A79B9848A77}" type="pres">
      <dgm:prSet presAssocID="{466B53D1-45BF-43B3-8249-9EFADD8DEDD0}" presName="parentNode1" presStyleLbl="node1" presStyleIdx="0" presStyleCnt="3" custScaleX="90910" custScaleY="78151" custLinFactNeighborX="-7122" custLinFactNeighborY="55595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E61F5DC7-CB94-418A-8095-3D0A2DED9DA1}" type="pres">
      <dgm:prSet presAssocID="{466B53D1-45BF-43B3-8249-9EFADD8DEDD0}" presName="connSite1" presStyleCnt="0"/>
      <dgm:spPr/>
    </dgm:pt>
    <dgm:pt modelId="{36E2399D-571F-4E16-9469-403D5864AB61}" type="pres">
      <dgm:prSet presAssocID="{BF9C8CC7-F7D2-4623-9239-F71D5474052F}" presName="Name9" presStyleLbl="sibTrans2D1" presStyleIdx="0" presStyleCnt="2"/>
      <dgm:spPr>
        <a:prstGeom prst="leftCircularArrow">
          <a:avLst>
            <a:gd name="adj1" fmla="val 3002"/>
            <a:gd name="adj2" fmla="val 368106"/>
            <a:gd name="adj3" fmla="val 2143617"/>
            <a:gd name="adj4" fmla="val 9024489"/>
            <a:gd name="adj5" fmla="val 3502"/>
          </a:avLst>
        </a:prstGeom>
      </dgm:spPr>
      <dgm:t>
        <a:bodyPr/>
        <a:lstStyle/>
        <a:p>
          <a:endParaRPr lang="en-CA"/>
        </a:p>
      </dgm:t>
    </dgm:pt>
    <dgm:pt modelId="{E6A74B7D-BCE0-4EAB-932D-FBDCA194C015}" type="pres">
      <dgm:prSet presAssocID="{939310E9-38DA-4FC1-A758-DCB47BB57ACF}" presName="composite2" presStyleCnt="0"/>
      <dgm:spPr/>
    </dgm:pt>
    <dgm:pt modelId="{C02A3138-15E8-4172-A8A9-F6A63866C96D}" type="pres">
      <dgm:prSet presAssocID="{939310E9-38DA-4FC1-A758-DCB47BB57ACF}" presName="dummyNode2" presStyleLbl="node1" presStyleIdx="0" presStyleCnt="3"/>
      <dgm:spPr/>
    </dgm:pt>
    <dgm:pt modelId="{539E3E35-91F2-44CE-8CE6-268D1572F8E3}" type="pres">
      <dgm:prSet presAssocID="{939310E9-38DA-4FC1-A758-DCB47BB57ACF}" presName="childNode2" presStyleLbl="bgAcc1" presStyleIdx="1" presStyleCnt="3" custScaleX="147464" custScaleY="97949" custLinFactNeighborX="326" custLinFactNeighborY="-239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7D5DC9AD-0B06-46C0-B252-88410816CB1A}" type="pres">
      <dgm:prSet presAssocID="{939310E9-38DA-4FC1-A758-DCB47BB57AC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F282AF-FAAC-4641-88F0-8E7F3296167E}" type="pres">
      <dgm:prSet presAssocID="{939310E9-38DA-4FC1-A758-DCB47BB57ACF}" presName="parentNode2" presStyleLbl="node1" presStyleIdx="1" presStyleCnt="3" custScaleX="90265" custScaleY="84028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5C08056F-6AAA-4DD2-BE43-85FC3AD8A791}" type="pres">
      <dgm:prSet presAssocID="{939310E9-38DA-4FC1-A758-DCB47BB57ACF}" presName="connSite2" presStyleCnt="0"/>
      <dgm:spPr/>
    </dgm:pt>
    <dgm:pt modelId="{D2726B9C-38F0-43A8-A463-924AFC690F36}" type="pres">
      <dgm:prSet presAssocID="{3B47F410-6CD0-4617-A5A1-94B73CC17898}" presName="Name18" presStyleLbl="sibTrans2D1" presStyleIdx="1" presStyleCnt="2"/>
      <dgm:spPr>
        <a:prstGeom prst="circularArrow">
          <a:avLst>
            <a:gd name="adj1" fmla="val 2686"/>
            <a:gd name="adj2" fmla="val 326932"/>
            <a:gd name="adj3" fmla="val 19498081"/>
            <a:gd name="adj4" fmla="val 12576034"/>
            <a:gd name="adj5" fmla="val 3134"/>
          </a:avLst>
        </a:prstGeom>
      </dgm:spPr>
      <dgm:t>
        <a:bodyPr/>
        <a:lstStyle/>
        <a:p>
          <a:endParaRPr lang="en-CA"/>
        </a:p>
      </dgm:t>
    </dgm:pt>
    <dgm:pt modelId="{D8233C02-9A01-4465-98F6-3F95F0E19957}" type="pres">
      <dgm:prSet presAssocID="{6C1AC53E-E080-4142-924C-0FE62E52E8C8}" presName="composite1" presStyleCnt="0"/>
      <dgm:spPr/>
    </dgm:pt>
    <dgm:pt modelId="{D4F0C929-DE7E-4D7A-9189-E2C9C3D7E436}" type="pres">
      <dgm:prSet presAssocID="{6C1AC53E-E080-4142-924C-0FE62E52E8C8}" presName="dummyNode1" presStyleLbl="node1" presStyleIdx="1" presStyleCnt="3"/>
      <dgm:spPr/>
    </dgm:pt>
    <dgm:pt modelId="{5682F4AD-29D2-4620-81DF-615850299541}" type="pres">
      <dgm:prSet presAssocID="{6C1AC53E-E080-4142-924C-0FE62E52E8C8}" presName="childNode1" presStyleLbl="bgAcc1" presStyleIdx="2" presStyleCnt="3" custScaleX="114779" custScaleY="104631" custLinFactNeighborX="-4962" custLinFactNeighborY="-92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7394A94E-B368-4AE4-A1E9-81A243FC331B}" type="pres">
      <dgm:prSet presAssocID="{6C1AC53E-E080-4142-924C-0FE62E52E8C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BEB21D4-05B4-4565-AC0F-1B5C9CD345BC}" type="pres">
      <dgm:prSet presAssocID="{6C1AC53E-E080-4142-924C-0FE62E52E8C8}" presName="parentNode1" presStyleLbl="node1" presStyleIdx="2" presStyleCnt="3" custScaleX="87151" custScaleY="68264" custLinFactNeighborX="-15962" custLinFactNeighborY="6697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CA"/>
        </a:p>
      </dgm:t>
    </dgm:pt>
    <dgm:pt modelId="{9749D627-3A01-4E87-8952-AD0DB59CB5F8}" type="pres">
      <dgm:prSet presAssocID="{6C1AC53E-E080-4142-924C-0FE62E52E8C8}" presName="connSite1" presStyleCnt="0"/>
      <dgm:spPr/>
    </dgm:pt>
  </dgm:ptLst>
  <dgm:cxnLst>
    <dgm:cxn modelId="{0B2ADB1C-7490-4859-83AD-94CA75E27790}" type="presOf" srcId="{C29BA1A6-9898-4EB4-808F-95C67C01AAB7}" destId="{7943CBD4-7968-48E2-A6E5-EC15DE37536B}" srcOrd="0" destOrd="0" presId="urn:microsoft.com/office/officeart/2005/8/layout/hProcess4"/>
    <dgm:cxn modelId="{EC3F7192-2C9A-43FB-90FA-F0A830BC9D2E}" type="presOf" srcId="{15D02B4F-C2B7-424A-A487-4D6869ABB25C}" destId="{7D5DC9AD-0B06-46C0-B252-88410816CB1A}" srcOrd="1" destOrd="0" presId="urn:microsoft.com/office/officeart/2005/8/layout/hProcess4"/>
    <dgm:cxn modelId="{1C652047-5AE9-4988-9AB9-BE9A8674F0CD}" type="presOf" srcId="{BF9C8CC7-F7D2-4623-9239-F71D5474052F}" destId="{36E2399D-571F-4E16-9469-403D5864AB61}" srcOrd="0" destOrd="0" presId="urn:microsoft.com/office/officeart/2005/8/layout/hProcess4"/>
    <dgm:cxn modelId="{0FCE4232-3D2F-40D9-81E3-497CCE1B2E65}" type="presOf" srcId="{939310E9-38DA-4FC1-A758-DCB47BB57ACF}" destId="{E8F282AF-FAAC-4641-88F0-8E7F3296167E}" srcOrd="0" destOrd="0" presId="urn:microsoft.com/office/officeart/2005/8/layout/hProcess4"/>
    <dgm:cxn modelId="{09A652CB-5451-4795-AEF8-5C1C1A8593C5}" srcId="{466B53D1-45BF-43B3-8249-9EFADD8DEDD0}" destId="{C29BA1A6-9898-4EB4-808F-95C67C01AAB7}" srcOrd="0" destOrd="0" parTransId="{58DF34D4-8F20-480B-BC21-19B441F45507}" sibTransId="{42185A90-BFE3-4E05-B7B2-502F4030BCB6}"/>
    <dgm:cxn modelId="{D6AA9B0B-27B1-4D55-990C-84135CDB87BF}" type="presOf" srcId="{466B53D1-45BF-43B3-8249-9EFADD8DEDD0}" destId="{C0C15711-DF39-4DBD-B5DF-2A79B9848A77}" srcOrd="0" destOrd="0" presId="urn:microsoft.com/office/officeart/2005/8/layout/hProcess4"/>
    <dgm:cxn modelId="{00E25E4E-3EAD-4C67-902A-CF14E180A2C6}" type="presOf" srcId="{3B47F410-6CD0-4617-A5A1-94B73CC17898}" destId="{D2726B9C-38F0-43A8-A463-924AFC690F36}" srcOrd="0" destOrd="0" presId="urn:microsoft.com/office/officeart/2005/8/layout/hProcess4"/>
    <dgm:cxn modelId="{C91BC741-BC93-44F4-8056-3322FA5C55BF}" srcId="{939310E9-38DA-4FC1-A758-DCB47BB57ACF}" destId="{15D02B4F-C2B7-424A-A487-4D6869ABB25C}" srcOrd="0" destOrd="0" parTransId="{0F50E8BE-D0D2-4F50-82AF-DCD3EB7D003F}" sibTransId="{016C6191-F502-4C68-B7BC-B0BFD2B8B6AC}"/>
    <dgm:cxn modelId="{8D9D232F-A596-4E3C-A691-2ABE434AAE36}" type="presOf" srcId="{1B3E0F39-2D54-483C-957B-27C91EE790A4}" destId="{7394A94E-B368-4AE4-A1E9-81A243FC331B}" srcOrd="1" destOrd="0" presId="urn:microsoft.com/office/officeart/2005/8/layout/hProcess4"/>
    <dgm:cxn modelId="{04AE1FCF-EE71-4287-9366-17CB6CC93A8A}" type="presOf" srcId="{1B3E0F39-2D54-483C-957B-27C91EE790A4}" destId="{5682F4AD-29D2-4620-81DF-615850299541}" srcOrd="0" destOrd="0" presId="urn:microsoft.com/office/officeart/2005/8/layout/hProcess4"/>
    <dgm:cxn modelId="{7281242D-B32D-40BD-B34C-57D2892B8F71}" srcId="{6C1AC53E-E080-4142-924C-0FE62E52E8C8}" destId="{1B3E0F39-2D54-483C-957B-27C91EE790A4}" srcOrd="0" destOrd="0" parTransId="{019F3F13-BD7B-4BBF-AA66-968B3FECDD33}" sibTransId="{ACC45D76-620B-4755-A081-B557ED441528}"/>
    <dgm:cxn modelId="{02CEFABF-AE8D-4DDA-9F80-CDE3BC3DC808}" srcId="{9E317CD1-8AC5-4D87-A0BF-8AAF2C769B90}" destId="{939310E9-38DA-4FC1-A758-DCB47BB57ACF}" srcOrd="1" destOrd="0" parTransId="{BEB1F4B4-FBBD-4A38-A639-84117469F0B4}" sibTransId="{3B47F410-6CD0-4617-A5A1-94B73CC17898}"/>
    <dgm:cxn modelId="{7E8C005D-C53F-4489-92FC-641584837377}" type="presOf" srcId="{9E317CD1-8AC5-4D87-A0BF-8AAF2C769B90}" destId="{C30EC961-CD1B-49DC-9E56-44BCA7F4D2F2}" srcOrd="0" destOrd="0" presId="urn:microsoft.com/office/officeart/2005/8/layout/hProcess4"/>
    <dgm:cxn modelId="{6A922794-DC78-40A5-8B4E-8785A10BF1C2}" type="presOf" srcId="{6C1AC53E-E080-4142-924C-0FE62E52E8C8}" destId="{0BEB21D4-05B4-4565-AC0F-1B5C9CD345BC}" srcOrd="0" destOrd="0" presId="urn:microsoft.com/office/officeart/2005/8/layout/hProcess4"/>
    <dgm:cxn modelId="{346D39A2-1DFD-4C4A-B939-17B757DEFF5B}" type="presOf" srcId="{C29BA1A6-9898-4EB4-808F-95C67C01AAB7}" destId="{953365BA-096B-4A13-887A-95BFEBEB1302}" srcOrd="1" destOrd="0" presId="urn:microsoft.com/office/officeart/2005/8/layout/hProcess4"/>
    <dgm:cxn modelId="{63FDB443-E5C0-406E-82D1-97A6003CC07F}" type="presOf" srcId="{15D02B4F-C2B7-424A-A487-4D6869ABB25C}" destId="{539E3E35-91F2-44CE-8CE6-268D1572F8E3}" srcOrd="0" destOrd="0" presId="urn:microsoft.com/office/officeart/2005/8/layout/hProcess4"/>
    <dgm:cxn modelId="{3624451A-5786-41C0-908C-D7714A4E450A}" srcId="{9E317CD1-8AC5-4D87-A0BF-8AAF2C769B90}" destId="{466B53D1-45BF-43B3-8249-9EFADD8DEDD0}" srcOrd="0" destOrd="0" parTransId="{BFD42A2D-7529-4B9B-B638-E28BA258E05C}" sibTransId="{BF9C8CC7-F7D2-4623-9239-F71D5474052F}"/>
    <dgm:cxn modelId="{3F34E6AA-7B8D-4185-AF69-A2270A3F0866}" srcId="{9E317CD1-8AC5-4D87-A0BF-8AAF2C769B90}" destId="{6C1AC53E-E080-4142-924C-0FE62E52E8C8}" srcOrd="2" destOrd="0" parTransId="{051BDF7B-5C2D-4DF2-A260-B762A8D590F4}" sibTransId="{5BA02FEE-7B71-4DB2-BB1B-D65313D1032F}"/>
    <dgm:cxn modelId="{F852B69F-A8D4-40EC-83ED-00BB5CF20FDD}" type="presParOf" srcId="{C30EC961-CD1B-49DC-9E56-44BCA7F4D2F2}" destId="{F2251F63-C95E-4DAF-84E1-9C7E8B9A52BF}" srcOrd="0" destOrd="0" presId="urn:microsoft.com/office/officeart/2005/8/layout/hProcess4"/>
    <dgm:cxn modelId="{3E203A9F-6233-4E1B-B0F0-B5C7F9E85949}" type="presParOf" srcId="{C30EC961-CD1B-49DC-9E56-44BCA7F4D2F2}" destId="{0C7A9EEB-094E-497F-89AC-7CF51F48A715}" srcOrd="1" destOrd="0" presId="urn:microsoft.com/office/officeart/2005/8/layout/hProcess4"/>
    <dgm:cxn modelId="{212FFF4D-FF7C-4402-8752-0FDF251902D6}" type="presParOf" srcId="{C30EC961-CD1B-49DC-9E56-44BCA7F4D2F2}" destId="{B486F672-AB95-4145-8AA1-694A614BE02B}" srcOrd="2" destOrd="0" presId="urn:microsoft.com/office/officeart/2005/8/layout/hProcess4"/>
    <dgm:cxn modelId="{BCE26584-05B5-4B7D-A2DB-BC9AC82D81D5}" type="presParOf" srcId="{B486F672-AB95-4145-8AA1-694A614BE02B}" destId="{F259D958-9E54-40C9-8F08-E60496371FD0}" srcOrd="0" destOrd="0" presId="urn:microsoft.com/office/officeart/2005/8/layout/hProcess4"/>
    <dgm:cxn modelId="{13EAC172-65F7-418D-8AAE-277622227D96}" type="presParOf" srcId="{F259D958-9E54-40C9-8F08-E60496371FD0}" destId="{78314C1B-EF50-46AE-9547-3637D095C332}" srcOrd="0" destOrd="0" presId="urn:microsoft.com/office/officeart/2005/8/layout/hProcess4"/>
    <dgm:cxn modelId="{E633BB1C-E336-4656-8A7C-20522772E71E}" type="presParOf" srcId="{F259D958-9E54-40C9-8F08-E60496371FD0}" destId="{7943CBD4-7968-48E2-A6E5-EC15DE37536B}" srcOrd="1" destOrd="0" presId="urn:microsoft.com/office/officeart/2005/8/layout/hProcess4"/>
    <dgm:cxn modelId="{AAC092A6-867A-4856-9EB0-CAAA2564E6D9}" type="presParOf" srcId="{F259D958-9E54-40C9-8F08-E60496371FD0}" destId="{953365BA-096B-4A13-887A-95BFEBEB1302}" srcOrd="2" destOrd="0" presId="urn:microsoft.com/office/officeart/2005/8/layout/hProcess4"/>
    <dgm:cxn modelId="{BF192ACD-FABF-4826-B0C6-699287EC4FAB}" type="presParOf" srcId="{F259D958-9E54-40C9-8F08-E60496371FD0}" destId="{C0C15711-DF39-4DBD-B5DF-2A79B9848A77}" srcOrd="3" destOrd="0" presId="urn:microsoft.com/office/officeart/2005/8/layout/hProcess4"/>
    <dgm:cxn modelId="{78301EC4-9601-4F14-A361-4B201E02FEB4}" type="presParOf" srcId="{F259D958-9E54-40C9-8F08-E60496371FD0}" destId="{E61F5DC7-CB94-418A-8095-3D0A2DED9DA1}" srcOrd="4" destOrd="0" presId="urn:microsoft.com/office/officeart/2005/8/layout/hProcess4"/>
    <dgm:cxn modelId="{FA523FFD-A6C1-481F-958E-225E64C99620}" type="presParOf" srcId="{B486F672-AB95-4145-8AA1-694A614BE02B}" destId="{36E2399D-571F-4E16-9469-403D5864AB61}" srcOrd="1" destOrd="0" presId="urn:microsoft.com/office/officeart/2005/8/layout/hProcess4"/>
    <dgm:cxn modelId="{E868B8BC-AECB-4DEE-A0A4-8F5A94C9FAA8}" type="presParOf" srcId="{B486F672-AB95-4145-8AA1-694A614BE02B}" destId="{E6A74B7D-BCE0-4EAB-932D-FBDCA194C015}" srcOrd="2" destOrd="0" presId="urn:microsoft.com/office/officeart/2005/8/layout/hProcess4"/>
    <dgm:cxn modelId="{D7CEA686-4E6C-4CA1-A7A3-427F0BC27592}" type="presParOf" srcId="{E6A74B7D-BCE0-4EAB-932D-FBDCA194C015}" destId="{C02A3138-15E8-4172-A8A9-F6A63866C96D}" srcOrd="0" destOrd="0" presId="urn:microsoft.com/office/officeart/2005/8/layout/hProcess4"/>
    <dgm:cxn modelId="{DF823D9B-677C-4789-B703-0E655A00BF69}" type="presParOf" srcId="{E6A74B7D-BCE0-4EAB-932D-FBDCA194C015}" destId="{539E3E35-91F2-44CE-8CE6-268D1572F8E3}" srcOrd="1" destOrd="0" presId="urn:microsoft.com/office/officeart/2005/8/layout/hProcess4"/>
    <dgm:cxn modelId="{A2C190CF-8668-4E5D-AF5F-500661F4F95E}" type="presParOf" srcId="{E6A74B7D-BCE0-4EAB-932D-FBDCA194C015}" destId="{7D5DC9AD-0B06-46C0-B252-88410816CB1A}" srcOrd="2" destOrd="0" presId="urn:microsoft.com/office/officeart/2005/8/layout/hProcess4"/>
    <dgm:cxn modelId="{BC83AA6D-080C-4ABC-BCAB-216E6F0D1552}" type="presParOf" srcId="{E6A74B7D-BCE0-4EAB-932D-FBDCA194C015}" destId="{E8F282AF-FAAC-4641-88F0-8E7F3296167E}" srcOrd="3" destOrd="0" presId="urn:microsoft.com/office/officeart/2005/8/layout/hProcess4"/>
    <dgm:cxn modelId="{9BC932FA-A583-40DE-B235-7757656BF71F}" type="presParOf" srcId="{E6A74B7D-BCE0-4EAB-932D-FBDCA194C015}" destId="{5C08056F-6AAA-4DD2-BE43-85FC3AD8A791}" srcOrd="4" destOrd="0" presId="urn:microsoft.com/office/officeart/2005/8/layout/hProcess4"/>
    <dgm:cxn modelId="{5D4523B7-9964-42E8-9269-199AC2B18EB1}" type="presParOf" srcId="{B486F672-AB95-4145-8AA1-694A614BE02B}" destId="{D2726B9C-38F0-43A8-A463-924AFC690F36}" srcOrd="3" destOrd="0" presId="urn:microsoft.com/office/officeart/2005/8/layout/hProcess4"/>
    <dgm:cxn modelId="{4A8C0BD5-AC68-483B-A1C1-E146544CBEC7}" type="presParOf" srcId="{B486F672-AB95-4145-8AA1-694A614BE02B}" destId="{D8233C02-9A01-4465-98F6-3F95F0E19957}" srcOrd="4" destOrd="0" presId="urn:microsoft.com/office/officeart/2005/8/layout/hProcess4"/>
    <dgm:cxn modelId="{6A1ED30B-3D50-469A-A8F6-5A8B6B24CA9E}" type="presParOf" srcId="{D8233C02-9A01-4465-98F6-3F95F0E19957}" destId="{D4F0C929-DE7E-4D7A-9189-E2C9C3D7E436}" srcOrd="0" destOrd="0" presId="urn:microsoft.com/office/officeart/2005/8/layout/hProcess4"/>
    <dgm:cxn modelId="{4699A8F7-3E48-4FCD-ABA4-99B096CA4821}" type="presParOf" srcId="{D8233C02-9A01-4465-98F6-3F95F0E19957}" destId="{5682F4AD-29D2-4620-81DF-615850299541}" srcOrd="1" destOrd="0" presId="urn:microsoft.com/office/officeart/2005/8/layout/hProcess4"/>
    <dgm:cxn modelId="{4BF16A38-647A-4960-A211-BC8B6B6AC5A6}" type="presParOf" srcId="{D8233C02-9A01-4465-98F6-3F95F0E19957}" destId="{7394A94E-B368-4AE4-A1E9-81A243FC331B}" srcOrd="2" destOrd="0" presId="urn:microsoft.com/office/officeart/2005/8/layout/hProcess4"/>
    <dgm:cxn modelId="{47A330C2-6E88-4901-BC7B-8680582B913F}" type="presParOf" srcId="{D8233C02-9A01-4465-98F6-3F95F0E19957}" destId="{0BEB21D4-05B4-4565-AC0F-1B5C9CD345BC}" srcOrd="3" destOrd="0" presId="urn:microsoft.com/office/officeart/2005/8/layout/hProcess4"/>
    <dgm:cxn modelId="{BAA2CE3A-5AE0-4B06-AECD-65D642822919}" type="presParOf" srcId="{D8233C02-9A01-4465-98F6-3F95F0E19957}" destId="{9749D627-3A01-4E87-8952-AD0DB59CB5F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3CBD4-7968-48E2-A6E5-EC15DE37536B}">
      <dsp:nvSpPr>
        <dsp:cNvPr id="0" name=""/>
        <dsp:cNvSpPr/>
      </dsp:nvSpPr>
      <dsp:spPr>
        <a:xfrm>
          <a:off x="182229" y="1267815"/>
          <a:ext cx="2318110" cy="1567494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AD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Schools work with their communities to create a plan by July 15</a:t>
          </a:r>
          <a:r>
            <a:rPr lang="en-CA" sz="1200" kern="12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th</a:t>
          </a:r>
          <a:r>
            <a:rPr lang="en-CA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 of Year 3 in the cycle</a:t>
          </a:r>
          <a:endParaRPr lang="en-CA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itchFamily="34" charset="0"/>
            <a:ea typeface="+mn-ea"/>
            <a:cs typeface="+mn-cs"/>
          </a:endParaRPr>
        </a:p>
      </dsp:txBody>
      <dsp:txXfrm>
        <a:off x="218301" y="1303887"/>
        <a:ext cx="2245966" cy="1159458"/>
      </dsp:txXfrm>
    </dsp:sp>
    <dsp:sp modelId="{36E2399D-571F-4E16-9469-403D5864AB61}">
      <dsp:nvSpPr>
        <dsp:cNvPr id="0" name=""/>
        <dsp:cNvSpPr/>
      </dsp:nvSpPr>
      <dsp:spPr>
        <a:xfrm>
          <a:off x="1012677" y="1361763"/>
          <a:ext cx="2727820" cy="2727820"/>
        </a:xfrm>
        <a:prstGeom prst="leftCircularArrow">
          <a:avLst>
            <a:gd name="adj1" fmla="val 3002"/>
            <a:gd name="adj2" fmla="val 368106"/>
            <a:gd name="adj3" fmla="val 2143617"/>
            <a:gd name="adj4" fmla="val 9024489"/>
            <a:gd name="adj5" fmla="val 3502"/>
          </a:avLst>
        </a:prstGeom>
        <a:solidFill>
          <a:srgbClr val="F0AD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15711-DF39-4DBD-B5DF-2A79B9848A77}">
      <dsp:nvSpPr>
        <dsp:cNvPr id="0" name=""/>
        <dsp:cNvSpPr/>
      </dsp:nvSpPr>
      <dsp:spPr>
        <a:xfrm>
          <a:off x="600612" y="3010267"/>
          <a:ext cx="1507309" cy="515281"/>
        </a:xfrm>
        <a:prstGeom prst="roundRect">
          <a:avLst>
            <a:gd name="adj" fmla="val 10000"/>
          </a:avLst>
        </a:prstGeom>
        <a:solidFill>
          <a:srgbClr val="6BB76D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Year 1</a:t>
          </a:r>
          <a:endParaRPr lang="en-CA" sz="2000" kern="1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sp:txBody>
      <dsp:txXfrm>
        <a:off x="615704" y="3025359"/>
        <a:ext cx="1477125" cy="485097"/>
      </dsp:txXfrm>
    </dsp:sp>
    <dsp:sp modelId="{539E3E35-91F2-44CE-8CE6-268D1572F8E3}">
      <dsp:nvSpPr>
        <dsp:cNvPr id="0" name=""/>
        <dsp:cNvSpPr/>
      </dsp:nvSpPr>
      <dsp:spPr>
        <a:xfrm>
          <a:off x="2616091" y="1341757"/>
          <a:ext cx="2750612" cy="150690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AD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An update on progress towards inquiry questions/foci is shared with FOSL in May</a:t>
          </a:r>
          <a:endParaRPr lang="en-CA" sz="1200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orbel" pitchFamily="34" charset="0"/>
            <a:ea typeface="+mn-ea"/>
            <a:cs typeface="+mn-cs"/>
          </a:endParaRPr>
        </a:p>
      </dsp:txBody>
      <dsp:txXfrm>
        <a:off x="2650769" y="1699344"/>
        <a:ext cx="2681256" cy="1114644"/>
      </dsp:txXfrm>
    </dsp:sp>
    <dsp:sp modelId="{D2726B9C-38F0-43A8-A463-924AFC690F36}">
      <dsp:nvSpPr>
        <dsp:cNvPr id="0" name=""/>
        <dsp:cNvSpPr/>
      </dsp:nvSpPr>
      <dsp:spPr>
        <a:xfrm>
          <a:off x="4088675" y="364347"/>
          <a:ext cx="2588107" cy="2588107"/>
        </a:xfrm>
        <a:prstGeom prst="circularArrow">
          <a:avLst>
            <a:gd name="adj1" fmla="val 2686"/>
            <a:gd name="adj2" fmla="val 326932"/>
            <a:gd name="adj3" fmla="val 19498081"/>
            <a:gd name="adj4" fmla="val 12576034"/>
            <a:gd name="adj5" fmla="val 3134"/>
          </a:avLst>
        </a:prstGeom>
        <a:solidFill>
          <a:srgbClr val="F0AD00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282AF-FAAC-4641-88F0-8E7F3296167E}">
      <dsp:nvSpPr>
        <dsp:cNvPr id="0" name=""/>
        <dsp:cNvSpPr/>
      </dsp:nvSpPr>
      <dsp:spPr>
        <a:xfrm>
          <a:off x="3547888" y="1085764"/>
          <a:ext cx="1496615" cy="554031"/>
        </a:xfrm>
        <a:prstGeom prst="roundRect">
          <a:avLst>
            <a:gd name="adj" fmla="val 10000"/>
          </a:avLst>
        </a:prstGeom>
        <a:solidFill>
          <a:srgbClr val="6BB76D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Year 2</a:t>
          </a:r>
          <a:endParaRPr lang="en-CA" sz="2000" kern="1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sp:txBody>
      <dsp:txXfrm>
        <a:off x="3564115" y="1101991"/>
        <a:ext cx="1464161" cy="521577"/>
      </dsp:txXfrm>
    </dsp:sp>
    <dsp:sp modelId="{5682F4AD-29D2-4620-81DF-615850299541}">
      <dsp:nvSpPr>
        <dsp:cNvPr id="0" name=""/>
        <dsp:cNvSpPr/>
      </dsp:nvSpPr>
      <dsp:spPr>
        <a:xfrm>
          <a:off x="5557551" y="1313181"/>
          <a:ext cx="2140946" cy="160970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F0AD00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A Capstone Presentation and short, summative report to district colleagues by June 30</a:t>
          </a:r>
          <a:r>
            <a:rPr lang="en-US" sz="1200" kern="1200" baseline="30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orbel" pitchFamily="34" charset="0"/>
              <a:ea typeface="+mn-ea"/>
              <a:cs typeface="+mn-cs"/>
            </a:rPr>
            <a:t>th</a:t>
          </a:r>
          <a:endParaRPr lang="en-CA" sz="1200" kern="1200" dirty="0">
            <a:solidFill>
              <a:srgbClr val="339966"/>
            </a:solidFill>
            <a:latin typeface="Corbel" pitchFamily="34" charset="0"/>
            <a:ea typeface="+mn-ea"/>
            <a:cs typeface="+mn-cs"/>
          </a:endParaRPr>
        </a:p>
      </dsp:txBody>
      <dsp:txXfrm>
        <a:off x="5594595" y="1350225"/>
        <a:ext cx="2066858" cy="1190683"/>
      </dsp:txXfrm>
    </dsp:sp>
    <dsp:sp modelId="{0BEB21D4-05B4-4565-AC0F-1B5C9CD345BC}">
      <dsp:nvSpPr>
        <dsp:cNvPr id="0" name=""/>
        <dsp:cNvSpPr/>
      </dsp:nvSpPr>
      <dsp:spPr>
        <a:xfrm>
          <a:off x="6044312" y="3118033"/>
          <a:ext cx="1444984" cy="450092"/>
        </a:xfrm>
        <a:prstGeom prst="roundRect">
          <a:avLst>
            <a:gd name="adj" fmla="val 10000"/>
          </a:avLst>
        </a:prstGeom>
        <a:solidFill>
          <a:srgbClr val="6BB76D"/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ysClr val="window" lastClr="FFFFFF"/>
              </a:solidFill>
              <a:latin typeface="Corbel" pitchFamily="34" charset="0"/>
              <a:ea typeface="+mn-ea"/>
              <a:cs typeface="+mn-cs"/>
            </a:rPr>
            <a:t>Year 3</a:t>
          </a:r>
          <a:endParaRPr lang="en-CA" sz="2000" kern="1200" dirty="0">
            <a:solidFill>
              <a:sysClr val="window" lastClr="FFFFFF"/>
            </a:solidFill>
            <a:latin typeface="Corbel" pitchFamily="34" charset="0"/>
            <a:ea typeface="+mn-ea"/>
            <a:cs typeface="+mn-cs"/>
          </a:endParaRPr>
        </a:p>
      </dsp:txBody>
      <dsp:txXfrm>
        <a:off x="6057495" y="3131216"/>
        <a:ext cx="1418618" cy="423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4F04D184-99EC-438C-B472-B08B2397A4EA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AE390EAE-B49F-4F77-B3E0-FC258CB3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9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CA" baseline="0" dirty="0" smtClean="0"/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90EAE-B49F-4F77-B3E0-FC258CB378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90EAE-B49F-4F77-B3E0-FC258CB378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0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8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5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512"/>
            <a:ext cx="10771708" cy="7777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97" y="487786"/>
            <a:ext cx="1800000" cy="75273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25812" y="4785114"/>
            <a:ext cx="5818187" cy="499402"/>
          </a:xfrm>
        </p:spPr>
        <p:txBody>
          <a:bodyPr/>
          <a:lstStyle>
            <a:lvl1pPr>
              <a:defRPr sz="3600" b="1" spc="0">
                <a:solidFill>
                  <a:schemeClr val="bg1"/>
                </a:solidFill>
              </a:defRPr>
            </a:lvl1pPr>
            <a:lvl3pPr marL="511175" indent="0" algn="l">
              <a:buFontTx/>
              <a:buNone/>
              <a:defRPr sz="3200">
                <a:solidFill>
                  <a:schemeClr val="accent2"/>
                </a:solidFill>
                <a:latin typeface="Klavika Light" pitchFamily="34" charset="0"/>
              </a:defRPr>
            </a:lvl3pPr>
            <a:lvl4pPr marL="741362" indent="0">
              <a:buNone/>
              <a:defRPr/>
            </a:lvl4pPr>
          </a:lstStyle>
          <a:p>
            <a:pPr lvl="0"/>
            <a:r>
              <a:rPr lang="en-US" dirty="0" smtClean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3325812" y="5328784"/>
            <a:ext cx="5818187" cy="652463"/>
          </a:xfrm>
        </p:spPr>
        <p:txBody>
          <a:bodyPr/>
          <a:lstStyle>
            <a:lvl1pPr algn="l">
              <a:defRPr sz="240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CA" sz="3200" dirty="0" smtClean="0">
                <a:solidFill>
                  <a:schemeClr val="accent2"/>
                </a:solidFill>
                <a:latin typeface="Klavika Light" pitchFamily="34" charset="0"/>
                <a:cs typeface="Helvetica Light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887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"/>
            <a:ext cx="7862400" cy="10541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62000" y="1346200"/>
            <a:ext cx="7862400" cy="4264025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854708"/>
            <a:ext cx="1800000" cy="7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70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5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7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0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2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3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4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00BE0-F36E-405F-AAA4-845249BDC756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FD4F-733F-46A7-BCFC-0FBE7C937C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8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44949" y="4365104"/>
            <a:ext cx="6899051" cy="19442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 algn="ctr">
              <a:buNone/>
            </a:pPr>
            <a:r>
              <a:rPr lang="en-CA" sz="5800" dirty="0" smtClean="0"/>
              <a:t>Rockridge</a:t>
            </a:r>
            <a:r>
              <a:rPr lang="en-CA" sz="5800" dirty="0"/>
              <a:t> </a:t>
            </a:r>
            <a:r>
              <a:rPr lang="en-CA" sz="5800" dirty="0" smtClean="0"/>
              <a:t>PAC Meeting</a:t>
            </a:r>
          </a:p>
          <a:p>
            <a:pPr marL="0" indent="0" algn="ctr">
              <a:buNone/>
            </a:pPr>
            <a:r>
              <a:rPr lang="en-CA" sz="5800" dirty="0" smtClean="0"/>
              <a:t>February 28</a:t>
            </a:r>
            <a:r>
              <a:rPr lang="en-CA" sz="5800" baseline="30000" dirty="0" smtClean="0"/>
              <a:t>th</a:t>
            </a:r>
            <a:r>
              <a:rPr lang="en-CA" sz="5800" dirty="0" smtClean="0"/>
              <a:t>, 2018</a:t>
            </a:r>
          </a:p>
          <a:p>
            <a:pPr marL="0" indent="0">
              <a:buNone/>
            </a:pPr>
            <a:r>
              <a:rPr lang="en-CA" dirty="0" smtClean="0"/>
              <a:t>                   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950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What’s Next?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0" y="1124744"/>
            <a:ext cx="7862400" cy="448548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Rock Talks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Grades 8, 9, 11, 12</a:t>
            </a:r>
          </a:p>
          <a:p>
            <a:r>
              <a:rPr lang="en-US" dirty="0" smtClean="0"/>
              <a:t>Grade Rounds in Players Hall -  March 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School Round in Gym – March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758" y="3501008"/>
            <a:ext cx="3341062" cy="333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7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Grade 10 MYP Personal Projects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54" y="908720"/>
            <a:ext cx="4072766" cy="527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4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“Grey Matter”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Mr. Shannon’s Advanced Film class</a:t>
            </a:r>
          </a:p>
          <a:p>
            <a:r>
              <a:rPr lang="en-US" dirty="0" smtClean="0"/>
              <a:t>Kay Meek Theatre on March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6:00pm and 8:00pm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80928"/>
            <a:ext cx="2479231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1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Health Conference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Mental Health Conference for Grade 9s</a:t>
            </a:r>
          </a:p>
          <a:p>
            <a:pPr marL="0" indent="0" algn="ctr">
              <a:buNone/>
            </a:pPr>
            <a:r>
              <a:rPr lang="en-US" b="1" dirty="0" smtClean="0"/>
              <a:t>“Be Kind to Your Mind”</a:t>
            </a:r>
          </a:p>
          <a:p>
            <a:pPr marL="0" indent="0" algn="ctr">
              <a:buNone/>
            </a:pPr>
            <a:r>
              <a:rPr lang="en-US" dirty="0" smtClean="0"/>
              <a:t>April 5</a:t>
            </a:r>
            <a:r>
              <a:rPr lang="en-US" baseline="30000" dirty="0" smtClean="0"/>
              <a:t>th</a:t>
            </a:r>
            <a:r>
              <a:rPr lang="en-US" dirty="0" smtClean="0"/>
              <a:t> and 12</a:t>
            </a:r>
            <a:r>
              <a:rPr lang="en-US" baseline="30000" dirty="0" smtClean="0"/>
              <a:t>th</a:t>
            </a:r>
            <a:r>
              <a:rPr lang="en-US" dirty="0" smtClean="0"/>
              <a:t> (Collaboration Days) mornings only</a:t>
            </a:r>
          </a:p>
          <a:p>
            <a:r>
              <a:rPr lang="en-US" dirty="0" smtClean="0"/>
              <a:t>Stephanie Jansen organizing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 Department delivering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Counsellors supporting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Sue Foster guiding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82254"/>
            <a:ext cx="3306229" cy="158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Framework </a:t>
            </a:r>
            <a:r>
              <a:rPr lang="en-CA" b="1" dirty="0">
                <a:solidFill>
                  <a:srgbClr val="FF0000"/>
                </a:solidFill>
              </a:rPr>
              <a:t>for Enhancing Student Learning</a:t>
            </a:r>
            <a:endParaRPr lang="en-US" dirty="0"/>
          </a:p>
        </p:txBody>
      </p:sp>
      <p:pic>
        <p:nvPicPr>
          <p:cNvPr id="4" name="Picture 1" descr="cid:image001.jpg@01D19F31.849CFD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57192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977390"/>
              </p:ext>
            </p:extLst>
          </p:nvPr>
        </p:nvGraphicFramePr>
        <p:xfrm>
          <a:off x="803275" y="1539875"/>
          <a:ext cx="7862888" cy="426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65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Year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Inquiry</a:t>
            </a:r>
          </a:p>
          <a:p>
            <a:pPr marL="0" indent="0">
              <a:buNone/>
            </a:pPr>
            <a:r>
              <a:rPr lang="en-US" dirty="0" smtClean="0"/>
              <a:t>Improve organizational, affective and reflective skills as per the IB MYP Self-Management Approach to Learning through engagement of students, staff, and parents.</a:t>
            </a:r>
            <a:endParaRPr lang="en-US" dirty="0"/>
          </a:p>
        </p:txBody>
      </p:sp>
      <p:pic>
        <p:nvPicPr>
          <p:cNvPr id="4" name="Picture 1" descr="cid:image001.jpg@01D19F31.849CF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5" y="5373216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Approaches to Learning (ATLs)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Social (collaboration skills)</a:t>
            </a:r>
          </a:p>
          <a:p>
            <a:r>
              <a:rPr lang="en-US" b="1" dirty="0" smtClean="0"/>
              <a:t>Self-Management (organization, affective, reflection skills)</a:t>
            </a:r>
          </a:p>
          <a:p>
            <a:r>
              <a:rPr lang="en-US" dirty="0" smtClean="0"/>
              <a:t>Research (information literacy; media literacy skills)</a:t>
            </a:r>
          </a:p>
          <a:p>
            <a:r>
              <a:rPr lang="en-US" dirty="0" smtClean="0"/>
              <a:t>Thinking (critical, creative, transfer)</a:t>
            </a:r>
          </a:p>
          <a:p>
            <a:pPr marL="0" indent="0">
              <a:buNone/>
            </a:pPr>
            <a:r>
              <a:rPr lang="en-US" dirty="0" smtClean="0"/>
              <a:t>Alignment with BC Curriculum and the Core Competencies (Social/Personal)</a:t>
            </a:r>
            <a:endParaRPr lang="en-US" dirty="0"/>
          </a:p>
        </p:txBody>
      </p:sp>
      <p:pic>
        <p:nvPicPr>
          <p:cNvPr id="4" name="Picture 1" descr="cid:image001.jpg@01D19F31.849CF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6" y="5975350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8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Organizational Skills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 smtClean="0"/>
              <a:t>How can students demonstrate organizational skills?</a:t>
            </a:r>
          </a:p>
          <a:p>
            <a:pPr marL="0" indent="0">
              <a:buNone/>
            </a:pPr>
            <a:r>
              <a:rPr lang="en-US" dirty="0" smtClean="0"/>
              <a:t>Managing time and tasks effectively:</a:t>
            </a:r>
          </a:p>
          <a:p>
            <a:r>
              <a:rPr lang="en-US" dirty="0" smtClean="0"/>
              <a:t>Planning short and long-term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assignments</a:t>
            </a:r>
          </a:p>
          <a:p>
            <a:r>
              <a:rPr lang="en-US" dirty="0" smtClean="0"/>
              <a:t>Meeting deadlines</a:t>
            </a:r>
          </a:p>
          <a:p>
            <a:r>
              <a:rPr lang="en-US" dirty="0" smtClean="0"/>
              <a:t>Setting goals</a:t>
            </a:r>
          </a:p>
          <a:p>
            <a:r>
              <a:rPr lang="en-US" dirty="0" smtClean="0"/>
              <a:t>Planning strategies and taking action to achieve goals</a:t>
            </a:r>
          </a:p>
          <a:p>
            <a:endParaRPr lang="en-US" dirty="0"/>
          </a:p>
        </p:txBody>
      </p:sp>
      <p:pic>
        <p:nvPicPr>
          <p:cNvPr id="4" name="Picture 1" descr="cid:image001.jpg@01D19F31.849CF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84888"/>
            <a:ext cx="1444749" cy="57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576" y="2852936"/>
            <a:ext cx="2016224" cy="16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4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Affective Skills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How can students manage their own state of mind?</a:t>
            </a:r>
          </a:p>
          <a:p>
            <a:r>
              <a:rPr lang="en-US" dirty="0" smtClean="0"/>
              <a:t>Mindfulness</a:t>
            </a:r>
          </a:p>
          <a:p>
            <a:r>
              <a:rPr lang="en-US" dirty="0" smtClean="0"/>
              <a:t>Perseverance</a:t>
            </a:r>
          </a:p>
          <a:p>
            <a:r>
              <a:rPr lang="en-US" dirty="0" smtClean="0"/>
              <a:t>Emotional Management</a:t>
            </a:r>
          </a:p>
          <a:p>
            <a:r>
              <a:rPr lang="en-US" dirty="0" smtClean="0"/>
              <a:t>Self-Motivation</a:t>
            </a:r>
          </a:p>
          <a:p>
            <a:r>
              <a:rPr lang="en-US" dirty="0" smtClean="0"/>
              <a:t>Resilience</a:t>
            </a:r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1" descr="cid:image001.jpg@01D19F31.849CF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21288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86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Reflection Skills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How can students be reflective?</a:t>
            </a:r>
          </a:p>
          <a:p>
            <a:pPr marL="0" indent="0">
              <a:buNone/>
            </a:pPr>
            <a:r>
              <a:rPr lang="en-US" dirty="0" smtClean="0"/>
              <a:t>(Re)considering the process of learning; choosing and using Approaches to Learning skills:</a:t>
            </a:r>
          </a:p>
          <a:p>
            <a:r>
              <a:rPr lang="en-US" dirty="0" smtClean="0"/>
              <a:t>Develop new skills, techniques and strategies</a:t>
            </a:r>
          </a:p>
          <a:p>
            <a:r>
              <a:rPr lang="en-US" dirty="0" smtClean="0"/>
              <a:t>Identify strengths and weaknesses of personal learning strategies </a:t>
            </a:r>
          </a:p>
          <a:p>
            <a:endParaRPr lang="en-US" dirty="0"/>
          </a:p>
        </p:txBody>
      </p:sp>
      <p:pic>
        <p:nvPicPr>
          <p:cNvPr id="4" name="Picture 1" descr="cid:image001.jpg@01D19F31.849CF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01208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/>
            </a:r>
            <a:br>
              <a:rPr lang="en-CA" b="1" dirty="0" smtClean="0">
                <a:solidFill>
                  <a:srgbClr val="FF0000"/>
                </a:solidFill>
              </a:rPr>
            </a:br>
            <a:r>
              <a:rPr lang="en-CA" b="1" dirty="0" smtClean="0">
                <a:solidFill>
                  <a:srgbClr val="FF0000"/>
                </a:solidFill>
              </a:rPr>
              <a:t>Thank you…</a:t>
            </a:r>
            <a:br>
              <a:rPr lang="en-CA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1" descr="cid:image001.jpg@01D19F31.849CFD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1" y="5918851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316841"/>
          </a:xfrm>
        </p:spPr>
        <p:txBody>
          <a:bodyPr>
            <a:normAutofit fontScale="70000" lnSpcReduction="20000"/>
          </a:bodyPr>
          <a:lstStyle/>
          <a:p>
            <a:r>
              <a:rPr lang="en-CA" sz="4000" dirty="0" smtClean="0"/>
              <a:t>Rockridge parents for supporting student learning by:</a:t>
            </a:r>
          </a:p>
          <a:p>
            <a:pPr lvl="1"/>
            <a:r>
              <a:rPr lang="en-CA" sz="4000" dirty="0" smtClean="0"/>
              <a:t>Funding wish list items</a:t>
            </a:r>
          </a:p>
          <a:p>
            <a:pPr lvl="1"/>
            <a:r>
              <a:rPr lang="en-CA" sz="4000" dirty="0" smtClean="0"/>
              <a:t>Organizing our upcoming Non-Winter Party (special thanks to Linda and Darius for all their work)</a:t>
            </a:r>
          </a:p>
          <a:p>
            <a:pPr lvl="1"/>
            <a:endParaRPr lang="en-CA" sz="4000" dirty="0" smtClean="0"/>
          </a:p>
          <a:p>
            <a:pPr marL="457200" lvl="1" indent="0">
              <a:buNone/>
            </a:pPr>
            <a:endParaRPr lang="en-CA" sz="4000" dirty="0"/>
          </a:p>
          <a:p>
            <a:pPr lvl="1"/>
            <a:endParaRPr lang="en-CA" sz="4000" dirty="0" smtClean="0"/>
          </a:p>
          <a:p>
            <a:pPr marL="457200" lvl="1" indent="0">
              <a:buNone/>
            </a:pPr>
            <a:endParaRPr lang="en-CA" sz="4000" dirty="0" smtClean="0"/>
          </a:p>
          <a:p>
            <a:pPr marL="457200" lvl="1" indent="0">
              <a:buNone/>
            </a:pPr>
            <a:endParaRPr lang="en-CA" sz="4000" dirty="0"/>
          </a:p>
          <a:p>
            <a:pPr lvl="1"/>
            <a:r>
              <a:rPr lang="en-CA" sz="4000" dirty="0" smtClean="0"/>
              <a:t>Providing food for our International Luncheon</a:t>
            </a:r>
          </a:p>
          <a:p>
            <a:pPr lvl="1"/>
            <a:r>
              <a:rPr lang="en-CA" sz="4000" dirty="0" smtClean="0"/>
              <a:t>Coaching our teams</a:t>
            </a:r>
          </a:p>
          <a:p>
            <a:pPr marL="457200" lvl="1" indent="0">
              <a:buNone/>
            </a:pPr>
            <a:r>
              <a:rPr lang="en-CA" dirty="0" smtClean="0"/>
              <a:t> </a:t>
            </a: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6489"/>
            <a:ext cx="4952632" cy="1570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84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are our hunches?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School-related factors related to students’ lack of organization &amp; affective skills? </a:t>
            </a:r>
          </a:p>
          <a:p>
            <a:pPr>
              <a:buFontTx/>
              <a:buChar char="-"/>
            </a:pPr>
            <a:r>
              <a:rPr lang="en-US" dirty="0" smtClean="0"/>
              <a:t>Skills not being explicitly taught?</a:t>
            </a:r>
          </a:p>
          <a:p>
            <a:pPr>
              <a:buFontTx/>
              <a:buChar char="-"/>
            </a:pPr>
            <a:r>
              <a:rPr lang="en-US" dirty="0" smtClean="0"/>
              <a:t>Students not using skills?</a:t>
            </a:r>
          </a:p>
          <a:p>
            <a:pPr>
              <a:buFontTx/>
              <a:buChar char="-"/>
            </a:pPr>
            <a:r>
              <a:rPr lang="en-US" dirty="0" smtClean="0"/>
              <a:t>Too much work assigned?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36" y="3892249"/>
            <a:ext cx="3157464" cy="24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Taking Action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hare best practices for developing effective organizational skills </a:t>
            </a:r>
            <a:r>
              <a:rPr lang="en-US" i="1" dirty="0" smtClean="0"/>
              <a:t>(teacher sharing in grade groups at staff meeting; student feedback)</a:t>
            </a:r>
          </a:p>
          <a:p>
            <a:r>
              <a:rPr lang="en-US" dirty="0" smtClean="0"/>
              <a:t>Identify why students are not using skills </a:t>
            </a:r>
            <a:r>
              <a:rPr lang="en-US" i="1" dirty="0" smtClean="0"/>
              <a:t>(student surveys and interviews)</a:t>
            </a:r>
          </a:p>
          <a:p>
            <a:r>
              <a:rPr lang="en-US" dirty="0" smtClean="0"/>
              <a:t>Reduce amount of work assigned 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i="1" dirty="0" smtClean="0"/>
              <a:t>(PAC questionnaire; counsellors’ feedback)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8317"/>
            <a:ext cx="1969551" cy="15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Taking Action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What are we doing?</a:t>
            </a:r>
          </a:p>
          <a:p>
            <a:r>
              <a:rPr lang="en-US" dirty="0" smtClean="0"/>
              <a:t>Created student-friendly rubrics for teacher and student self-assessments</a:t>
            </a:r>
          </a:p>
          <a:p>
            <a:r>
              <a:rPr lang="en-US" dirty="0" smtClean="0"/>
              <a:t>Presentations to parents and students</a:t>
            </a:r>
          </a:p>
          <a:p>
            <a:r>
              <a:rPr lang="en-US" dirty="0" smtClean="0"/>
              <a:t>Base Camp </a:t>
            </a:r>
          </a:p>
          <a:p>
            <a:r>
              <a:rPr lang="en-US" dirty="0" smtClean="0"/>
              <a:t>Explore scheduling options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1" descr="cid:image001.jpg@01D19F31.849CF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8" y="5792788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8317"/>
            <a:ext cx="1969551" cy="157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Flex 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it?</a:t>
            </a:r>
          </a:p>
          <a:p>
            <a:r>
              <a:rPr lang="en-US" dirty="0" smtClean="0"/>
              <a:t>An idea being explored</a:t>
            </a:r>
          </a:p>
          <a:p>
            <a:r>
              <a:rPr lang="en-US" dirty="0" smtClean="0"/>
              <a:t>Adjustment </a:t>
            </a:r>
            <a:r>
              <a:rPr lang="en-US" dirty="0" smtClean="0"/>
              <a:t>to the length of each of the 4 blocks by 8,9 minutes</a:t>
            </a:r>
          </a:p>
          <a:p>
            <a:r>
              <a:rPr lang="en-US" dirty="0" smtClean="0"/>
              <a:t>Use 33 minutes gained to provide “Flex Time” </a:t>
            </a:r>
          </a:p>
          <a:p>
            <a:r>
              <a:rPr lang="en-US" dirty="0" smtClean="0"/>
              <a:t>Flex time would occur between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block each day </a:t>
            </a:r>
          </a:p>
          <a:p>
            <a:r>
              <a:rPr lang="en-US" dirty="0" smtClean="0"/>
              <a:t>Students choose class/area to </a:t>
            </a:r>
            <a:r>
              <a:rPr lang="en-US" dirty="0" smtClean="0"/>
              <a:t>attend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1" descr="cid:image001.jpg@01D19F31.849CF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8" y="5792788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Flex Time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could students do?</a:t>
            </a:r>
          </a:p>
          <a:p>
            <a:r>
              <a:rPr lang="en-US" dirty="0" smtClean="0"/>
              <a:t>Use time to collaborate – group projects</a:t>
            </a:r>
          </a:p>
          <a:p>
            <a:r>
              <a:rPr lang="en-US" dirty="0" smtClean="0"/>
              <a:t>Seek extra help from teacher</a:t>
            </a:r>
          </a:p>
          <a:p>
            <a:r>
              <a:rPr lang="en-US" dirty="0" smtClean="0"/>
              <a:t>Complete a lab or project</a:t>
            </a:r>
          </a:p>
          <a:p>
            <a:r>
              <a:rPr lang="en-US" dirty="0" smtClean="0"/>
              <a:t>Write a test they missed</a:t>
            </a:r>
          </a:p>
          <a:p>
            <a:r>
              <a:rPr lang="en-US" dirty="0" smtClean="0"/>
              <a:t>Go to gym for a body break</a:t>
            </a:r>
          </a:p>
          <a:p>
            <a:r>
              <a:rPr lang="en-US" dirty="0" smtClean="0"/>
              <a:t>Meet with a counsellor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6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Flex Time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change?</a:t>
            </a:r>
          </a:p>
          <a:p>
            <a:r>
              <a:rPr lang="en-US" dirty="0" smtClean="0"/>
              <a:t>BC Ed Plan – flexibility and choice</a:t>
            </a:r>
          </a:p>
          <a:p>
            <a:r>
              <a:rPr lang="en-US" dirty="0" smtClean="0"/>
              <a:t>Support development of students’ self-management skills (school goal)</a:t>
            </a:r>
          </a:p>
          <a:p>
            <a:r>
              <a:rPr lang="en-US" dirty="0" smtClean="0"/>
              <a:t>Help mitigate students’ stress levels </a:t>
            </a:r>
          </a:p>
          <a:p>
            <a:r>
              <a:rPr lang="en-US" dirty="0" smtClean="0"/>
              <a:t>Increase students’ access to teachers </a:t>
            </a:r>
          </a:p>
          <a:p>
            <a:r>
              <a:rPr lang="en-US" dirty="0" smtClean="0"/>
              <a:t>Provide time for students to collaborate with one another </a:t>
            </a:r>
          </a:p>
          <a:p>
            <a:endParaRPr lang="en-US" dirty="0" smtClean="0"/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1" descr="cid:image001.jpg@01D19F31.849CFD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8" y="5792788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2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Student Learning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449650"/>
            <a:ext cx="8229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Physics Olympics</a:t>
            </a:r>
          </a:p>
          <a:p>
            <a:r>
              <a:rPr lang="en-CA" dirty="0" smtClean="0"/>
              <a:t>Career Expo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4190" y="3198363"/>
            <a:ext cx="3598866" cy="269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9332" y="3173638"/>
            <a:ext cx="3568210" cy="2676158"/>
          </a:xfrm>
          <a:prstGeom prst="rect">
            <a:avLst/>
          </a:prstGeom>
        </p:spPr>
      </p:pic>
      <p:pic>
        <p:nvPicPr>
          <p:cNvPr id="7" name="Picture 1" descr="cid:image001.jpg@01D19F31.849CF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36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Student Learning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449650"/>
            <a:ext cx="8229600" cy="4525963"/>
          </a:xfrm>
        </p:spPr>
        <p:txBody>
          <a:bodyPr>
            <a:normAutofit/>
          </a:bodyPr>
          <a:lstStyle/>
          <a:p>
            <a:r>
              <a:rPr lang="en-CA" sz="3600" dirty="0" err="1" smtClean="0"/>
              <a:t>Rockridge</a:t>
            </a:r>
            <a:r>
              <a:rPr lang="en-CA" sz="3600" dirty="0" smtClean="0"/>
              <a:t> Theatre Company</a:t>
            </a:r>
          </a:p>
          <a:p>
            <a:r>
              <a:rPr lang="en-CA" sz="3600" dirty="0" err="1" smtClean="0"/>
              <a:t>Improv</a:t>
            </a:r>
            <a:r>
              <a:rPr lang="en-CA" sz="3600" dirty="0" smtClean="0"/>
              <a:t> Team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85348" y="3347193"/>
            <a:ext cx="3309255" cy="2592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4032" y="3400453"/>
            <a:ext cx="3293946" cy="2470459"/>
          </a:xfrm>
          <a:prstGeom prst="rect">
            <a:avLst/>
          </a:prstGeom>
        </p:spPr>
      </p:pic>
      <p:pic>
        <p:nvPicPr>
          <p:cNvPr id="7" name="Picture 1" descr="cid:image001.jpg@01D19F31.849CF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54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Student Learning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6" y="144964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/>
              <a:t>Clubs</a:t>
            </a:r>
            <a:endParaRPr lang="en-CA" sz="3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600" dirty="0"/>
              <a:t>Kanata Club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600" dirty="0"/>
              <a:t>We Club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600" dirty="0"/>
              <a:t>Model UN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600" dirty="0"/>
              <a:t>Interact Club 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2032" y="2188630"/>
            <a:ext cx="4064000" cy="3048000"/>
          </a:xfrm>
          <a:prstGeom prst="rect">
            <a:avLst/>
          </a:prstGeom>
        </p:spPr>
      </p:pic>
      <p:pic>
        <p:nvPicPr>
          <p:cNvPr id="8" name="Picture 1" descr="cid:image001.jpg@01D19F31.849CFD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1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9" y="0"/>
            <a:ext cx="3343002" cy="334300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092" y="73560"/>
            <a:ext cx="4320480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89510" y="3885514"/>
            <a:ext cx="3377997" cy="2533497"/>
          </a:xfrm>
          <a:prstGeom prst="rect">
            <a:avLst/>
          </a:prstGeom>
        </p:spPr>
      </p:pic>
      <p:pic>
        <p:nvPicPr>
          <p:cNvPr id="7" name="Picture 1" descr="cid:image001.jpg@01D19F31.849CFDB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3846" y="3733694"/>
            <a:ext cx="3544080" cy="265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Athletics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640" y="1925638"/>
            <a:ext cx="4064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2032" y="1925638"/>
            <a:ext cx="4064000" cy="3048000"/>
          </a:xfrm>
          <a:prstGeom prst="rect">
            <a:avLst/>
          </a:prstGeom>
        </p:spPr>
      </p:pic>
      <p:pic>
        <p:nvPicPr>
          <p:cNvPr id="6" name="Picture 1" descr="cid:image001.jpg@01D19F31.849CF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6" y="5922056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School Spirit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616" y="1919776"/>
            <a:ext cx="406400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4032" y="1919776"/>
            <a:ext cx="4064000" cy="3048000"/>
          </a:xfrm>
          <a:prstGeom prst="rect">
            <a:avLst/>
          </a:prstGeom>
        </p:spPr>
      </p:pic>
      <p:pic>
        <p:nvPicPr>
          <p:cNvPr id="6" name="Picture 1" descr="cid:image001.jpg@01D19F31.849CFD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3" y="5733256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8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Grad Semi-Formal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1" descr="cid:image001.jpg@01D19F31.849CFDB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4" y="5589240"/>
            <a:ext cx="16859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2072" y="2033240"/>
            <a:ext cx="4064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33332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4997</TotalTime>
  <Words>630</Words>
  <Application>Microsoft Office PowerPoint</Application>
  <PresentationFormat>On-screen Show (4:3)</PresentationFormat>
  <Paragraphs>139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Helvetica Light</vt:lpstr>
      <vt:lpstr>Klavika Light</vt:lpstr>
      <vt:lpstr>Office Theme</vt:lpstr>
      <vt:lpstr>PowerPoint Presentation</vt:lpstr>
      <vt:lpstr> Thank you… </vt:lpstr>
      <vt:lpstr>Student Learning</vt:lpstr>
      <vt:lpstr>Student Learning</vt:lpstr>
      <vt:lpstr>Student Learning</vt:lpstr>
      <vt:lpstr>PowerPoint Presentation</vt:lpstr>
      <vt:lpstr>Athletics</vt:lpstr>
      <vt:lpstr>School Spirit</vt:lpstr>
      <vt:lpstr>Grad Semi-Formal</vt:lpstr>
      <vt:lpstr> What’s Next? </vt:lpstr>
      <vt:lpstr>Grade 10 MYP Personal Projects</vt:lpstr>
      <vt:lpstr>“Grey Matter”</vt:lpstr>
      <vt:lpstr>Health Conference </vt:lpstr>
      <vt:lpstr>Framework for Enhancing Student Learning</vt:lpstr>
      <vt:lpstr>Year 2</vt:lpstr>
      <vt:lpstr>Approaches to Learning (ATLs)</vt:lpstr>
      <vt:lpstr>Organizational Skills</vt:lpstr>
      <vt:lpstr>Affective Skills</vt:lpstr>
      <vt:lpstr>Reflection Skills</vt:lpstr>
      <vt:lpstr>What are our hunches?</vt:lpstr>
      <vt:lpstr>Taking Action</vt:lpstr>
      <vt:lpstr>Taking Action </vt:lpstr>
      <vt:lpstr>Flex Time</vt:lpstr>
      <vt:lpstr>Flex Time </vt:lpstr>
      <vt:lpstr>Flex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Student Learning</dc:title>
  <dc:creator>Windows User</dc:creator>
  <cp:lastModifiedBy>Judy Duncan</cp:lastModifiedBy>
  <cp:revision>229</cp:revision>
  <cp:lastPrinted>2016-09-14T21:54:31Z</cp:lastPrinted>
  <dcterms:created xsi:type="dcterms:W3CDTF">2016-09-09T17:59:56Z</dcterms:created>
  <dcterms:modified xsi:type="dcterms:W3CDTF">2018-02-28T20:09:54Z</dcterms:modified>
</cp:coreProperties>
</file>