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76" r:id="rId6"/>
    <p:sldId id="277" r:id="rId7"/>
    <p:sldId id="262" r:id="rId8"/>
    <p:sldId id="261" r:id="rId9"/>
    <p:sldId id="278" r:id="rId10"/>
    <p:sldId id="279" r:id="rId11"/>
    <p:sldId id="280" r:id="rId12"/>
    <p:sldId id="263" r:id="rId13"/>
    <p:sldId id="275"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7676" autoAdjust="0"/>
  </p:normalViewPr>
  <p:slideViewPr>
    <p:cSldViewPr snapToGrid="0">
      <p:cViewPr varScale="1">
        <p:scale>
          <a:sx n="108" d="100"/>
          <a:sy n="108" d="100"/>
        </p:scale>
        <p:origin x="176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f23b0b66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Please feel free to</a:t>
            </a:r>
            <a:r>
              <a:rPr lang="en-US" baseline="0" dirty="0"/>
              <a:t> share this presentation far and wide!</a:t>
            </a:r>
          </a:p>
          <a:p>
            <a:pPr marL="0" lvl="0" indent="0" algn="l" rtl="0">
              <a:spcBef>
                <a:spcPts val="0"/>
              </a:spcBef>
              <a:spcAft>
                <a:spcPts val="0"/>
              </a:spcAft>
              <a:buNone/>
            </a:pPr>
            <a:r>
              <a:rPr lang="en-US" baseline="0" dirty="0"/>
              <a:t>Follow the links in the slides for more information.</a:t>
            </a:r>
            <a:endParaRPr dirty="0"/>
          </a:p>
        </p:txBody>
      </p:sp>
      <p:sp>
        <p:nvSpPr>
          <p:cNvPr id="52" name="Google Shape;52;gaf23b0b66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f23b0b66a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af23b0b66a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aseline="0" dirty="0"/>
              <a:t>-you’d normally have to pay to access this treasure trove of hundreds of instructional arts and crafts videos (so much better than </a:t>
            </a:r>
            <a:r>
              <a:rPr lang="en-US" baseline="0" dirty="0" err="1"/>
              <a:t>Youtube</a:t>
            </a:r>
            <a:r>
              <a:rPr lang="en-US" baseline="0" dirty="0"/>
              <a:t>) but you can access for free with your Library card</a:t>
            </a:r>
          </a:p>
          <a:p>
            <a:pPr marL="0" lvl="0" indent="0" algn="l" rtl="0">
              <a:spcBef>
                <a:spcPts val="0"/>
              </a:spcBef>
              <a:spcAft>
                <a:spcPts val="0"/>
              </a:spcAft>
              <a:buNone/>
            </a:pPr>
            <a:r>
              <a:rPr lang="en-US" baseline="0" dirty="0"/>
              <a:t>-no ads!</a:t>
            </a:r>
          </a:p>
          <a:p>
            <a:pPr marL="0" lvl="0" indent="0" algn="l" rtl="0">
              <a:spcBef>
                <a:spcPts val="0"/>
              </a:spcBef>
              <a:spcAft>
                <a:spcPts val="0"/>
              </a:spcAft>
              <a:buNone/>
            </a:pPr>
            <a:r>
              <a:rPr lang="en-US" baseline="0" dirty="0"/>
              <a:t>-fantastic kids section with tons of STEAM activities </a:t>
            </a:r>
          </a:p>
        </p:txBody>
      </p:sp>
    </p:spTree>
    <p:extLst>
      <p:ext uri="{BB962C8B-B14F-4D97-AF65-F5344CB8AC3E}">
        <p14:creationId xmlns:p14="http://schemas.microsoft.com/office/powerpoint/2010/main" val="1165795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f23b0b66a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af23b0b66a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85534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f23b0b66a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af23b0b66a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af23b0b66a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af23b0b66a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af23b0b66a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af23b0b66a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af23b0b66a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af23b0b66a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you’ve been inside the Library,</a:t>
            </a:r>
            <a:r>
              <a:rPr lang="en-US" baseline="0" dirty="0"/>
              <a:t> you’ll notice it feels very different with no public seating or programs</a:t>
            </a:r>
          </a:p>
          <a:p>
            <a:pPr marL="0" lvl="0" indent="0" algn="l" rtl="0">
              <a:spcBef>
                <a:spcPts val="0"/>
              </a:spcBef>
              <a:spcAft>
                <a:spcPts val="0"/>
              </a:spcAft>
              <a:buNone/>
            </a:pPr>
            <a:r>
              <a:rPr lang="en-US" baseline="0" dirty="0"/>
              <a:t>-But we are actually circulating the same amount of physical materials per hour as we were before the pandemic; use of our digital materials (</a:t>
            </a:r>
            <a:r>
              <a:rPr lang="en-US" baseline="0" dirty="0" err="1"/>
              <a:t>ebooks</a:t>
            </a:r>
            <a:r>
              <a:rPr lang="en-US" baseline="0" dirty="0"/>
              <a:t> and e-audio) has greatly increased</a:t>
            </a:r>
          </a:p>
          <a:p>
            <a:pPr marL="0" lvl="0" indent="0" algn="l" rtl="0">
              <a:spcBef>
                <a:spcPts val="0"/>
              </a:spcBef>
              <a:spcAft>
                <a:spcPts val="0"/>
              </a:spcAft>
              <a:buNone/>
            </a:pPr>
            <a:r>
              <a:rPr lang="en-US" baseline="0" dirty="0"/>
              <a:t>-The strategy of sending one person from your household to get books and recommendations for everyone is a good one that most people have been using</a:t>
            </a:r>
          </a:p>
          <a:p>
            <a:pPr marL="0" lvl="0" indent="0" algn="l" rtl="0">
              <a:spcBef>
                <a:spcPts val="0"/>
              </a:spcBef>
              <a:spcAft>
                <a:spcPts val="0"/>
              </a:spcAft>
              <a:buNone/>
            </a:pPr>
            <a:r>
              <a:rPr lang="en-US" baseline="0" dirty="0"/>
              <a:t>-If you haven’t been yet, know that it’s not like the grocery store, where it’s unbearably busy at times: we have so much space, and such good safety measures and traffic flows in place that it is still a enjoyable place to come and browse or pick up items:</a:t>
            </a:r>
          </a:p>
          <a:p>
            <a:pPr marL="0" lvl="0" indent="0" algn="l" rtl="0">
              <a:spcBef>
                <a:spcPts val="0"/>
              </a:spcBef>
              <a:spcAft>
                <a:spcPts val="0"/>
              </a:spcAft>
              <a:buNone/>
            </a:pPr>
            <a:r>
              <a:rPr lang="en-US" baseline="0" dirty="0"/>
              <a:t>-TIP: the quietest times are in the mornings (9am-11am Weds + Sat, 10am-noon other days) and on Tuesday and Thursday evenings between 6-7:30pm</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af23b0b66a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af23b0b66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-We’ve put everything that we think will be useful to teachers</a:t>
            </a:r>
            <a:r>
              <a:rPr lang="en-US" baseline="0" dirty="0"/>
              <a:t> and families on one page, which you’ll find under Kids &amp; Teens</a:t>
            </a:r>
          </a:p>
          <a:p>
            <a:pPr marL="0" lvl="0" indent="0" algn="l" rtl="0">
              <a:spcBef>
                <a:spcPts val="0"/>
              </a:spcBef>
              <a:spcAft>
                <a:spcPts val="0"/>
              </a:spcAft>
              <a:buNone/>
            </a:pPr>
            <a:r>
              <a:rPr lang="en-US" baseline="0" dirty="0"/>
              <a:t>-This page has information on:</a:t>
            </a:r>
          </a:p>
          <a:p>
            <a:pPr marL="0" lvl="0" indent="0" algn="l" rtl="0">
              <a:spcBef>
                <a:spcPts val="0"/>
              </a:spcBef>
              <a:spcAft>
                <a:spcPts val="0"/>
              </a:spcAft>
              <a:buNone/>
            </a:pPr>
            <a:r>
              <a:rPr lang="en-US" baseline="0" dirty="0"/>
              <a:t>	-contacting the Youth Department for recommendations or </a:t>
            </a:r>
            <a:r>
              <a:rPr lang="en-US" baseline="0" dirty="0" err="1"/>
              <a:t>ebook</a:t>
            </a:r>
            <a:r>
              <a:rPr lang="en-US" baseline="0" dirty="0"/>
              <a:t> help</a:t>
            </a:r>
          </a:p>
          <a:p>
            <a:pPr marL="0" lvl="0" indent="0" algn="l" rtl="0">
              <a:spcBef>
                <a:spcPts val="0"/>
              </a:spcBef>
              <a:spcAft>
                <a:spcPts val="0"/>
              </a:spcAft>
              <a:buNone/>
            </a:pPr>
            <a:r>
              <a:rPr lang="en-US" baseline="0" dirty="0"/>
              <a:t>	-getting a library card</a:t>
            </a:r>
          </a:p>
          <a:p>
            <a:pPr marL="0" lvl="0" indent="0" algn="l" rtl="0">
              <a:spcBef>
                <a:spcPts val="0"/>
              </a:spcBef>
              <a:spcAft>
                <a:spcPts val="0"/>
              </a:spcAft>
              <a:buNone/>
            </a:pPr>
            <a:r>
              <a:rPr lang="en-US" baseline="0" dirty="0"/>
              <a:t>	-a list of the library’s best online resources for students of all ages including </a:t>
            </a:r>
            <a:r>
              <a:rPr lang="en-US" baseline="0" dirty="0" err="1"/>
              <a:t>ebooks</a:t>
            </a:r>
            <a:r>
              <a:rPr lang="en-US" baseline="0" dirty="0"/>
              <a:t>, e-audio, </a:t>
            </a:r>
            <a:r>
              <a:rPr lang="en-US" baseline="0" dirty="0" err="1"/>
              <a:t>Solaro</a:t>
            </a:r>
            <a:r>
              <a:rPr lang="en-US" baseline="0" dirty="0"/>
              <a:t> (self-study and quizzes by BC Curriculum subject for Grades 3+), </a:t>
            </a:r>
            <a:r>
              <a:rPr lang="en-US" baseline="0" dirty="0" err="1"/>
              <a:t>Kanopy</a:t>
            </a:r>
            <a:r>
              <a:rPr lang="en-US" baseline="0" dirty="0"/>
              <a:t> (streaming video) and more </a:t>
            </a:r>
          </a:p>
          <a:p>
            <a:pPr marL="0" lvl="0" indent="0" algn="l" rtl="0">
              <a:spcBef>
                <a:spcPts val="0"/>
              </a:spcBef>
              <a:spcAft>
                <a:spcPts val="0"/>
              </a:spcAft>
              <a:buNone/>
            </a:pPr>
            <a:r>
              <a:rPr lang="en-US" baseline="0" dirty="0"/>
              <a:t>	-a list of programs we have coming up in the next week</a:t>
            </a:r>
          </a:p>
          <a:p>
            <a:pPr marL="0" lvl="0" indent="0" algn="l" rtl="0">
              <a:spcBef>
                <a:spcPts val="0"/>
              </a:spcBef>
              <a:spcAft>
                <a:spcPts val="0"/>
              </a:spcAft>
              <a:buNone/>
            </a:pPr>
            <a:r>
              <a:rPr lang="en-US" baseline="0" dirty="0"/>
              <a:t>	-lists of unlimited </a:t>
            </a:r>
            <a:r>
              <a:rPr lang="en-US" baseline="0" dirty="0" err="1"/>
              <a:t>ebook</a:t>
            </a:r>
            <a:r>
              <a:rPr lang="en-US" baseline="0" dirty="0"/>
              <a:t> titles (no wait times) and recommendations by grade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f23b0b66a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af23b0b66a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-Subscribe</a:t>
            </a:r>
            <a:r>
              <a:rPr lang="en-US" baseline="0" dirty="0"/>
              <a:t> to the e-newsletter for advance notice of programs for kids, teens and adults.</a:t>
            </a:r>
          </a:p>
          <a:p>
            <a:pPr marL="0" lvl="0" indent="0" algn="l" rtl="0">
              <a:spcBef>
                <a:spcPts val="0"/>
              </a:spcBef>
              <a:spcAft>
                <a:spcPts val="0"/>
              </a:spcAft>
              <a:buNone/>
            </a:pPr>
            <a:r>
              <a:rPr lang="en-US" baseline="0" dirty="0"/>
              <a:t>-Programs range from concerts, to author talks, to tech skills classes and more!</a:t>
            </a:r>
          </a:p>
          <a:p>
            <a:pPr marL="0" lvl="0" indent="0" algn="l" rtl="0">
              <a:spcBef>
                <a:spcPts val="0"/>
              </a:spcBef>
              <a:spcAft>
                <a:spcPts val="0"/>
              </a:spcAft>
              <a:buNone/>
            </a:pPr>
            <a:r>
              <a:rPr lang="en-US" baseline="0" dirty="0"/>
              <a:t>-All programs are free of charge and a library card is not required to register</a:t>
            </a:r>
            <a:endParaRPr dirty="0"/>
          </a:p>
        </p:txBody>
      </p:sp>
    </p:spTree>
    <p:extLst>
      <p:ext uri="{BB962C8B-B14F-4D97-AF65-F5344CB8AC3E}">
        <p14:creationId xmlns:p14="http://schemas.microsoft.com/office/powerpoint/2010/main" val="228431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f23b0b66a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af23b0b66a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127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f23b0b66a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f23b0b66a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23b0b66a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23b0b66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you haven’t downloaded the Libby app yet</a:t>
            </a:r>
            <a:r>
              <a:rPr lang="en-US" baseline="0" dirty="0"/>
              <a:t> (or it’s been a few years since you tried </a:t>
            </a:r>
            <a:r>
              <a:rPr lang="en-US" baseline="0" dirty="0" err="1"/>
              <a:t>ebooks</a:t>
            </a:r>
            <a:r>
              <a:rPr lang="en-US" baseline="0" dirty="0"/>
              <a:t>/e-audio at the Library) you MUST TRY IT!</a:t>
            </a:r>
          </a:p>
          <a:p>
            <a:pPr marL="0" lvl="0" indent="0" algn="l" rtl="0">
              <a:spcBef>
                <a:spcPts val="0"/>
              </a:spcBef>
              <a:spcAft>
                <a:spcPts val="0"/>
              </a:spcAft>
              <a:buNone/>
            </a:pPr>
            <a:r>
              <a:rPr lang="en-US" baseline="0" dirty="0"/>
              <a:t>-It’s free on any tablet or smartphone; you just need your library card, PIN and email address to make an account</a:t>
            </a:r>
          </a:p>
          <a:p>
            <a:pPr marL="0" lvl="0" indent="0" algn="l" rtl="0">
              <a:spcBef>
                <a:spcPts val="0"/>
              </a:spcBef>
              <a:spcAft>
                <a:spcPts val="0"/>
              </a:spcAft>
              <a:buNone/>
            </a:pPr>
            <a:r>
              <a:rPr lang="en-US" baseline="0" dirty="0"/>
              <a:t>-You’ll find a fantastic selection and all the bestsellers: dissuaded be a long holds list? Place a hold! We keep track of holds by WVML patrons and purchase more copies of in-demand titles</a:t>
            </a:r>
          </a:p>
          <a:p>
            <a:pPr marL="0" lvl="0" indent="0" algn="l" rtl="0">
              <a:spcBef>
                <a:spcPts val="0"/>
              </a:spcBef>
              <a:spcAft>
                <a:spcPts val="0"/>
              </a:spcAft>
              <a:buNone/>
            </a:pPr>
            <a:r>
              <a:rPr lang="en-US" baseline="0" dirty="0"/>
              <a:t>-Our Library Foundation generously provides funding for extra copies of popular books that are only accessible by WVML cardholders</a:t>
            </a:r>
          </a:p>
          <a:p>
            <a:pPr marL="0" lvl="0" indent="0" algn="l" rtl="0">
              <a:spcBef>
                <a:spcPts val="0"/>
              </a:spcBef>
              <a:spcAft>
                <a:spcPts val="0"/>
              </a:spcAft>
              <a:buNone/>
            </a:pPr>
            <a:r>
              <a:rPr lang="en-US" baseline="0" dirty="0"/>
              <a:t>-Libby books are available to download on Kobo (this functionality will be automatically built into your Kobo if you bought it within the last 2-3 years)</a:t>
            </a:r>
          </a:p>
          <a:p>
            <a:pPr marL="0" lvl="0" indent="0" algn="l" rtl="0">
              <a:spcBef>
                <a:spcPts val="0"/>
              </a:spcBef>
              <a:spcAft>
                <a:spcPts val="0"/>
              </a:spcAft>
              <a:buNone/>
            </a:pPr>
            <a:r>
              <a:rPr lang="en-US" baseline="0" dirty="0"/>
              <a:t>-Unfortunately, Amazon does not permit any Canadian libraries to loan </a:t>
            </a:r>
            <a:r>
              <a:rPr lang="en-US" baseline="0" dirty="0" err="1"/>
              <a:t>ebooks</a:t>
            </a:r>
            <a:r>
              <a:rPr lang="en-US" baseline="0" dirty="0"/>
              <a:t> on Kindle </a:t>
            </a:r>
          </a:p>
          <a:p>
            <a:pPr marL="0" lvl="0" indent="0" algn="l" rtl="0">
              <a:spcBef>
                <a:spcPts val="0"/>
              </a:spcBef>
              <a:spcAft>
                <a:spcPts val="0"/>
              </a:spcAft>
              <a:buNone/>
            </a:pPr>
            <a:r>
              <a:rPr lang="en-US" baseline="0" dirty="0"/>
              <a:t>-if you’re debating between buying a new Kindle or Kobo – choose a Kobo for the </a:t>
            </a:r>
            <a:r>
              <a:rPr lang="en-US" baseline="0" dirty="0" err="1"/>
              <a:t>ebook</a:t>
            </a:r>
            <a:r>
              <a:rPr lang="en-US" baseline="0" dirty="0"/>
              <a:t> access!</a:t>
            </a:r>
          </a:p>
          <a:p>
            <a:pPr marL="0" lvl="0" indent="0" algn="l" rtl="0">
              <a:spcBef>
                <a:spcPts val="0"/>
              </a:spcBef>
              <a:spcAft>
                <a:spcPts val="0"/>
              </a:spcAft>
              <a:buNone/>
            </a:pPr>
            <a:r>
              <a:rPr lang="en-US" baseline="0" dirty="0"/>
              <a:t>-we can talk you through setting up your account or finding the right titles for you/your child</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f23b0b66a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af23b0b66a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-Wonder Books: come with built in audiobook players so your child can hear the story being</a:t>
            </a:r>
            <a:r>
              <a:rPr lang="en-US" baseline="0" dirty="0"/>
              <a:t> read while following along on the page (available in titles from picture books to upper elementary). Use your own headphones at home, charge if the power gets low.</a:t>
            </a:r>
          </a:p>
          <a:p>
            <a:pPr marL="0" lvl="0" indent="0" algn="l" rtl="0">
              <a:spcBef>
                <a:spcPts val="0"/>
              </a:spcBef>
              <a:spcAft>
                <a:spcPts val="0"/>
              </a:spcAft>
              <a:buNone/>
            </a:pPr>
            <a:r>
              <a:rPr lang="en-US" baseline="0" dirty="0"/>
              <a:t>-Explorer Backpacks: go on a close-to-home adventure and local flora, fauna and wildlife with tools like magnifying glasses, bug catchers and information on West Vancouver biology and animal science topics. For everyone but best for Kindergarten-Grade 4/5</a:t>
            </a:r>
          </a:p>
          <a:p>
            <a:pPr marL="0" lvl="0" indent="0" algn="l" rtl="0">
              <a:spcBef>
                <a:spcPts val="0"/>
              </a:spcBef>
              <a:spcAft>
                <a:spcPts val="0"/>
              </a:spcAft>
              <a:buNone/>
            </a:pPr>
            <a:r>
              <a:rPr lang="en-US" baseline="0" dirty="0"/>
              <a:t>-Technology Kits: borrow a Sphero Robot (requires your own iPad at home), Virtual Reality (requires your own smartphone at home) or Raspberry Pi Kit! Best for Grades 3+</a:t>
            </a:r>
          </a:p>
          <a:p>
            <a:pPr marL="0" lvl="0" indent="0" algn="l" rtl="0">
              <a:spcBef>
                <a:spcPts val="0"/>
              </a:spcBef>
              <a:spcAft>
                <a:spcPts val="0"/>
              </a:spcAft>
              <a:buNone/>
            </a:pPr>
            <a:r>
              <a:rPr lang="en-US" baseline="0" dirty="0"/>
              <a:t>-Wee Musicians bags: borrow a bag full or different percussion instruments, a glockenspiel, bongo drums or a steel drum! For everyone, best for Preschool-Grade 3</a:t>
            </a:r>
          </a:p>
          <a:p>
            <a:pPr marL="0" lvl="0" indent="0" algn="l" rtl="0">
              <a:spcBef>
                <a:spcPts val="0"/>
              </a:spcBef>
              <a:spcAft>
                <a:spcPts val="0"/>
              </a:spcAft>
              <a:buNone/>
            </a:pPr>
            <a:r>
              <a:rPr lang="en-US" baseline="0" dirty="0"/>
              <a:t>-We also have lots of new material in our Kids ELL section!</a:t>
            </a:r>
          </a:p>
        </p:txBody>
      </p:sp>
    </p:spTree>
    <p:extLst>
      <p:ext uri="{BB962C8B-B14F-4D97-AF65-F5344CB8AC3E}">
        <p14:creationId xmlns:p14="http://schemas.microsoft.com/office/powerpoint/2010/main" val="3202974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ozirny@westvanlibrary.c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estvanlibrary.ca/accessing-creativebu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estvanlibrary.bibliocommons.com/explore/featured_lists/staff_picks" TargetMode="External"/><Relationship Id="rId3" Type="http://schemas.openxmlformats.org/officeDocument/2006/relationships/hyperlink" Target="mailto:youth@westvanlibrary.ca" TargetMode="External"/><Relationship Id="rId7" Type="http://schemas.openxmlformats.org/officeDocument/2006/relationships/hyperlink" Target="https://westvanlibrary.bibliocommons.com/list/share/161293473_wvmlyouthlibrarian/1688484369_kids_graphic_hybrid_novels_hidden_gem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estvanlibrary.bibliocommons.com/list/share/161293473_wvmlyouthlibrarian/1688534339_teen_books_for_younger_readers" TargetMode="External"/><Relationship Id="rId5" Type="http://schemas.openxmlformats.org/officeDocument/2006/relationships/hyperlink" Target="https://westvanlibrary.bibliocommons.com/list/share/161293473_wvmlyouthlibrarian/1688508609_short,_fast_awesome_for_middle_grade" TargetMode="External"/><Relationship Id="rId4" Type="http://schemas.openxmlformats.org/officeDocument/2006/relationships/hyperlink" Target="https://westvanlibrary.bibliocommons.com/list/share/161293473_wvmlyouthlibrarian/1026648997_(almost)_g-rated_books_for_kids_reading_above_grade_leve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estvanlibrary.ca/e-newslette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mailto:sozirny@westvanlibrary.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estvanlibrary.ca/kids-teens/supporting-west-vancouver-students-educator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estvanlibrary.ca/e-newslette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vmlbc.patronpoint.com/email/preview/4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estvanlibrary.ca/kids-teens/booktopi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westvanlibrary.ca/event/encryption-make-and-break-secret-messages-ages-9-12-virtual/" TargetMode="External"/><Relationship Id="rId3" Type="http://schemas.openxmlformats.org/officeDocument/2006/relationships/hyperlink" Target="https://westvanlibrary.ca/events-programs/category/books-reading-writing/storytime/2021-02/?tribe__ecp_custom_4=Early+Years" TargetMode="External"/><Relationship Id="rId7" Type="http://schemas.openxmlformats.org/officeDocument/2006/relationships/hyperlink" Target="https://westvanlibrary.ca/event/code-a-valentine-with-html-css-ages-9-12-virtua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estvanlibrary.ca/event/lunar-new-year-storytime-youtube/" TargetMode="External"/><Relationship Id="rId5" Type="http://schemas.openxmlformats.org/officeDocument/2006/relationships/hyperlink" Target="https://westvanlibrary.ca/event/code-a-candy-heart-with-python-ages-9-12-virtual/" TargetMode="External"/><Relationship Id="rId10" Type="http://schemas.openxmlformats.org/officeDocument/2006/relationships/hyperlink" Target="https://westvanlibrary.ca/e-newsletter/" TargetMode="External"/><Relationship Id="rId4" Type="http://schemas.openxmlformats.org/officeDocument/2006/relationships/hyperlink" Target="https://westvanlibrary.ca/event/extended-reality-explore-the-deep-sea-ages-9-12-virtual/" TargetMode="External"/><Relationship Id="rId9" Type="http://schemas.openxmlformats.org/officeDocument/2006/relationships/hyperlink" Target="https://westvanlibrary.ca/events-programs/month/2021-02/?tribe__ecp_custom_4=Kids%2CTee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s://westvanlibrary.bibliocommons.com/item/show/1920169074" TargetMode="External"/><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hyperlink" Target="https://westvanlibrary.bibliocommons.com/v2/search?query=wee%20musician%20mixed%20material&amp;searchType=smar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hyperlink" Target="https://westvanlibrary.bibliocommons.com/v2/search?query=virtual%20reality%20starter%20pack&amp;searchType=smart" TargetMode="External"/><Relationship Id="rId5" Type="http://schemas.openxmlformats.org/officeDocument/2006/relationships/image" Target="../media/image6.jpeg"/><Relationship Id="rId10" Type="http://schemas.openxmlformats.org/officeDocument/2006/relationships/hyperlink" Target="https://westvanlibrary.bibliocommons.com/v2/search?query=explorer%20backpack&amp;searchType=smart" TargetMode="External"/><Relationship Id="rId4" Type="http://schemas.openxmlformats.org/officeDocument/2006/relationships/image" Target="../media/image5.jpeg"/><Relationship Id="rId9" Type="http://schemas.openxmlformats.org/officeDocument/2006/relationships/hyperlink" Target="https://westvanlibrary.bibliocommons.com/v2/search?query=wonderbook&amp;searchType=sma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2301720"/>
            <a:ext cx="9144000" cy="1238700"/>
          </a:xfrm>
          <a:prstGeom prst="rect">
            <a:avLst/>
          </a:prstGeom>
          <a:solidFill>
            <a:srgbClr val="1398C4">
              <a:alpha val="75690"/>
            </a:srgbClr>
          </a:solidFill>
          <a:ln>
            <a:noFill/>
          </a:ln>
        </p:spPr>
        <p:txBody>
          <a:bodyPr spcFirstLastPara="1" wrap="square" lIns="91425" tIns="45700" rIns="91425" bIns="45700" anchor="ctr" anchorCtr="0">
            <a:noAutofit/>
          </a:bodyPr>
          <a:lstStyle/>
          <a:p>
            <a:pPr marL="900112" marR="0" lvl="0" indent="0" algn="l" rtl="0">
              <a:lnSpc>
                <a:spcPct val="120000"/>
              </a:lnSpc>
              <a:spcBef>
                <a:spcPts val="0"/>
              </a:spcBef>
              <a:spcAft>
                <a:spcPts val="0"/>
              </a:spcAft>
              <a:buNone/>
            </a:pPr>
            <a:endParaRPr sz="3200" b="1" i="0" u="none" strike="noStrike" cap="none">
              <a:solidFill>
                <a:schemeClr val="lt1"/>
              </a:solidFill>
              <a:latin typeface="Avenir"/>
              <a:ea typeface="Avenir"/>
              <a:cs typeface="Avenir"/>
              <a:sym typeface="Avenir"/>
            </a:endParaRPr>
          </a:p>
        </p:txBody>
      </p:sp>
      <p:pic>
        <p:nvPicPr>
          <p:cNvPr id="55" name="Google Shape;55;p13"/>
          <p:cNvPicPr preferRelativeResize="0"/>
          <p:nvPr/>
        </p:nvPicPr>
        <p:blipFill rotWithShape="1">
          <a:blip r:embed="rId3">
            <a:alphaModFix/>
          </a:blip>
          <a:srcRect/>
          <a:stretch/>
        </p:blipFill>
        <p:spPr>
          <a:xfrm>
            <a:off x="899592" y="2625756"/>
            <a:ext cx="3799747" cy="666843"/>
          </a:xfrm>
          <a:prstGeom prst="rect">
            <a:avLst/>
          </a:prstGeom>
          <a:noFill/>
          <a:ln>
            <a:noFill/>
          </a:ln>
        </p:spPr>
      </p:pic>
      <p:sp>
        <p:nvSpPr>
          <p:cNvPr id="56" name="Google Shape;56;p13"/>
          <p:cNvSpPr/>
          <p:nvPr/>
        </p:nvSpPr>
        <p:spPr>
          <a:xfrm>
            <a:off x="827584" y="3543858"/>
            <a:ext cx="7560900" cy="6711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2400" b="1" dirty="0">
                <a:solidFill>
                  <a:srgbClr val="7F7F7F"/>
                </a:solidFill>
                <a:latin typeface="Avenir"/>
                <a:sym typeface="Avenir"/>
              </a:rPr>
              <a:t>What’s New + Exciting For Families at the Library</a:t>
            </a:r>
            <a:endParaRPr dirty="0"/>
          </a:p>
          <a:p>
            <a:pPr marL="0" marR="0" lvl="0" indent="0" algn="l" rtl="0">
              <a:lnSpc>
                <a:spcPct val="120000"/>
              </a:lnSpc>
              <a:spcBef>
                <a:spcPts val="0"/>
              </a:spcBef>
              <a:spcAft>
                <a:spcPts val="0"/>
              </a:spcAft>
              <a:buNone/>
            </a:pPr>
            <a:r>
              <a:rPr lang="en" sz="2000" dirty="0">
                <a:solidFill>
                  <a:srgbClr val="7F7F7F"/>
                </a:solidFill>
                <a:latin typeface="Avenir"/>
                <a:ea typeface="Avenir"/>
                <a:cs typeface="Avenir"/>
                <a:sym typeface="Avenir"/>
              </a:rPr>
              <a:t>February 3, 2021</a:t>
            </a:r>
          </a:p>
          <a:p>
            <a:pPr marL="0" marR="0" lvl="0" indent="0" algn="l" rtl="0">
              <a:lnSpc>
                <a:spcPct val="120000"/>
              </a:lnSpc>
              <a:spcBef>
                <a:spcPts val="0"/>
              </a:spcBef>
              <a:spcAft>
                <a:spcPts val="0"/>
              </a:spcAft>
              <a:buNone/>
            </a:pPr>
            <a:r>
              <a:rPr lang="en" dirty="0">
                <a:solidFill>
                  <a:srgbClr val="7F7F7F"/>
                </a:solidFill>
                <a:latin typeface="Avenir"/>
                <a:ea typeface="Avenir"/>
                <a:cs typeface="Avenir"/>
                <a:sym typeface="Avenir"/>
              </a:rPr>
              <a:t>Shannon Ozirny, Head of Youth Services         	</a:t>
            </a:r>
          </a:p>
          <a:p>
            <a:pPr marL="0" marR="0" lvl="0" indent="0" algn="l" rtl="0">
              <a:lnSpc>
                <a:spcPct val="120000"/>
              </a:lnSpc>
              <a:spcBef>
                <a:spcPts val="0"/>
              </a:spcBef>
              <a:spcAft>
                <a:spcPts val="0"/>
              </a:spcAft>
              <a:buNone/>
            </a:pPr>
            <a:r>
              <a:rPr lang="en" dirty="0">
                <a:solidFill>
                  <a:srgbClr val="7F7F7F"/>
                </a:solidFill>
                <a:latin typeface="Avenir"/>
                <a:ea typeface="Avenir"/>
                <a:cs typeface="Avenir"/>
                <a:sym typeface="Avenir"/>
                <a:hlinkClick r:id="rId4"/>
              </a:rPr>
              <a:t>sozirny@westvanlibrary.ca</a:t>
            </a:r>
            <a:r>
              <a:rPr lang="en" dirty="0">
                <a:solidFill>
                  <a:srgbClr val="7F7F7F"/>
                </a:solidFill>
                <a:latin typeface="Avenir"/>
                <a:ea typeface="Avenir"/>
                <a:cs typeface="Avenir"/>
                <a:sym typeface="Avenir"/>
              </a:rPr>
              <a:t> </a:t>
            </a:r>
            <a:endParaRPr dirty="0">
              <a:solidFill>
                <a:srgbClr val="7F7F7F"/>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Google Shape;97;p19"/>
          <p:cNvSpPr txBox="1">
            <a:spLocks noGrp="1"/>
          </p:cNvSpPr>
          <p:nvPr>
            <p:ph type="title"/>
          </p:nvPr>
        </p:nvSpPr>
        <p:spPr>
          <a:xfrm>
            <a:off x="311700" y="25583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New Online Resource: </a:t>
            </a:r>
            <a:r>
              <a:rPr lang="en" dirty="0">
                <a:hlinkClick r:id="rId3"/>
              </a:rPr>
              <a:t>Creativebug</a:t>
            </a:r>
            <a:endParaRPr dirty="0"/>
          </a:p>
        </p:txBody>
      </p:sp>
      <p:pic>
        <p:nvPicPr>
          <p:cNvPr id="1026" name="Picture 2" descr="Creativebug: Getting Started [VIRTUAL] - West Vancouver Memorial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00" y="1118183"/>
            <a:ext cx="6877376" cy="333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94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Need a PAC Speaker? We can present on:</a:t>
            </a:r>
            <a:endParaRPr dirty="0"/>
          </a:p>
        </p:txBody>
      </p:sp>
      <p:sp>
        <p:nvSpPr>
          <p:cNvPr id="4" name="Google Shape;61;p14"/>
          <p:cNvSpPr txBox="1"/>
          <p:nvPr/>
        </p:nvSpPr>
        <p:spPr>
          <a:xfrm>
            <a:off x="311700" y="979274"/>
            <a:ext cx="8551200" cy="4384800"/>
          </a:xfrm>
          <a:prstGeom prst="rect">
            <a:avLst/>
          </a:prstGeom>
          <a:noFill/>
          <a:ln>
            <a:noFill/>
          </a:ln>
        </p:spPr>
        <p:txBody>
          <a:bodyPr spcFirstLastPara="1" wrap="square" lIns="91425" tIns="91425" rIns="91425" bIns="91425" anchor="t" anchorCtr="0">
            <a:noAutofit/>
          </a:bodyPr>
          <a:lstStyle/>
          <a:p>
            <a:pPr marL="457200" lvl="0" indent="-336550" algn="l" rtl="0">
              <a:lnSpc>
                <a:spcPct val="200000"/>
              </a:lnSpc>
              <a:spcBef>
                <a:spcPts val="0"/>
              </a:spcBef>
              <a:spcAft>
                <a:spcPts val="0"/>
              </a:spcAft>
              <a:buSzPts val="1700"/>
              <a:buChar char="●"/>
            </a:pPr>
            <a:r>
              <a:rPr lang="en-US" sz="1700" dirty="0"/>
              <a:t>Motivating striving and developing readers </a:t>
            </a:r>
          </a:p>
          <a:p>
            <a:pPr marL="457200" lvl="0" indent="-336550" algn="l" rtl="0">
              <a:lnSpc>
                <a:spcPct val="200000"/>
              </a:lnSpc>
              <a:spcBef>
                <a:spcPts val="0"/>
              </a:spcBef>
              <a:spcAft>
                <a:spcPts val="0"/>
              </a:spcAft>
              <a:buSzPts val="1700"/>
              <a:buChar char="●"/>
            </a:pPr>
            <a:r>
              <a:rPr lang="en-US" sz="1700" dirty="0"/>
              <a:t>English Language Learning resources for families</a:t>
            </a:r>
          </a:p>
          <a:p>
            <a:pPr marL="457200" lvl="0" indent="-336550" algn="l" rtl="0">
              <a:lnSpc>
                <a:spcPct val="200000"/>
              </a:lnSpc>
              <a:spcBef>
                <a:spcPts val="0"/>
              </a:spcBef>
              <a:spcAft>
                <a:spcPts val="0"/>
              </a:spcAft>
              <a:buSzPts val="1700"/>
              <a:buChar char="●"/>
            </a:pPr>
            <a:r>
              <a:rPr lang="en-US" sz="1700" dirty="0"/>
              <a:t>Best new releases on a certain topic or for a certain grade</a:t>
            </a:r>
          </a:p>
          <a:p>
            <a:pPr marL="457200" lvl="0" indent="-336550" algn="l" rtl="0">
              <a:lnSpc>
                <a:spcPct val="200000"/>
              </a:lnSpc>
              <a:spcBef>
                <a:spcPts val="0"/>
              </a:spcBef>
              <a:spcAft>
                <a:spcPts val="0"/>
              </a:spcAft>
              <a:buSzPts val="1700"/>
              <a:buChar char="●"/>
            </a:pPr>
            <a:r>
              <a:rPr lang="en-US" sz="1700" dirty="0"/>
              <a:t>The literacy benefits of comics, audiobooks + other formats</a:t>
            </a:r>
          </a:p>
          <a:p>
            <a:pPr marL="457200" lvl="0" indent="-336550" algn="l" rtl="0">
              <a:lnSpc>
                <a:spcPct val="200000"/>
              </a:lnSpc>
              <a:spcBef>
                <a:spcPts val="0"/>
              </a:spcBef>
              <a:spcAft>
                <a:spcPts val="0"/>
              </a:spcAft>
              <a:buSzPts val="1700"/>
              <a:buChar char="●"/>
            </a:pPr>
            <a:r>
              <a:rPr lang="en-US" sz="1700" dirty="0"/>
              <a:t>Introducing parents and upper elementary families to research databases</a:t>
            </a:r>
          </a:p>
          <a:p>
            <a:pPr marL="457200" lvl="0" indent="-336550" algn="l" rtl="0">
              <a:lnSpc>
                <a:spcPct val="200000"/>
              </a:lnSpc>
              <a:spcBef>
                <a:spcPts val="0"/>
              </a:spcBef>
              <a:spcAft>
                <a:spcPts val="0"/>
              </a:spcAft>
              <a:buSzPts val="1700"/>
              <a:buChar char="●"/>
            </a:pPr>
            <a:r>
              <a:rPr lang="en-US" sz="1700" dirty="0"/>
              <a:t>How families can save money and time with a library card </a:t>
            </a:r>
          </a:p>
          <a:p>
            <a:pPr marL="120650" lvl="0" algn="l" rtl="0">
              <a:lnSpc>
                <a:spcPct val="200000"/>
              </a:lnSpc>
              <a:spcBef>
                <a:spcPts val="0"/>
              </a:spcBef>
              <a:spcAft>
                <a:spcPts val="0"/>
              </a:spcAft>
              <a:buSzPts val="1700"/>
            </a:pPr>
            <a:r>
              <a:rPr lang="en-US" sz="1700" dirty="0"/>
              <a:t>And much more! Just contact Shannon!</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2159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27686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Find Your Child’s Next Great Read</a:t>
            </a:r>
            <a:endParaRPr dirty="0"/>
          </a:p>
        </p:txBody>
      </p:sp>
      <p:sp>
        <p:nvSpPr>
          <p:cNvPr id="104" name="Google Shape;104;p20"/>
          <p:cNvSpPr txBox="1">
            <a:spLocks noGrp="1"/>
          </p:cNvSpPr>
          <p:nvPr>
            <p:ph type="body" idx="1"/>
          </p:nvPr>
        </p:nvSpPr>
        <p:spPr>
          <a:xfrm>
            <a:off x="311700" y="849560"/>
            <a:ext cx="85206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dirty="0"/>
              <a:t>Ask a librarian in-person or by email: </a:t>
            </a:r>
            <a:r>
              <a:rPr lang="en" sz="2200" u="sng" dirty="0">
                <a:solidFill>
                  <a:schemeClr val="hlink"/>
                </a:solidFill>
                <a:hlinkClick r:id="rId3"/>
              </a:rPr>
              <a:t>youth@westvanlibrary.ca</a:t>
            </a:r>
            <a:endParaRPr sz="2200" dirty="0"/>
          </a:p>
          <a:p>
            <a:pPr marL="457200" lvl="0" indent="-368300" algn="l" rtl="0">
              <a:spcBef>
                <a:spcPts val="0"/>
              </a:spcBef>
              <a:spcAft>
                <a:spcPts val="0"/>
              </a:spcAft>
              <a:buSzPts val="2200"/>
              <a:buChar char="●"/>
            </a:pPr>
            <a:r>
              <a:rPr lang="en" sz="2200" dirty="0"/>
              <a:t>Let your child choose their own books</a:t>
            </a:r>
            <a:endParaRPr sz="2200" dirty="0"/>
          </a:p>
          <a:p>
            <a:pPr marL="457200" lvl="0" indent="-368300" algn="l" rtl="0">
              <a:spcBef>
                <a:spcPts val="0"/>
              </a:spcBef>
              <a:spcAft>
                <a:spcPts val="0"/>
              </a:spcAft>
              <a:buSzPts val="2200"/>
              <a:buChar char="●"/>
            </a:pPr>
            <a:r>
              <a:rPr lang="en" sz="2200" dirty="0"/>
              <a:t>Don’t count out non-fiction!</a:t>
            </a:r>
            <a:endParaRPr sz="2200" dirty="0"/>
          </a:p>
          <a:p>
            <a:pPr marL="457200" lvl="0" indent="-368300" algn="l" rtl="0">
              <a:spcBef>
                <a:spcPts val="0"/>
              </a:spcBef>
              <a:spcAft>
                <a:spcPts val="0"/>
              </a:spcAft>
              <a:buSzPts val="2200"/>
              <a:buChar char="●"/>
            </a:pPr>
            <a:r>
              <a:rPr lang="en" sz="2200" dirty="0"/>
              <a:t>Don’t count out audiobooks!</a:t>
            </a:r>
          </a:p>
          <a:p>
            <a:pPr marL="457200" lvl="0" indent="-368300" algn="l" rtl="0">
              <a:spcBef>
                <a:spcPts val="0"/>
              </a:spcBef>
              <a:spcAft>
                <a:spcPts val="0"/>
              </a:spcAft>
              <a:buSzPts val="2200"/>
              <a:buChar char="●"/>
            </a:pPr>
            <a:r>
              <a:rPr lang="en" sz="2200" dirty="0"/>
              <a:t>Don’t count out comics!</a:t>
            </a:r>
            <a:endParaRPr sz="2200" dirty="0"/>
          </a:p>
          <a:p>
            <a:pPr marL="457200" lvl="0" indent="-368300" algn="l" rtl="0">
              <a:spcBef>
                <a:spcPts val="0"/>
              </a:spcBef>
              <a:spcAft>
                <a:spcPts val="0"/>
              </a:spcAft>
              <a:buSzPts val="2200"/>
              <a:buChar char="●"/>
            </a:pPr>
            <a:r>
              <a:rPr lang="en" sz="2200" dirty="0"/>
              <a:t>Check out a book list:</a:t>
            </a:r>
            <a:endParaRPr sz="1800" dirty="0"/>
          </a:p>
          <a:p>
            <a:pPr marL="914400" lvl="1" indent="-342900" algn="l" rtl="0">
              <a:spcBef>
                <a:spcPts val="0"/>
              </a:spcBef>
              <a:spcAft>
                <a:spcPts val="0"/>
              </a:spcAft>
              <a:buSzPts val="1800"/>
              <a:buChar char="○"/>
            </a:pPr>
            <a:r>
              <a:rPr lang="en" sz="1800" u="sng" dirty="0">
                <a:solidFill>
                  <a:schemeClr val="hlink"/>
                </a:solidFill>
                <a:hlinkClick r:id="rId4"/>
              </a:rPr>
              <a:t>(Almost) G-Rated Books for Kids Reading Above Grade Level</a:t>
            </a:r>
            <a:endParaRPr sz="1800" dirty="0"/>
          </a:p>
          <a:p>
            <a:pPr marL="914400" lvl="1" indent="-342900" algn="l" rtl="0">
              <a:spcBef>
                <a:spcPts val="0"/>
              </a:spcBef>
              <a:spcAft>
                <a:spcPts val="0"/>
              </a:spcAft>
              <a:buSzPts val="1800"/>
              <a:buChar char="○"/>
            </a:pPr>
            <a:r>
              <a:rPr lang="en" sz="1800" u="sng" dirty="0">
                <a:solidFill>
                  <a:schemeClr val="hlink"/>
                </a:solidFill>
                <a:hlinkClick r:id="rId5"/>
              </a:rPr>
              <a:t>Short, Fast + Awesome for Middle Grade</a:t>
            </a:r>
            <a:endParaRPr sz="1800" dirty="0"/>
          </a:p>
          <a:p>
            <a:pPr marL="914400" lvl="1" indent="-342900" algn="l" rtl="0">
              <a:spcBef>
                <a:spcPts val="0"/>
              </a:spcBef>
              <a:spcAft>
                <a:spcPts val="0"/>
              </a:spcAft>
              <a:buSzPts val="1800"/>
              <a:buChar char="○"/>
            </a:pPr>
            <a:r>
              <a:rPr lang="en" sz="1800" u="sng" dirty="0">
                <a:solidFill>
                  <a:schemeClr val="hlink"/>
                </a:solidFill>
                <a:hlinkClick r:id="rId6"/>
              </a:rPr>
              <a:t>Teen Books for Younger Readers</a:t>
            </a:r>
            <a:endParaRPr sz="1800" dirty="0"/>
          </a:p>
          <a:p>
            <a:pPr marL="914400" lvl="1" indent="-342900" algn="l" rtl="0">
              <a:spcBef>
                <a:spcPts val="0"/>
              </a:spcBef>
              <a:spcAft>
                <a:spcPts val="0"/>
              </a:spcAft>
              <a:buSzPts val="1800"/>
              <a:buChar char="○"/>
            </a:pPr>
            <a:r>
              <a:rPr lang="en" sz="1800" u="sng" dirty="0">
                <a:solidFill>
                  <a:schemeClr val="hlink"/>
                </a:solidFill>
                <a:hlinkClick r:id="rId7"/>
              </a:rPr>
              <a:t>Kids Graphic and Hybrid Novels: Hidden Gems</a:t>
            </a:r>
            <a:endParaRPr sz="1800" dirty="0"/>
          </a:p>
          <a:p>
            <a:pPr marL="0" lvl="0" indent="0" algn="l" rtl="0">
              <a:spcBef>
                <a:spcPts val="1600"/>
              </a:spcBef>
              <a:spcAft>
                <a:spcPts val="0"/>
              </a:spcAft>
              <a:buNone/>
            </a:pPr>
            <a:r>
              <a:rPr lang="en" dirty="0"/>
              <a:t>See every Library book list for Kids, Teens and Adults on </a:t>
            </a:r>
            <a:r>
              <a:rPr lang="en" u="sng" dirty="0">
                <a:solidFill>
                  <a:schemeClr val="hlink"/>
                </a:solidFill>
                <a:hlinkClick r:id="rId8"/>
              </a:rPr>
              <a:t>this page</a:t>
            </a:r>
            <a:endParaRPr sz="1800" dirty="0"/>
          </a:p>
          <a:p>
            <a:pPr marL="914400" lvl="0" indent="0" algn="l" rtl="0">
              <a:spcBef>
                <a:spcPts val="1600"/>
              </a:spcBef>
              <a:spcAft>
                <a:spcPts val="16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Looking for custom recommendations? </a:t>
            </a:r>
            <a:endParaRPr dirty="0"/>
          </a:p>
          <a:p>
            <a:pPr marL="0" lvl="0" indent="0" algn="l" rtl="0">
              <a:spcBef>
                <a:spcPts val="0"/>
              </a:spcBef>
              <a:spcAft>
                <a:spcPts val="0"/>
              </a:spcAft>
              <a:buNone/>
            </a:pPr>
            <a:r>
              <a:rPr lang="en" dirty="0"/>
              <a:t>Need Homework Help?</a:t>
            </a:r>
            <a:endParaRPr dirty="0"/>
          </a:p>
          <a:p>
            <a:pPr marL="0" lvl="0" indent="0" algn="l" rtl="0">
              <a:spcBef>
                <a:spcPts val="0"/>
              </a:spcBef>
              <a:spcAft>
                <a:spcPts val="0"/>
              </a:spcAft>
              <a:buNone/>
            </a:pPr>
            <a:r>
              <a:rPr lang="en" dirty="0"/>
              <a:t>Want to Get Started with </a:t>
            </a:r>
            <a:r>
              <a:rPr lang="en-US" dirty="0"/>
              <a:t>Libby?</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80" name="Google Shape;180;p32"/>
          <p:cNvSpPr txBox="1">
            <a:spLocks noGrp="1"/>
          </p:cNvSpPr>
          <p:nvPr>
            <p:ph type="body" idx="1"/>
          </p:nvPr>
        </p:nvSpPr>
        <p:spPr>
          <a:xfrm>
            <a:off x="311700" y="2040763"/>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Best way to get in touch with us: youth@westvanlibrary.ca</a:t>
            </a:r>
            <a:endParaRPr sz="2400" dirty="0"/>
          </a:p>
          <a:p>
            <a:pPr marL="0" lvl="0" indent="0" algn="l" rtl="0">
              <a:spcBef>
                <a:spcPts val="1600"/>
              </a:spcBef>
              <a:spcAft>
                <a:spcPts val="0"/>
              </a:spcAft>
              <a:buNone/>
            </a:pPr>
            <a:r>
              <a:rPr lang="en-US" sz="2400" dirty="0"/>
              <a:t>Call 604.925.7408</a:t>
            </a:r>
            <a:endParaRPr sz="2400" dirty="0"/>
          </a:p>
          <a:p>
            <a:pPr marL="0" lvl="0" indent="0" algn="l" rtl="0">
              <a:spcBef>
                <a:spcPts val="1600"/>
              </a:spcBef>
              <a:spcAft>
                <a:spcPts val="1600"/>
              </a:spcAft>
              <a:buNone/>
            </a:pPr>
            <a:r>
              <a:rPr lang="en" sz="2400" dirty="0"/>
              <a:t>Sign up for the Library </a:t>
            </a:r>
            <a:r>
              <a:rPr lang="en" sz="2400" u="sng" dirty="0">
                <a:solidFill>
                  <a:schemeClr val="hlink"/>
                </a:solidFill>
                <a:hlinkClick r:id="rId3"/>
              </a:rPr>
              <a:t>e-newsletter</a:t>
            </a:r>
            <a:endParaRPr lang="en" sz="2400" u="sng" dirty="0">
              <a:solidFill>
                <a:schemeClr val="hlink"/>
              </a:solidFill>
            </a:endParaRPr>
          </a:p>
          <a:p>
            <a:pPr marL="0" lvl="0" indent="0">
              <a:spcBef>
                <a:spcPts val="1600"/>
              </a:spcBef>
              <a:spcAft>
                <a:spcPts val="1600"/>
              </a:spcAft>
              <a:buNone/>
            </a:pPr>
            <a:r>
              <a:rPr lang="en" sz="2400" dirty="0"/>
              <a:t>Get in touch directly with Shannon (PAC Speaking Request): </a:t>
            </a:r>
            <a:r>
              <a:rPr lang="en" sz="2400" dirty="0">
                <a:hlinkClick r:id="rId4"/>
              </a:rPr>
              <a:t>sozirny@westvanlibrary.ca</a:t>
            </a:r>
            <a:r>
              <a:rPr lang="en" sz="2400" dirty="0"/>
              <a:t>, 604.925.7422</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424575" y="502375"/>
            <a:ext cx="8551200" cy="4384800"/>
          </a:xfrm>
          <a:prstGeom prst="rect">
            <a:avLst/>
          </a:prstGeom>
          <a:noFill/>
          <a:ln>
            <a:noFill/>
          </a:ln>
        </p:spPr>
        <p:txBody>
          <a:bodyPr spcFirstLastPara="1" wrap="square" lIns="91425" tIns="91425" rIns="91425" bIns="91425" anchor="t" anchorCtr="0">
            <a:noAutofit/>
          </a:bodyPr>
          <a:lstStyle/>
          <a:p>
            <a:pPr marL="457200" lvl="0" indent="-336550" algn="l" rtl="0">
              <a:lnSpc>
                <a:spcPct val="200000"/>
              </a:lnSpc>
              <a:spcBef>
                <a:spcPts val="0"/>
              </a:spcBef>
              <a:spcAft>
                <a:spcPts val="0"/>
              </a:spcAft>
              <a:buSzPts val="1700"/>
              <a:buChar char="●"/>
            </a:pPr>
            <a:r>
              <a:rPr lang="en-US" sz="1700" dirty="0"/>
              <a:t>Is the Library a Ghost Town? Are kids still reading?</a:t>
            </a:r>
          </a:p>
          <a:p>
            <a:pPr marL="457200" lvl="0" indent="-336550" algn="l" rtl="0">
              <a:lnSpc>
                <a:spcPct val="200000"/>
              </a:lnSpc>
              <a:spcBef>
                <a:spcPts val="0"/>
              </a:spcBef>
              <a:spcAft>
                <a:spcPts val="0"/>
              </a:spcAft>
              <a:buSzPts val="1700"/>
              <a:buChar char="●"/>
            </a:pPr>
            <a:r>
              <a:rPr lang="en-US" sz="1700" dirty="0"/>
              <a:t>Supporting WVS students: webpage + e-newsletter</a:t>
            </a:r>
          </a:p>
          <a:p>
            <a:pPr marL="457200" lvl="0" indent="-336550" algn="l" rtl="0">
              <a:lnSpc>
                <a:spcPct val="200000"/>
              </a:lnSpc>
              <a:spcBef>
                <a:spcPts val="0"/>
              </a:spcBef>
              <a:spcAft>
                <a:spcPts val="0"/>
              </a:spcAft>
              <a:buSzPts val="1700"/>
              <a:buChar char="●"/>
            </a:pPr>
            <a:r>
              <a:rPr lang="en-US" sz="1700" dirty="0"/>
              <a:t>2021 WVS/WVML partnership highlights</a:t>
            </a:r>
          </a:p>
          <a:p>
            <a:pPr marL="457200" indent="-336550">
              <a:lnSpc>
                <a:spcPct val="200000"/>
              </a:lnSpc>
              <a:buSzPts val="1700"/>
              <a:buFont typeface="Arial"/>
              <a:buChar char="●"/>
            </a:pPr>
            <a:r>
              <a:rPr lang="en-US" sz="1700" dirty="0"/>
              <a:t>Virtual programs on reading practice, coding + design</a:t>
            </a:r>
          </a:p>
          <a:p>
            <a:pPr marL="457200" lvl="0" indent="-336550" algn="l" rtl="0">
              <a:lnSpc>
                <a:spcPct val="200000"/>
              </a:lnSpc>
              <a:spcBef>
                <a:spcPts val="0"/>
              </a:spcBef>
              <a:spcAft>
                <a:spcPts val="0"/>
              </a:spcAft>
              <a:buSzPts val="1700"/>
              <a:buChar char="●"/>
            </a:pPr>
            <a:r>
              <a:rPr lang="en-US" sz="1700" dirty="0"/>
              <a:t>Libby app: almost as good as Am*</a:t>
            </a:r>
            <a:r>
              <a:rPr lang="en-US" sz="1700" dirty="0" err="1"/>
              <a:t>zon</a:t>
            </a:r>
            <a:r>
              <a:rPr lang="en-US" sz="1700" dirty="0"/>
              <a:t> (I promise!)</a:t>
            </a:r>
          </a:p>
          <a:p>
            <a:pPr marL="457200" lvl="0" indent="-336550" algn="l" rtl="0">
              <a:lnSpc>
                <a:spcPct val="200000"/>
              </a:lnSpc>
              <a:spcBef>
                <a:spcPts val="0"/>
              </a:spcBef>
              <a:spcAft>
                <a:spcPts val="0"/>
              </a:spcAft>
              <a:buSzPts val="1700"/>
              <a:buChar char="●"/>
            </a:pPr>
            <a:r>
              <a:rPr lang="en-US" sz="1700" dirty="0"/>
              <a:t>New things to borrow!</a:t>
            </a:r>
          </a:p>
          <a:p>
            <a:pPr marL="457200" lvl="0" indent="-336550" algn="l" rtl="0">
              <a:lnSpc>
                <a:spcPct val="200000"/>
              </a:lnSpc>
              <a:spcBef>
                <a:spcPts val="0"/>
              </a:spcBef>
              <a:spcAft>
                <a:spcPts val="0"/>
              </a:spcAft>
              <a:buSzPts val="1700"/>
              <a:buChar char="●"/>
            </a:pPr>
            <a:r>
              <a:rPr lang="en-US" sz="1700" dirty="0"/>
              <a:t>Need a PAC speaker?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Big Changes in the Library</a:t>
            </a:r>
            <a:endParaRPr dirty="0"/>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Seating or Study Space</a:t>
            </a:r>
            <a:endParaRPr dirty="0"/>
          </a:p>
          <a:p>
            <a:pPr marL="0" lvl="0" indent="0" algn="l" rtl="0">
              <a:spcBef>
                <a:spcPts val="1600"/>
              </a:spcBef>
              <a:spcAft>
                <a:spcPts val="0"/>
              </a:spcAft>
              <a:buNone/>
            </a:pPr>
            <a:r>
              <a:rPr lang="en" dirty="0"/>
              <a:t>	In-Person Programs</a:t>
            </a:r>
            <a:endParaRPr dirty="0"/>
          </a:p>
          <a:p>
            <a:pPr marL="0" lvl="0" indent="0" algn="l" rtl="0">
              <a:spcBef>
                <a:spcPts val="1600"/>
              </a:spcBef>
              <a:spcAft>
                <a:spcPts val="0"/>
              </a:spcAft>
              <a:buNone/>
            </a:pPr>
            <a:r>
              <a:rPr lang="en" dirty="0"/>
              <a:t>	Browsing</a:t>
            </a:r>
            <a:endParaRPr dirty="0"/>
          </a:p>
          <a:p>
            <a:pPr marL="0" lvl="0" indent="0" algn="l" rtl="0">
              <a:spcBef>
                <a:spcPts val="1600"/>
              </a:spcBef>
              <a:spcAft>
                <a:spcPts val="0"/>
              </a:spcAft>
              <a:buNone/>
            </a:pPr>
            <a:r>
              <a:rPr lang="en" dirty="0"/>
              <a:t>	Holds Pick-Up</a:t>
            </a:r>
            <a:endParaRPr dirty="0"/>
          </a:p>
          <a:p>
            <a:pPr marL="0" lvl="0" indent="0" algn="l" rtl="0">
              <a:spcBef>
                <a:spcPts val="1600"/>
              </a:spcBef>
              <a:spcAft>
                <a:spcPts val="0"/>
              </a:spcAft>
              <a:buNone/>
            </a:pPr>
            <a:r>
              <a:rPr lang="en" dirty="0"/>
              <a:t>	In-person help/reference</a:t>
            </a:r>
            <a:endParaRPr dirty="0"/>
          </a:p>
          <a:p>
            <a:pPr marL="0" lvl="0" indent="457200" algn="l" rtl="0">
              <a:spcBef>
                <a:spcPts val="1600"/>
              </a:spcBef>
              <a:spcAft>
                <a:spcPts val="0"/>
              </a:spcAft>
              <a:buClr>
                <a:schemeClr val="dk1"/>
              </a:buClr>
              <a:buSzPts val="1100"/>
              <a:buFont typeface="Arial"/>
              <a:buNone/>
            </a:pPr>
            <a:r>
              <a:rPr lang="en" dirty="0"/>
              <a:t>	Phone, Email + Chat help/reference</a:t>
            </a:r>
            <a:endParaRPr dirty="0"/>
          </a:p>
          <a:p>
            <a:pPr marL="0" lvl="0" indent="0" algn="l" rtl="0">
              <a:spcBef>
                <a:spcPts val="1600"/>
              </a:spcBef>
              <a:spcAft>
                <a:spcPts val="0"/>
              </a:spcAft>
              <a:buNone/>
            </a:pPr>
            <a:r>
              <a:rPr lang="en" dirty="0"/>
              <a:t>	Public Computers (90 minute sessions)</a:t>
            </a:r>
          </a:p>
        </p:txBody>
      </p:sp>
      <p:sp>
        <p:nvSpPr>
          <p:cNvPr id="68" name="Google Shape;68;p15"/>
          <p:cNvSpPr/>
          <p:nvPr/>
        </p:nvSpPr>
        <p:spPr>
          <a:xfrm>
            <a:off x="488850" y="1229650"/>
            <a:ext cx="360000" cy="347100"/>
          </a:xfrm>
          <a:prstGeom prst="mathMultiply">
            <a:avLst>
              <a:gd name="adj1" fmla="val 2352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88850" y="1737225"/>
            <a:ext cx="360000" cy="347100"/>
          </a:xfrm>
          <a:prstGeom prst="mathMultiply">
            <a:avLst>
              <a:gd name="adj1" fmla="val 2352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488850" y="2244800"/>
            <a:ext cx="360000" cy="347100"/>
          </a:xfrm>
          <a:prstGeom prst="star4">
            <a:avLst>
              <a:gd name="adj" fmla="val 12500"/>
            </a:avLst>
          </a:prstGeom>
          <a:solidFill>
            <a:srgbClr val="00FF00"/>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488850" y="2752375"/>
            <a:ext cx="360000" cy="347100"/>
          </a:xfrm>
          <a:prstGeom prst="star4">
            <a:avLst>
              <a:gd name="adj" fmla="val 12500"/>
            </a:avLst>
          </a:prstGeom>
          <a:solidFill>
            <a:srgbClr val="00FF00"/>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488850" y="3259950"/>
            <a:ext cx="360000" cy="347100"/>
          </a:xfrm>
          <a:prstGeom prst="star4">
            <a:avLst>
              <a:gd name="adj" fmla="val 12500"/>
            </a:avLst>
          </a:prstGeom>
          <a:solidFill>
            <a:srgbClr val="00FF00"/>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488850" y="3767525"/>
            <a:ext cx="360000" cy="347100"/>
          </a:xfrm>
          <a:prstGeom prst="star4">
            <a:avLst>
              <a:gd name="adj" fmla="val 12500"/>
            </a:avLst>
          </a:prstGeom>
          <a:solidFill>
            <a:srgbClr val="00FF00"/>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88850" y="4275100"/>
            <a:ext cx="360000" cy="347100"/>
          </a:xfrm>
          <a:prstGeom prst="star4">
            <a:avLst>
              <a:gd name="adj" fmla="val 12500"/>
            </a:avLst>
          </a:prstGeom>
          <a:solidFill>
            <a:srgbClr val="00FF00"/>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Oval 1"/>
          <p:cNvSpPr/>
          <p:nvPr/>
        </p:nvSpPr>
        <p:spPr>
          <a:xfrm>
            <a:off x="5087007" y="1152475"/>
            <a:ext cx="3289738" cy="296215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t>Staring February 15:</a:t>
            </a:r>
          </a:p>
          <a:p>
            <a:pPr algn="ctr"/>
            <a:r>
              <a:rPr lang="en-US" sz="1800" dirty="0"/>
              <a:t>We will be open 7 days/week!</a:t>
            </a:r>
          </a:p>
          <a:p>
            <a:pPr algn="ctr"/>
            <a:endParaRPr lang="en-US" sz="1800" dirty="0"/>
          </a:p>
          <a:p>
            <a:pPr algn="ctr"/>
            <a:r>
              <a:rPr lang="en-US" sz="1800" dirty="0"/>
              <a:t>Open Family Day:</a:t>
            </a:r>
          </a:p>
          <a:p>
            <a:pPr algn="ctr"/>
            <a:r>
              <a:rPr lang="en-US" sz="1800" dirty="0"/>
              <a:t>10am-5:30pm</a:t>
            </a:r>
            <a:endParaRPr lang="en-CA"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6"/>
          <p:cNvSpPr txBox="1">
            <a:spLocks noGrp="1"/>
          </p:cNvSpPr>
          <p:nvPr>
            <p:ph type="title"/>
          </p:nvPr>
        </p:nvSpPr>
        <p:spPr>
          <a:xfrm>
            <a:off x="105950" y="94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One Library Page You Need: Find it </a:t>
            </a:r>
            <a:r>
              <a:rPr lang="en" dirty="0">
                <a:hlinkClick r:id="rId3"/>
              </a:rPr>
              <a:t>Here</a:t>
            </a:r>
            <a:r>
              <a:rPr lang="en" dirty="0"/>
              <a:t> </a:t>
            </a:r>
            <a:endParaRPr dirty="0"/>
          </a:p>
        </p:txBody>
      </p:sp>
      <p:pic>
        <p:nvPicPr>
          <p:cNvPr id="4" name="Picture 3"/>
          <p:cNvPicPr/>
          <p:nvPr/>
        </p:nvPicPr>
        <p:blipFill rotWithShape="1">
          <a:blip r:embed="rId4"/>
          <a:srcRect t="15111" r="1201" b="6004"/>
          <a:stretch/>
        </p:blipFill>
        <p:spPr bwMode="auto">
          <a:xfrm>
            <a:off x="294290" y="666875"/>
            <a:ext cx="8618481" cy="4476625"/>
          </a:xfrm>
          <a:prstGeom prst="rect">
            <a:avLst/>
          </a:prstGeom>
          <a:ln>
            <a:noFill/>
          </a:ln>
          <a:extLst>
            <a:ext uri="{53640926-AAD7-44D8-BBD7-CCE9431645EC}">
              <a14:shadowObscured xmlns:a14="http://schemas.microsoft.com/office/drawing/2010/main"/>
            </a:ext>
          </a:extLst>
        </p:spPr>
      </p:pic>
      <p:sp>
        <p:nvSpPr>
          <p:cNvPr id="80" name="Google Shape;80;p16"/>
          <p:cNvSpPr/>
          <p:nvPr/>
        </p:nvSpPr>
        <p:spPr>
          <a:xfrm>
            <a:off x="3478924" y="4046482"/>
            <a:ext cx="1866816" cy="440620"/>
          </a:xfrm>
          <a:prstGeom prst="rightArrow">
            <a:avLst>
              <a:gd name="adj1" fmla="val 50000"/>
              <a:gd name="adj2" fmla="val 50000"/>
            </a:avLst>
          </a:prstGeom>
          <a:solidFill>
            <a:srgbClr val="00FF00"/>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to Know What’s On at the Library</a:t>
            </a:r>
            <a:endParaRPr dirty="0"/>
          </a:p>
        </p:txBody>
      </p:sp>
      <p:sp>
        <p:nvSpPr>
          <p:cNvPr id="3" name="Google Shape;98;p19"/>
          <p:cNvSpPr txBox="1">
            <a:spLocks noGrp="1"/>
          </p:cNvSpPr>
          <p:nvPr>
            <p:ph type="body" idx="1"/>
          </p:nvPr>
        </p:nvSpPr>
        <p:spPr>
          <a:xfrm>
            <a:off x="311700" y="10753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Subscribe to the monthly e-newsletter </a:t>
            </a:r>
            <a:r>
              <a:rPr lang="en-US" sz="2400" dirty="0">
                <a:hlinkClick r:id="rId3"/>
              </a:rPr>
              <a:t>here</a:t>
            </a:r>
            <a:endParaRPr lang="en-US" sz="2400" dirty="0"/>
          </a:p>
          <a:p>
            <a:pPr marL="0" lvl="0" indent="0" algn="l" rtl="0">
              <a:spcBef>
                <a:spcPts val="0"/>
              </a:spcBef>
              <a:spcAft>
                <a:spcPts val="0"/>
              </a:spcAft>
              <a:buNone/>
            </a:pPr>
            <a:endParaRPr lang="en-US" sz="2400" dirty="0"/>
          </a:p>
          <a:p>
            <a:pPr marL="0" lvl="0" indent="0" algn="l" rtl="0">
              <a:spcBef>
                <a:spcPts val="0"/>
              </a:spcBef>
              <a:spcAft>
                <a:spcPts val="0"/>
              </a:spcAft>
              <a:buNone/>
            </a:pPr>
            <a:r>
              <a:rPr lang="en-US" sz="2400" dirty="0"/>
              <a:t>During the pandemic, we started a special newsletter for principals and teacher-librarians to share with families</a:t>
            </a:r>
          </a:p>
          <a:p>
            <a:pPr marL="0" lvl="0" indent="0" algn="l" rtl="0">
              <a:spcBef>
                <a:spcPts val="0"/>
              </a:spcBef>
              <a:spcAft>
                <a:spcPts val="0"/>
              </a:spcAft>
              <a:buNone/>
            </a:pPr>
            <a:r>
              <a:rPr lang="en-US" sz="2400" dirty="0"/>
              <a:t>(let Shannon know if your PAC wants it by email, too!):</a:t>
            </a:r>
          </a:p>
          <a:p>
            <a:pPr marL="0" lvl="0" indent="0" algn="l" rtl="0">
              <a:spcBef>
                <a:spcPts val="0"/>
              </a:spcBef>
              <a:spcAft>
                <a:spcPts val="0"/>
              </a:spcAft>
              <a:buNone/>
            </a:pPr>
            <a:r>
              <a:rPr lang="en-US" sz="2400" dirty="0">
                <a:solidFill>
                  <a:schemeClr val="tx1"/>
                </a:solidFill>
              </a:rPr>
              <a:t>Read and share the latest issue </a:t>
            </a:r>
            <a:r>
              <a:rPr lang="en-US" sz="2400" dirty="0">
                <a:solidFill>
                  <a:schemeClr val="tx1"/>
                </a:solidFill>
                <a:hlinkClick r:id="rId4"/>
              </a:rPr>
              <a:t>here</a:t>
            </a:r>
            <a:endParaRPr lang="en-US" sz="2400" dirty="0">
              <a:solidFill>
                <a:schemeClr val="tx1"/>
              </a:solidFill>
            </a:endParaRP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a:p>
            <a:pPr marL="0" lvl="0" indent="0" algn="l" rtl="0">
              <a:spcBef>
                <a:spcPts val="1600"/>
              </a:spcBef>
              <a:spcAft>
                <a:spcPts val="1600"/>
              </a:spcAft>
              <a:buNone/>
            </a:pPr>
            <a:endParaRPr dirty="0"/>
          </a:p>
        </p:txBody>
      </p:sp>
    </p:spTree>
    <p:extLst>
      <p:ext uri="{BB962C8B-B14F-4D97-AF65-F5344CB8AC3E}">
        <p14:creationId xmlns:p14="http://schemas.microsoft.com/office/powerpoint/2010/main" val="2975016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WVS/WVML Partnership Highlights to June 2021</a:t>
            </a:r>
            <a:endParaRPr dirty="0"/>
          </a:p>
        </p:txBody>
      </p:sp>
      <p:sp>
        <p:nvSpPr>
          <p:cNvPr id="4" name="Google Shape;61;p14"/>
          <p:cNvSpPr txBox="1"/>
          <p:nvPr/>
        </p:nvSpPr>
        <p:spPr>
          <a:xfrm>
            <a:off x="311700" y="979274"/>
            <a:ext cx="8551200" cy="4384800"/>
          </a:xfrm>
          <a:prstGeom prst="rect">
            <a:avLst/>
          </a:prstGeom>
          <a:noFill/>
          <a:ln>
            <a:noFill/>
          </a:ln>
        </p:spPr>
        <p:txBody>
          <a:bodyPr spcFirstLastPara="1" wrap="square" lIns="91425" tIns="91425" rIns="91425" bIns="91425" anchor="t" anchorCtr="0">
            <a:noAutofit/>
          </a:bodyPr>
          <a:lstStyle/>
          <a:p>
            <a:pPr marL="457200" lvl="0" indent="-336550" algn="l" rtl="0">
              <a:lnSpc>
                <a:spcPct val="200000"/>
              </a:lnSpc>
              <a:spcBef>
                <a:spcPts val="0"/>
              </a:spcBef>
              <a:spcAft>
                <a:spcPts val="0"/>
              </a:spcAft>
              <a:buSzPts val="1700"/>
              <a:buChar char="●"/>
            </a:pPr>
            <a:r>
              <a:rPr lang="en-US" sz="1700" dirty="0"/>
              <a:t>DPAC Inclusion Committee Partner</a:t>
            </a:r>
          </a:p>
          <a:p>
            <a:pPr marL="457200" lvl="0" indent="-336550" algn="l" rtl="0">
              <a:lnSpc>
                <a:spcPct val="200000"/>
              </a:lnSpc>
              <a:spcBef>
                <a:spcPts val="0"/>
              </a:spcBef>
              <a:spcAft>
                <a:spcPts val="0"/>
              </a:spcAft>
              <a:buSzPts val="1700"/>
              <a:buChar char="●"/>
            </a:pPr>
            <a:r>
              <a:rPr lang="en-US" sz="1700" dirty="0"/>
              <a:t>SEY2K (Strengthening Early Years to Kindergarten Transitions Partner)</a:t>
            </a:r>
          </a:p>
          <a:p>
            <a:pPr marL="457200" lvl="0" indent="-336550" algn="l" rtl="0">
              <a:lnSpc>
                <a:spcPct val="200000"/>
              </a:lnSpc>
              <a:spcBef>
                <a:spcPts val="0"/>
              </a:spcBef>
              <a:spcAft>
                <a:spcPts val="0"/>
              </a:spcAft>
              <a:buSzPts val="1700"/>
              <a:buChar char="●"/>
            </a:pPr>
            <a:r>
              <a:rPr lang="en-US" sz="1700" dirty="0">
                <a:hlinkClick r:id="rId3"/>
              </a:rPr>
              <a:t>Virtual </a:t>
            </a:r>
            <a:r>
              <a:rPr lang="en-US" sz="1700" dirty="0" err="1">
                <a:hlinkClick r:id="rId3"/>
              </a:rPr>
              <a:t>Booktopia</a:t>
            </a:r>
            <a:r>
              <a:rPr lang="en-US" sz="1700" dirty="0"/>
              <a:t> </a:t>
            </a:r>
          </a:p>
          <a:p>
            <a:pPr marL="457200" lvl="0" indent="-336550" algn="l" rtl="0">
              <a:lnSpc>
                <a:spcPct val="200000"/>
              </a:lnSpc>
              <a:spcBef>
                <a:spcPts val="0"/>
              </a:spcBef>
              <a:spcAft>
                <a:spcPts val="0"/>
              </a:spcAft>
              <a:buSzPts val="1700"/>
              <a:buChar char="●"/>
            </a:pPr>
            <a:r>
              <a:rPr lang="en-US" sz="1700" dirty="0"/>
              <a:t>Virtual Reading Link Challenge </a:t>
            </a:r>
          </a:p>
          <a:p>
            <a:pPr marL="457200" lvl="0" indent="-336550" algn="l" rtl="0">
              <a:lnSpc>
                <a:spcPct val="200000"/>
              </a:lnSpc>
              <a:spcBef>
                <a:spcPts val="0"/>
              </a:spcBef>
              <a:spcAft>
                <a:spcPts val="0"/>
              </a:spcAft>
              <a:buSzPts val="1700"/>
              <a:buChar char="●"/>
            </a:pPr>
            <a:r>
              <a:rPr lang="en-US" sz="1700" dirty="0"/>
              <a:t>Work Experience Students</a:t>
            </a:r>
          </a:p>
          <a:p>
            <a:pPr marL="457200" lvl="0" indent="-336550" algn="l" rtl="0">
              <a:lnSpc>
                <a:spcPct val="200000"/>
              </a:lnSpc>
              <a:spcBef>
                <a:spcPts val="0"/>
              </a:spcBef>
              <a:spcAft>
                <a:spcPts val="0"/>
              </a:spcAft>
              <a:buSzPts val="1700"/>
              <a:buChar char="●"/>
            </a:pPr>
            <a:r>
              <a:rPr lang="en-US" sz="1700" dirty="0"/>
              <a:t>Teen Volunteer Program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4497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Virtual Programs</a:t>
            </a:r>
            <a:endParaRPr dirty="0"/>
          </a:p>
        </p:txBody>
      </p:sp>
      <p:sp>
        <p:nvSpPr>
          <p:cNvPr id="98" name="Google Shape;98;p19"/>
          <p:cNvSpPr txBox="1">
            <a:spLocks noGrp="1"/>
          </p:cNvSpPr>
          <p:nvPr>
            <p:ph type="body" idx="1"/>
          </p:nvPr>
        </p:nvSpPr>
        <p:spPr>
          <a:xfrm>
            <a:off x="311700" y="10753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a:t>
            </a:r>
            <a:r>
              <a:rPr lang="en" sz="2000" dirty="0"/>
              <a:t>ust some examples of what we’re running in the next couple weeks:</a:t>
            </a:r>
            <a:endParaRPr sz="2000" dirty="0"/>
          </a:p>
          <a:p>
            <a:pPr marL="457200" lvl="0" indent="-355600" algn="l" rtl="0">
              <a:spcBef>
                <a:spcPts val="1600"/>
              </a:spcBef>
              <a:spcAft>
                <a:spcPts val="0"/>
              </a:spcAft>
              <a:buSzPts val="2000"/>
              <a:buChar char="●"/>
            </a:pPr>
            <a:r>
              <a:rPr lang="en" u="sng" dirty="0">
                <a:solidFill>
                  <a:schemeClr val="hlink"/>
                </a:solidFill>
                <a:hlinkClick r:id="rId3"/>
              </a:rPr>
              <a:t>Instagram Storytime</a:t>
            </a:r>
            <a:r>
              <a:rPr lang="en" dirty="0">
                <a:hlinkClick r:id="rId3"/>
              </a:rPr>
              <a:t> </a:t>
            </a:r>
            <a:r>
              <a:rPr lang="en" dirty="0"/>
              <a:t>(Live Tues-Fri @ 10am, recordings available in IGTV)</a:t>
            </a:r>
          </a:p>
          <a:p>
            <a:pPr marL="457200" lvl="0" indent="-355600" algn="l" rtl="0">
              <a:spcBef>
                <a:spcPts val="1600"/>
              </a:spcBef>
              <a:spcAft>
                <a:spcPts val="0"/>
              </a:spcAft>
              <a:buSzPts val="2000"/>
              <a:buChar char="●"/>
            </a:pPr>
            <a:r>
              <a:rPr lang="en-US" sz="1700" dirty="0">
                <a:hlinkClick r:id="rId4"/>
              </a:rPr>
              <a:t>Feb 10: Extended Reality: Explore the Deep Sea | Ages 9-12</a:t>
            </a:r>
            <a:endParaRPr lang="en-US" sz="1700" dirty="0"/>
          </a:p>
          <a:p>
            <a:pPr marL="457200" lvl="0" indent="-355600" algn="l" rtl="0">
              <a:spcBef>
                <a:spcPts val="1600"/>
              </a:spcBef>
              <a:spcAft>
                <a:spcPts val="0"/>
              </a:spcAft>
              <a:buSzPts val="2000"/>
              <a:buChar char="●"/>
            </a:pPr>
            <a:r>
              <a:rPr lang="en-US" sz="1700" dirty="0">
                <a:hlinkClick r:id="rId5"/>
              </a:rPr>
              <a:t>Feb 12: Code a Candy Heart with Python | Ages 9-12</a:t>
            </a:r>
            <a:endParaRPr lang="en-US" sz="1700" dirty="0"/>
          </a:p>
          <a:p>
            <a:pPr marL="457200" lvl="0" indent="-355600" algn="l" rtl="0">
              <a:spcBef>
                <a:spcPts val="1600"/>
              </a:spcBef>
              <a:spcAft>
                <a:spcPts val="0"/>
              </a:spcAft>
              <a:buSzPts val="2000"/>
              <a:buChar char="●"/>
            </a:pPr>
            <a:r>
              <a:rPr lang="en-US" sz="1700" dirty="0">
                <a:hlinkClick r:id="rId6"/>
              </a:rPr>
              <a:t>Feb 12: Lunar New Year </a:t>
            </a:r>
            <a:r>
              <a:rPr lang="en-US" sz="1700" dirty="0" err="1">
                <a:hlinkClick r:id="rId6"/>
              </a:rPr>
              <a:t>Storytime</a:t>
            </a:r>
            <a:endParaRPr lang="en-US" sz="1700" dirty="0"/>
          </a:p>
          <a:p>
            <a:pPr marL="457200" lvl="0" indent="-355600" algn="l" rtl="0">
              <a:spcBef>
                <a:spcPts val="1600"/>
              </a:spcBef>
              <a:spcAft>
                <a:spcPts val="0"/>
              </a:spcAft>
              <a:buSzPts val="2000"/>
              <a:buChar char="●"/>
            </a:pPr>
            <a:r>
              <a:rPr lang="en-US" sz="1700" dirty="0">
                <a:hlinkClick r:id="rId7"/>
              </a:rPr>
              <a:t>Feb 13: Code a Valentine with HTML + CSS | Ages 9-12</a:t>
            </a:r>
            <a:endParaRPr lang="en-US" sz="1700" dirty="0"/>
          </a:p>
          <a:p>
            <a:pPr marL="457200" lvl="0" indent="-355600" algn="l" rtl="0">
              <a:spcBef>
                <a:spcPts val="1600"/>
              </a:spcBef>
              <a:spcAft>
                <a:spcPts val="0"/>
              </a:spcAft>
              <a:buSzPts val="2000"/>
              <a:buChar char="●"/>
            </a:pPr>
            <a:r>
              <a:rPr lang="en-US" sz="1700" dirty="0">
                <a:hlinkClick r:id="rId8"/>
              </a:rPr>
              <a:t>Feb 16: Encryption: Make and Break Secret Messages | Ages 9-12</a:t>
            </a:r>
            <a:endParaRPr lang="en-US" sz="1700" dirty="0"/>
          </a:p>
          <a:p>
            <a:pPr marL="0" lvl="0" indent="0">
              <a:spcBef>
                <a:spcPts val="1600"/>
              </a:spcBef>
              <a:buNone/>
            </a:pPr>
            <a:r>
              <a:rPr lang="en" b="1" dirty="0"/>
              <a:t>See the </a:t>
            </a:r>
            <a:r>
              <a:rPr lang="en" b="1" u="sng" dirty="0">
                <a:solidFill>
                  <a:schemeClr val="hlink"/>
                </a:solidFill>
                <a:hlinkClick r:id="rId9"/>
              </a:rPr>
              <a:t>Events Calendar </a:t>
            </a:r>
            <a:r>
              <a:rPr lang="en" b="1" dirty="0"/>
              <a:t>or subscribe to the monthly </a:t>
            </a:r>
            <a:r>
              <a:rPr lang="en" b="1" u="sng" dirty="0">
                <a:solidFill>
                  <a:schemeClr val="hlink"/>
                </a:solidFill>
                <a:hlinkClick r:id="rId10"/>
              </a:rPr>
              <a:t>e-newsletter</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Ebooks + E-audio: Libby by Overdrive</a:t>
            </a:r>
            <a:endParaRPr/>
          </a:p>
        </p:txBody>
      </p:sp>
      <p:pic>
        <p:nvPicPr>
          <p:cNvPr id="92" name="Google Shape;92;p18"/>
          <p:cNvPicPr preferRelativeResize="0"/>
          <p:nvPr/>
        </p:nvPicPr>
        <p:blipFill>
          <a:blip r:embed="rId3">
            <a:alphaModFix/>
          </a:blip>
          <a:stretch>
            <a:fillRect/>
          </a:stretch>
        </p:blipFill>
        <p:spPr>
          <a:xfrm>
            <a:off x="424575" y="1017725"/>
            <a:ext cx="7163526" cy="3760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Google Shape;97;p19"/>
          <p:cNvSpPr txBox="1">
            <a:spLocks noGrp="1"/>
          </p:cNvSpPr>
          <p:nvPr>
            <p:ph type="title"/>
          </p:nvPr>
        </p:nvSpPr>
        <p:spPr>
          <a:xfrm>
            <a:off x="311700" y="25583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New Things to Borrow</a:t>
            </a:r>
            <a:endParaRPr dirty="0"/>
          </a:p>
        </p:txBody>
      </p:sp>
      <p:pic>
        <p:nvPicPr>
          <p:cNvPr id="1028" name="Picture 4" descr="Wonderbook | Playaway Pre-Loaded Produ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00" y="1017725"/>
            <a:ext cx="2531073" cy="19987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p:cNvPicPr/>
          <p:nvPr/>
        </p:nvPicPr>
        <p:blipFill>
          <a:blip r:embed="rId4">
            <a:extLst>
              <a:ext uri="{28A0092B-C50C-407E-A947-70E740481C1C}">
                <a14:useLocalDpi xmlns:a14="http://schemas.microsoft.com/office/drawing/2010/main" val="0"/>
              </a:ext>
            </a:extLst>
          </a:blip>
          <a:srcRect/>
          <a:stretch>
            <a:fillRect/>
          </a:stretch>
        </p:blipFill>
        <p:spPr bwMode="auto">
          <a:xfrm>
            <a:off x="2842773" y="1017725"/>
            <a:ext cx="2811794" cy="1998772"/>
          </a:xfrm>
          <a:prstGeom prst="rect">
            <a:avLst/>
          </a:prstGeom>
          <a:noFill/>
          <a:ln>
            <a:noFill/>
          </a:ln>
        </p:spPr>
      </p:pic>
      <p:pic>
        <p:nvPicPr>
          <p:cNvPr id="7" name="Picture 6" descr="Programmable Robot Ball: Sphero SPRK+ | Teach STEM with Sphero"/>
          <p:cNvPicPr/>
          <p:nvPr/>
        </p:nvPicPr>
        <p:blipFill>
          <a:blip r:embed="rId5">
            <a:extLst>
              <a:ext uri="{28A0092B-C50C-407E-A947-70E740481C1C}">
                <a14:useLocalDpi xmlns:a14="http://schemas.microsoft.com/office/drawing/2010/main" val="0"/>
              </a:ext>
            </a:extLst>
          </a:blip>
          <a:srcRect/>
          <a:stretch>
            <a:fillRect/>
          </a:stretch>
        </p:blipFill>
        <p:spPr bwMode="auto">
          <a:xfrm>
            <a:off x="3332198" y="3042785"/>
            <a:ext cx="2112579" cy="1998772"/>
          </a:xfrm>
          <a:prstGeom prst="rect">
            <a:avLst/>
          </a:prstGeom>
          <a:noFill/>
          <a:ln>
            <a:noFill/>
          </a:ln>
        </p:spPr>
      </p:pic>
      <p:pic>
        <p:nvPicPr>
          <p:cNvPr id="1034" name="Picture 10" descr="View-M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4567" y="1017725"/>
            <a:ext cx="3091434" cy="19987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lockenspiel"/>
          <p:cNvPicPr/>
          <p:nvPr/>
        </p:nvPicPr>
        <p:blipFill rotWithShape="1">
          <a:blip r:embed="rId7">
            <a:extLst>
              <a:ext uri="{28A0092B-C50C-407E-A947-70E740481C1C}">
                <a14:useLocalDpi xmlns:a14="http://schemas.microsoft.com/office/drawing/2010/main" val="0"/>
              </a:ext>
            </a:extLst>
          </a:blip>
          <a:srcRect t="17902" b="14543"/>
          <a:stretch/>
        </p:blipFill>
        <p:spPr bwMode="auto">
          <a:xfrm rot="5400000">
            <a:off x="5608857" y="2852417"/>
            <a:ext cx="1998772" cy="2326931"/>
          </a:xfrm>
          <a:prstGeom prst="rect">
            <a:avLst/>
          </a:prstGeom>
          <a:noFill/>
          <a:ln>
            <a:noFill/>
          </a:ln>
          <a:extLst>
            <a:ext uri="{53640926-AAD7-44D8-BBD7-CCE9431645EC}">
              <a14:shadowObscured xmlns:a14="http://schemas.microsoft.com/office/drawing/2010/main"/>
            </a:ext>
          </a:extLst>
        </p:spPr>
      </p:pic>
      <p:pic>
        <p:nvPicPr>
          <p:cNvPr id="11" name="Picture 10" descr="Steel Drum"/>
          <p:cNvPicPr/>
          <p:nvPr/>
        </p:nvPicPr>
        <p:blipFill rotWithShape="1">
          <a:blip r:embed="rId8">
            <a:extLst>
              <a:ext uri="{28A0092B-C50C-407E-A947-70E740481C1C}">
                <a14:useLocalDpi xmlns:a14="http://schemas.microsoft.com/office/drawing/2010/main" val="0"/>
              </a:ext>
            </a:extLst>
          </a:blip>
          <a:srcRect t="21397" b="15114"/>
          <a:stretch/>
        </p:blipFill>
        <p:spPr bwMode="auto">
          <a:xfrm rot="16200000">
            <a:off x="1069514" y="2856548"/>
            <a:ext cx="1923365" cy="2243261"/>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324309" y="2735008"/>
            <a:ext cx="1986455" cy="307777"/>
          </a:xfrm>
          <a:prstGeom prst="rect">
            <a:avLst/>
          </a:prstGeom>
          <a:solidFill>
            <a:schemeClr val="bg1"/>
          </a:solidFill>
        </p:spPr>
        <p:txBody>
          <a:bodyPr wrap="square" rtlCol="0">
            <a:spAutoFit/>
          </a:bodyPr>
          <a:lstStyle/>
          <a:p>
            <a:r>
              <a:rPr lang="en-US" b="1" dirty="0" err="1">
                <a:hlinkClick r:id="rId9"/>
              </a:rPr>
              <a:t>Wonderbooks</a:t>
            </a:r>
            <a:endParaRPr lang="en-CA" b="1" dirty="0"/>
          </a:p>
        </p:txBody>
      </p:sp>
      <p:sp>
        <p:nvSpPr>
          <p:cNvPr id="12" name="TextBox 11"/>
          <p:cNvSpPr txBox="1"/>
          <p:nvPr/>
        </p:nvSpPr>
        <p:spPr>
          <a:xfrm>
            <a:off x="2855382" y="2708718"/>
            <a:ext cx="1986455" cy="307777"/>
          </a:xfrm>
          <a:prstGeom prst="rect">
            <a:avLst/>
          </a:prstGeom>
          <a:solidFill>
            <a:schemeClr val="bg1"/>
          </a:solidFill>
        </p:spPr>
        <p:txBody>
          <a:bodyPr wrap="square" rtlCol="0">
            <a:spAutoFit/>
          </a:bodyPr>
          <a:lstStyle/>
          <a:p>
            <a:r>
              <a:rPr lang="en-US" b="1" dirty="0">
                <a:hlinkClick r:id="rId10"/>
              </a:rPr>
              <a:t>Explorer Backpacks</a:t>
            </a:r>
            <a:endParaRPr lang="en-CA" b="1" dirty="0"/>
          </a:p>
        </p:txBody>
      </p:sp>
      <p:sp>
        <p:nvSpPr>
          <p:cNvPr id="13" name="TextBox 12"/>
          <p:cNvSpPr txBox="1"/>
          <p:nvPr/>
        </p:nvSpPr>
        <p:spPr>
          <a:xfrm>
            <a:off x="5667176" y="2700526"/>
            <a:ext cx="2707473" cy="307777"/>
          </a:xfrm>
          <a:prstGeom prst="rect">
            <a:avLst/>
          </a:prstGeom>
          <a:solidFill>
            <a:schemeClr val="bg1"/>
          </a:solidFill>
        </p:spPr>
        <p:txBody>
          <a:bodyPr wrap="square" rtlCol="0">
            <a:spAutoFit/>
          </a:bodyPr>
          <a:lstStyle/>
          <a:p>
            <a:r>
              <a:rPr lang="en-US" b="1" dirty="0">
                <a:hlinkClick r:id="rId11"/>
              </a:rPr>
              <a:t>Virtual Reality Starter Pack</a:t>
            </a:r>
            <a:endParaRPr lang="en-CA" b="1" dirty="0"/>
          </a:p>
        </p:txBody>
      </p:sp>
      <p:sp>
        <p:nvSpPr>
          <p:cNvPr id="14" name="TextBox 13"/>
          <p:cNvSpPr txBox="1"/>
          <p:nvPr/>
        </p:nvSpPr>
        <p:spPr>
          <a:xfrm>
            <a:off x="863744" y="4695529"/>
            <a:ext cx="1986455" cy="307777"/>
          </a:xfrm>
          <a:prstGeom prst="rect">
            <a:avLst/>
          </a:prstGeom>
          <a:solidFill>
            <a:schemeClr val="bg1"/>
          </a:solidFill>
        </p:spPr>
        <p:txBody>
          <a:bodyPr wrap="square" rtlCol="0">
            <a:spAutoFit/>
          </a:bodyPr>
          <a:lstStyle/>
          <a:p>
            <a:r>
              <a:rPr lang="en-US" b="1" dirty="0">
                <a:hlinkClick r:id="rId12"/>
              </a:rPr>
              <a:t>Wee Musician Kits</a:t>
            </a:r>
            <a:endParaRPr lang="en-CA" b="1" dirty="0"/>
          </a:p>
        </p:txBody>
      </p:sp>
      <p:sp>
        <p:nvSpPr>
          <p:cNvPr id="15" name="TextBox 14"/>
          <p:cNvSpPr txBox="1"/>
          <p:nvPr/>
        </p:nvSpPr>
        <p:spPr>
          <a:xfrm>
            <a:off x="5444777" y="4699298"/>
            <a:ext cx="1986455" cy="307777"/>
          </a:xfrm>
          <a:prstGeom prst="rect">
            <a:avLst/>
          </a:prstGeom>
          <a:solidFill>
            <a:schemeClr val="bg1"/>
          </a:solidFill>
        </p:spPr>
        <p:txBody>
          <a:bodyPr wrap="square" rtlCol="0">
            <a:spAutoFit/>
          </a:bodyPr>
          <a:lstStyle/>
          <a:p>
            <a:r>
              <a:rPr lang="en-US" b="1" dirty="0">
                <a:hlinkClick r:id="rId12"/>
              </a:rPr>
              <a:t>Wee Musician Kits</a:t>
            </a:r>
            <a:endParaRPr lang="en-CA" b="1" dirty="0"/>
          </a:p>
        </p:txBody>
      </p:sp>
      <p:sp>
        <p:nvSpPr>
          <p:cNvPr id="16" name="TextBox 15"/>
          <p:cNvSpPr txBox="1"/>
          <p:nvPr/>
        </p:nvSpPr>
        <p:spPr>
          <a:xfrm>
            <a:off x="3198650" y="4632084"/>
            <a:ext cx="1986455" cy="307777"/>
          </a:xfrm>
          <a:prstGeom prst="rect">
            <a:avLst/>
          </a:prstGeom>
          <a:solidFill>
            <a:schemeClr val="bg1"/>
          </a:solidFill>
        </p:spPr>
        <p:txBody>
          <a:bodyPr wrap="square" rtlCol="0">
            <a:spAutoFit/>
          </a:bodyPr>
          <a:lstStyle/>
          <a:p>
            <a:r>
              <a:rPr lang="en-US" b="1" dirty="0">
                <a:hlinkClick r:id="rId13"/>
              </a:rPr>
              <a:t>Sphero Robot</a:t>
            </a:r>
            <a:endParaRPr lang="en-CA" b="1" dirty="0"/>
          </a:p>
        </p:txBody>
      </p:sp>
    </p:spTree>
    <p:extLst>
      <p:ext uri="{BB962C8B-B14F-4D97-AF65-F5344CB8AC3E}">
        <p14:creationId xmlns:p14="http://schemas.microsoft.com/office/powerpoint/2010/main" val="251125573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1357</Words>
  <Application>Microsoft Macintosh PowerPoint</Application>
  <PresentationFormat>On-screen Show (16:9)</PresentationFormat>
  <Paragraphs>120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Avenir</vt:lpstr>
      <vt:lpstr>Simple Light</vt:lpstr>
      <vt:lpstr>PowerPoint Presentation</vt:lpstr>
      <vt:lpstr>PowerPoint Presentation</vt:lpstr>
      <vt:lpstr>Big Changes in the Library</vt:lpstr>
      <vt:lpstr>The One Library Page You Need: Find it Here </vt:lpstr>
      <vt:lpstr>How to Know What’s On at the Library</vt:lpstr>
      <vt:lpstr>WVS/WVML Partnership Highlights to June 2021</vt:lpstr>
      <vt:lpstr>Virtual Programs</vt:lpstr>
      <vt:lpstr>Ebooks + E-audio: Libby by Overdrive</vt:lpstr>
      <vt:lpstr>New Things to Borrow</vt:lpstr>
      <vt:lpstr>New Online Resource: Creativebug</vt:lpstr>
      <vt:lpstr>Need a PAC Speaker? We can present on:</vt:lpstr>
      <vt:lpstr>Find Your Child’s Next Great Read</vt:lpstr>
      <vt:lpstr>Looking for custom recommendations?  Need Homework Help? Want to Get Started with Libby?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Kelly Richter</cp:lastModifiedBy>
  <cp:revision>34</cp:revision>
  <dcterms:modified xsi:type="dcterms:W3CDTF">2021-02-09T23:29:11Z</dcterms:modified>
</cp:coreProperties>
</file>