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5" r:id="rId6"/>
    <p:sldId id="291" r:id="rId7"/>
    <p:sldId id="292" r:id="rId8"/>
    <p:sldId id="293" r:id="rId9"/>
    <p:sldId id="294" r:id="rId10"/>
    <p:sldId id="288" r:id="rId11"/>
    <p:sldId id="295" r:id="rId12"/>
    <p:sldId id="289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8">
          <p15:clr>
            <a:srgbClr val="A4A3A4"/>
          </p15:clr>
        </p15:guide>
        <p15:guide id="2" orient="horz" pos="2163">
          <p15:clr>
            <a:srgbClr val="A4A3A4"/>
          </p15:clr>
        </p15:guide>
        <p15:guide id="3" orient="horz" pos="859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pos="749">
          <p15:clr>
            <a:srgbClr val="A4A3A4"/>
          </p15:clr>
        </p15:guide>
        <p15:guide id="6" pos="5455">
          <p15:clr>
            <a:srgbClr val="A4A3A4"/>
          </p15:clr>
        </p15:guide>
        <p15:guide id="7" pos="5463">
          <p15:clr>
            <a:srgbClr val="A4A3A4"/>
          </p15:clr>
        </p15:guide>
        <p15:guide id="8" pos="1937">
          <p15:clr>
            <a:srgbClr val="A4A3A4"/>
          </p15:clr>
        </p15:guide>
        <p15:guide id="9" pos="5183">
          <p15:clr>
            <a:srgbClr val="A4A3A4"/>
          </p15:clr>
        </p15:guide>
        <p15:guide id="10" pos="3039">
          <p15:clr>
            <a:srgbClr val="A4A3A4"/>
          </p15:clr>
        </p15:guide>
        <p15:guide id="11" pos="27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41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5" autoAdjust="0"/>
    <p:restoredTop sz="82449" autoAdjust="0"/>
  </p:normalViewPr>
  <p:slideViewPr>
    <p:cSldViewPr snapToGrid="0" snapToObjects="1">
      <p:cViewPr varScale="1">
        <p:scale>
          <a:sx n="104" d="100"/>
          <a:sy n="104" d="100"/>
        </p:scale>
        <p:origin x="1632" y="208"/>
      </p:cViewPr>
      <p:guideLst>
        <p:guide orient="horz" pos="3708"/>
        <p:guide orient="horz" pos="2163"/>
        <p:guide orient="horz" pos="859"/>
        <p:guide orient="horz" pos="1824"/>
        <p:guide pos="749"/>
        <p:guide pos="5455"/>
        <p:guide pos="5463"/>
        <p:guide pos="1937"/>
        <p:guide pos="5183"/>
        <p:guide pos="3039"/>
        <p:guide pos="27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8018855198693E-2"/>
          <c:y val="0.12482208077704"/>
          <c:w val="0.923859652062895"/>
          <c:h val="0.65064066136892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9-4703-BC0E-DE64D7C30F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9-4703-BC0E-DE64D7C30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30731392"/>
        <c:axId val="130741376"/>
      </c:barChart>
      <c:catAx>
        <c:axId val="130731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2">
                <a:lumMod val="60000"/>
                <a:lumOff val="40000"/>
              </a:schemeClr>
            </a:solidFill>
          </a:ln>
        </c:spPr>
        <c:crossAx val="130741376"/>
        <c:crosses val="autoZero"/>
        <c:auto val="1"/>
        <c:lblAlgn val="ctr"/>
        <c:lblOffset val="100"/>
        <c:noMultiLvlLbl val="0"/>
      </c:catAx>
      <c:valAx>
        <c:axId val="130741376"/>
        <c:scaling>
          <c:orientation val="minMax"/>
          <c:max val="600"/>
        </c:scaling>
        <c:delete val="0"/>
        <c:axPos val="l"/>
        <c:majorGridlines>
          <c:spPr>
            <a:ln w="3175"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numFmt formatCode="0&quot;%&quot;" sourceLinked="0"/>
        <c:majorTickMark val="none"/>
        <c:minorTickMark val="none"/>
        <c:tickLblPos val="nextTo"/>
        <c:spPr>
          <a:ln w="19050">
            <a:solidFill>
              <a:schemeClr val="tx2">
                <a:lumMod val="60000"/>
                <a:lumOff val="40000"/>
              </a:schemeClr>
            </a:solidFill>
          </a:ln>
        </c:spPr>
        <c:crossAx val="130731392"/>
        <c:crosses val="autoZero"/>
        <c:crossBetween val="between"/>
      </c:valAx>
      <c:spPr>
        <a:ln w="19050">
          <a:solidFill>
            <a:schemeClr val="tx2">
              <a:lumMod val="60000"/>
              <a:lumOff val="40000"/>
            </a:schemeClr>
          </a:solidFill>
        </a:ln>
      </c:spPr>
    </c:plotArea>
    <c:legend>
      <c:legendPos val="l"/>
      <c:layout>
        <c:manualLayout>
          <c:xMode val="edge"/>
          <c:yMode val="edge"/>
          <c:x val="0.70661251693559302"/>
          <c:y val="0.87336794442828003"/>
          <c:w val="0.279523782707641"/>
          <c:h val="8.5262932130059907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695ACD6-13CB-47AA-854F-7D3305D32FE9}" type="datetimeFigureOut">
              <a:rPr lang="en-CA" smtClean="0"/>
              <a:t>2020-12-02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98CF2EA-36A1-4D37-BB4C-8275D565E0C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32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03519ED9-EE8D-4BDB-9926-431B0A57924A}" type="datetimeFigureOut">
              <a:rPr lang="en-CA" smtClean="0"/>
              <a:t>2020-12-02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EC5A829-7A35-4CB6-89E4-C46E8EC3FDF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62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512"/>
            <a:ext cx="10771708" cy="777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7" y="487786"/>
            <a:ext cx="1800000" cy="75273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25812" y="4785114"/>
            <a:ext cx="5818187" cy="499402"/>
          </a:xfrm>
        </p:spPr>
        <p:txBody>
          <a:bodyPr/>
          <a:lstStyle>
            <a:lvl1pPr>
              <a:defRPr sz="3600" b="1" spc="0">
                <a:solidFill>
                  <a:schemeClr val="bg1"/>
                </a:solidFill>
              </a:defRPr>
            </a:lvl1pPr>
            <a:lvl3pPr marL="511175" indent="0" algn="l">
              <a:buFontTx/>
              <a:buNone/>
              <a:defRPr sz="3200">
                <a:solidFill>
                  <a:schemeClr val="accent2"/>
                </a:solidFill>
                <a:latin typeface="Klavika Light" pitchFamily="34" charset="0"/>
              </a:defRPr>
            </a:lvl3pPr>
            <a:lvl4pPr marL="741362" indent="0">
              <a:buNone/>
              <a:defRPr/>
            </a:lvl4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25812" y="5328784"/>
            <a:ext cx="5818187" cy="652463"/>
          </a:xfrm>
        </p:spPr>
        <p:txBody>
          <a:bodyPr/>
          <a:lstStyle>
            <a:lvl1pPr algn="l">
              <a:defRPr sz="240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CA" sz="3200" dirty="0">
                <a:solidFill>
                  <a:schemeClr val="accent2"/>
                </a:solidFill>
                <a:latin typeface="Klavika Light" pitchFamily="34" charset="0"/>
                <a:cs typeface="Helvetica Light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1553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9600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bottom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7" y="5853600"/>
            <a:ext cx="1800000" cy="7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5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top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7" y="489600"/>
            <a:ext cx="1800000" cy="7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40800" y="748145"/>
            <a:ext cx="7862400" cy="47192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00" y="-1"/>
            <a:ext cx="7862400" cy="972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800" y="1335618"/>
            <a:ext cx="3790949" cy="4141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712251" y="1337736"/>
            <a:ext cx="3790949" cy="4141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00" y="-1"/>
            <a:ext cx="7862400" cy="972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0551" y="1346201"/>
            <a:ext cx="2406314" cy="421462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050" y="1346201"/>
            <a:ext cx="2406314" cy="421462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87053" y="1346201"/>
            <a:ext cx="2406314" cy="421462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4000"/>
              </a:lnSpc>
              <a:spcBef>
                <a:spcPts val="1000"/>
              </a:spcBef>
              <a:buNone/>
              <a:defRPr sz="1400"/>
            </a:lvl2pPr>
            <a:lvl3pPr marL="169863" indent="-169863">
              <a:lnSpc>
                <a:spcPct val="104000"/>
              </a:lnSpc>
              <a:spcBef>
                <a:spcPts val="10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3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9" y="-1"/>
            <a:ext cx="7861283" cy="1081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1359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663302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85245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07189" y="1408430"/>
            <a:ext cx="1781175" cy="102412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41359" y="2600325"/>
            <a:ext cx="1781175" cy="2943225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663302" y="2600325"/>
            <a:ext cx="1781175" cy="2943225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685245" y="2600325"/>
            <a:ext cx="1781175" cy="2943225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707189" y="2600325"/>
            <a:ext cx="1781175" cy="2943225"/>
          </a:xfrm>
        </p:spPr>
        <p:txBody>
          <a:bodyPr>
            <a:noAutofit/>
          </a:bodyPr>
          <a:lstStyle>
            <a:lvl1pPr marL="0" indent="0">
              <a:lnSpc>
                <a:spcPct val="89000"/>
              </a:lnSpc>
              <a:spcBef>
                <a:spcPts val="600"/>
              </a:spcBef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89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aseline="0"/>
            </a:lvl2pPr>
            <a:lvl3pPr marL="174625" indent="-174625">
              <a:lnSpc>
                <a:spcPct val="89000"/>
              </a:lnSpc>
              <a:spcBef>
                <a:spcPts val="600"/>
              </a:spcBef>
              <a:defRPr sz="16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9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036801" y="1390778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21886" y="2703525"/>
            <a:ext cx="381000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6161" y="3068269"/>
            <a:ext cx="3810000" cy="2313356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5932526" y="1390778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40436" y="-1"/>
            <a:ext cx="7863128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26161" y="2703525"/>
            <a:ext cx="3810000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21886" y="3068269"/>
            <a:ext cx="3810000" cy="2313356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304617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1201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1" y="3393413"/>
            <a:ext cx="2375553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987959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94543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94543" y="3393413"/>
            <a:ext cx="2375553" cy="2191512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40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671302" y="1575635"/>
            <a:ext cx="1188720" cy="11887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none"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77886" y="3028669"/>
            <a:ext cx="2375553" cy="32918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70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7886" y="3393413"/>
            <a:ext cx="2375553" cy="2191512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40800" y="-1"/>
            <a:ext cx="7862400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539" y="0"/>
            <a:ext cx="9149539" cy="3409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9628" y="1924561"/>
            <a:ext cx="2884172" cy="288036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txBody>
          <a:bodyPr wrap="none" t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3594100"/>
            <a:ext cx="4679950" cy="2120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 here….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" y="5854708"/>
            <a:ext cx="1800000" cy="76124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49628" y="3074988"/>
            <a:ext cx="2884172" cy="91440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17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46338" y="2350575"/>
            <a:ext cx="4251325" cy="2173288"/>
          </a:xfrm>
        </p:spPr>
        <p:txBody>
          <a:bodyPr>
            <a:normAutofit/>
          </a:bodyPr>
          <a:lstStyle>
            <a:lvl1pPr algn="ctr">
              <a:defRPr sz="6000" b="0">
                <a:solidFill>
                  <a:schemeClr val="bg1"/>
                </a:solidFill>
                <a:latin typeface="Klavika Regular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en-CA" sz="6000" b="1" dirty="0">
                <a:solidFill>
                  <a:schemeClr val="bg1"/>
                </a:solidFill>
                <a:latin typeface="Klavika Regular" pitchFamily="34" charset="0"/>
              </a:rPr>
              <a:t>TEXT</a:t>
            </a:r>
            <a:r>
              <a:rPr lang="en-CA" sz="6000" b="1" baseline="0" dirty="0">
                <a:solidFill>
                  <a:schemeClr val="bg1"/>
                </a:solidFill>
                <a:latin typeface="Klavika Regular" pitchFamily="34" charset="0"/>
              </a:rPr>
              <a:t> 1</a:t>
            </a:r>
          </a:p>
          <a:p>
            <a:pPr algn="ctr"/>
            <a:r>
              <a:rPr lang="en-CA" sz="6000" b="1" baseline="0" dirty="0">
                <a:solidFill>
                  <a:schemeClr val="bg1"/>
                </a:solidFill>
                <a:latin typeface="Klavika Regular" pitchFamily="34" charset="0"/>
              </a:rPr>
              <a:t>TEXT 2 </a:t>
            </a:r>
            <a:endParaRPr lang="en-US" sz="6000" b="1" dirty="0">
              <a:solidFill>
                <a:schemeClr val="bg1"/>
              </a:solidFill>
              <a:latin typeface="Klavika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4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14812" y="-151316"/>
            <a:ext cx="4219575" cy="4219575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txBody>
          <a:bodyPr wrap="none" tIns="45720" bIns="0" rtlCol="0" anchor="ctr" anchorCtr="0">
            <a:noAutofit/>
          </a:bodyPr>
          <a:lstStyle/>
          <a:p>
            <a:pPr algn="ctr">
              <a:lnSpc>
                <a:spcPct val="60000"/>
              </a:lnSpc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" y="5854708"/>
            <a:ext cx="1800000" cy="76124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15185" y="949813"/>
            <a:ext cx="4218828" cy="962128"/>
          </a:xfrm>
        </p:spPr>
        <p:txBody>
          <a:bodyPr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  <a:lvl3pPr marL="511175" indent="0">
              <a:buNone/>
              <a:defRPr/>
            </a:lvl3pPr>
            <a:lvl4pPr marL="741362" indent="0">
              <a:buNone/>
              <a:defRPr/>
            </a:lvl4pPr>
            <a:lvl5pPr marL="1031875" indent="0">
              <a:buNone/>
              <a:defRPr/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1936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 userDrawn="1"/>
        </p:nvSpPr>
        <p:spPr>
          <a:xfrm>
            <a:off x="857924" y="-1"/>
            <a:ext cx="7428153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1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 Can Easily Add or Subtract Table Cells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29494367"/>
              </p:ext>
            </p:extLst>
          </p:nvPr>
        </p:nvGraphicFramePr>
        <p:xfrm>
          <a:off x="792576" y="1354667"/>
          <a:ext cx="7558849" cy="388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096">
                <a:tc>
                  <a:txBody>
                    <a:bodyPr/>
                    <a:lstStyle/>
                    <a:p>
                      <a:endParaRPr lang="en-US" sz="2000" b="0" cap="none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Open Sans Semibold" pitchFamily="34" charset="0"/>
                        <a:cs typeface="Arial" panose="020B0604020202020204" pitchFamily="34" charset="0"/>
                      </a:endParaRP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Column 1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Column 3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Column 4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6">
                <a:tc>
                  <a:txBody>
                    <a:bodyPr/>
                    <a:lstStyle/>
                    <a:p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Row One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096">
                <a:tc>
                  <a:txBody>
                    <a:bodyPr/>
                    <a:lstStyle/>
                    <a:p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Row Two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096">
                <a:tc>
                  <a:txBody>
                    <a:bodyPr/>
                    <a:lstStyle/>
                    <a:p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en-US" sz="2000" spc="-2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 Three</a:t>
                      </a:r>
                      <a:endParaRPr lang="en-US" sz="2000" spc="-2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Open Sans Semibold" pitchFamily="34" charset="0"/>
                        <a:cs typeface="Arial" panose="020B0604020202020204" pitchFamily="34" charset="0"/>
                      </a:endParaRP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096">
                <a:tc>
                  <a:txBody>
                    <a:bodyPr/>
                    <a:lstStyle/>
                    <a:p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Row Four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096">
                <a:tc>
                  <a:txBody>
                    <a:bodyPr/>
                    <a:lstStyle/>
                    <a:p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en-US" sz="2000" spc="-2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 Five</a:t>
                      </a:r>
                      <a:endParaRPr lang="en-US" sz="2000" spc="-2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Open Sans Semibold" pitchFamily="34" charset="0"/>
                        <a:cs typeface="Arial" panose="020B0604020202020204" pitchFamily="34" charset="0"/>
                      </a:endParaRP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Open Sans Semibold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2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23590" marR="123590" marT="109728" marB="109728" anchor="ctr">
                    <a:lnL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98B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0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57924" y="-1"/>
            <a:ext cx="7428153" cy="9729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700" b="0" i="0" kern="1200" spc="-1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Next Twelve Months </a:t>
            </a:r>
            <a:r>
              <a:rPr lang="en-US" b="1" dirty="0"/>
              <a:t>Projected Growth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18715067"/>
              </p:ext>
            </p:extLst>
          </p:nvPr>
        </p:nvGraphicFramePr>
        <p:xfrm>
          <a:off x="798512" y="1126067"/>
          <a:ext cx="7546975" cy="447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 userDrawn="1"/>
        </p:nvSpPr>
        <p:spPr>
          <a:xfrm>
            <a:off x="5751977" y="1447800"/>
            <a:ext cx="1487024" cy="152661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7432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+300%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7, 2015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363663" y="1319513"/>
            <a:ext cx="1649491" cy="215444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 Semibold" pitchFamily="34" charset="0"/>
                <a:cs typeface="Arial" panose="020B0604020202020204" pitchFamily="34" charset="0"/>
              </a:rPr>
              <a:t>Net Growth Rate (%)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9022012">
            <a:off x="6791258" y="2725001"/>
            <a:ext cx="217715" cy="63428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2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0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with b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512"/>
            <a:ext cx="10771708" cy="7777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64933"/>
            <a:ext cx="2160000" cy="913498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25812" y="4785113"/>
            <a:ext cx="5818187" cy="1532559"/>
          </a:xfrm>
        </p:spPr>
        <p:txBody>
          <a:bodyPr/>
          <a:lstStyle>
            <a:lvl1pPr>
              <a:defRPr sz="3600" b="1" spc="0">
                <a:solidFill>
                  <a:schemeClr val="accent1"/>
                </a:solidFill>
              </a:defRPr>
            </a:lvl1pPr>
            <a:lvl3pPr marL="511175" indent="0" algn="l">
              <a:buFontTx/>
              <a:buNone/>
              <a:defRPr sz="3200">
                <a:solidFill>
                  <a:schemeClr val="accent2"/>
                </a:solidFill>
                <a:latin typeface="Klavika Light" pitchFamily="34" charset="0"/>
              </a:defRPr>
            </a:lvl3pPr>
            <a:lvl4pPr marL="741362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7754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100" y="2093951"/>
            <a:ext cx="8042865" cy="1024191"/>
          </a:xfrm>
        </p:spPr>
        <p:txBody>
          <a:bodyPr anchor="ctr" anchorCtr="0"/>
          <a:lstStyle>
            <a:lvl1pPr algn="ctr">
              <a:defRPr spc="-1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101" y="3173333"/>
            <a:ext cx="8042864" cy="84049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spc="-1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the subtitle of your cover page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06739" y="5490628"/>
            <a:ext cx="5481637" cy="98213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2000"/>
              </a:lnSpc>
              <a:spcBef>
                <a:spcPts val="600"/>
              </a:spcBef>
              <a:buNone/>
              <a:defRPr sz="1400" spc="-10" baseline="0">
                <a:solidFill>
                  <a:srgbClr val="5E5E5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1" y="5490628"/>
            <a:ext cx="1968500" cy="982133"/>
          </a:xfrm>
        </p:spPr>
        <p:txBody>
          <a:bodyPr anchor="b" anchorCtr="0">
            <a:normAutofit/>
          </a:bodyPr>
          <a:lstStyle>
            <a:lvl1pPr marL="0" indent="0" algn="r">
              <a:lnSpc>
                <a:spcPct val="92000"/>
              </a:lnSpc>
              <a:spcBef>
                <a:spcPts val="600"/>
              </a:spcBef>
              <a:buNone/>
              <a:defRPr sz="1400" spc="-10" baseline="0">
                <a:solidFill>
                  <a:srgbClr val="5E5E5E"/>
                </a:solidFill>
              </a:defRPr>
            </a:lvl1pPr>
          </a:lstStyle>
          <a:p>
            <a:pPr lvl="0"/>
            <a:r>
              <a:rPr lang="en-US" dirty="0"/>
              <a:t>Enter the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64933"/>
            <a:ext cx="2160000" cy="9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1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0225"/>
            <a:ext cx="7772400" cy="1470025"/>
          </a:xfrm>
        </p:spPr>
        <p:txBody>
          <a:bodyPr anchor="ctr"/>
          <a:lstStyle>
            <a:lvl1pPr algn="ctr">
              <a:defRPr spc="-1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3" y="3958762"/>
            <a:ext cx="6810375" cy="1272458"/>
          </a:xfrm>
        </p:spPr>
        <p:txBody>
          <a:bodyPr/>
          <a:lstStyle>
            <a:lvl1pPr marL="0" indent="0" algn="ctr">
              <a:buNone/>
              <a:defRPr spc="-1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962400" y="14"/>
            <a:ext cx="1219200" cy="2130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962400" y="1560834"/>
            <a:ext cx="1219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fld id="{ED38AA95-462B-3543-A864-6C49272CDC35}" type="slidenum"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71600" cy="1427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0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320" y="1510242"/>
            <a:ext cx="6659880" cy="1470025"/>
          </a:xfrm>
        </p:spPr>
        <p:txBody>
          <a:bodyPr anchor="b" anchorCtr="0"/>
          <a:lstStyle>
            <a:lvl1pPr algn="l">
              <a:defRPr spc="-10" baseline="0">
                <a:solidFill>
                  <a:srgbClr val="5E5E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320" y="3048000"/>
            <a:ext cx="6400800" cy="1752600"/>
          </a:xfrm>
        </p:spPr>
        <p:txBody>
          <a:bodyPr/>
          <a:lstStyle>
            <a:lvl1pPr marL="0" indent="0" algn="l">
              <a:buNone/>
              <a:defRPr spc="-1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47400" y="13"/>
            <a:ext cx="1219200" cy="3088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7400" y="2615142"/>
            <a:ext cx="1219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fld id="{ED38AA95-462B-3543-A864-6C49272CDC35}" type="slidenum">
              <a:rPr lang="en-US" sz="27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"/>
            <a:ext cx="7862400" cy="1054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62000" y="1346200"/>
            <a:ext cx="7862400" cy="42640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36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565" y="-1"/>
            <a:ext cx="7861283" cy="10817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565" y="1349376"/>
            <a:ext cx="7861283" cy="40907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4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82" r:id="rId4"/>
    <p:sldLayoutId id="2147483649" r:id="rId5"/>
    <p:sldLayoutId id="2147483671" r:id="rId6"/>
    <p:sldLayoutId id="2147483654" r:id="rId7"/>
    <p:sldLayoutId id="2147483698" r:id="rId8"/>
    <p:sldLayoutId id="2147483694" r:id="rId9"/>
    <p:sldLayoutId id="2147483696" r:id="rId10"/>
    <p:sldLayoutId id="2147483697" r:id="rId11"/>
    <p:sldLayoutId id="2147483695" r:id="rId12"/>
    <p:sldLayoutId id="2147483655" r:id="rId13"/>
    <p:sldLayoutId id="2147483652" r:id="rId14"/>
    <p:sldLayoutId id="2147483673" r:id="rId15"/>
    <p:sldLayoutId id="2147483683" r:id="rId16"/>
    <p:sldLayoutId id="2147483670" r:id="rId17"/>
    <p:sldLayoutId id="2147483669" r:id="rId18"/>
    <p:sldLayoutId id="2147483686" r:id="rId19"/>
    <p:sldLayoutId id="2147483685" r:id="rId20"/>
    <p:sldLayoutId id="2147483687" r:id="rId21"/>
    <p:sldLayoutId id="2147483689" r:id="rId22"/>
  </p:sldLayoutIdLst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buNone/>
        <a:defRPr sz="2700" b="0" i="0" kern="1200" spc="-10" baseline="0">
          <a:solidFill>
            <a:schemeClr val="accent1"/>
          </a:solidFill>
          <a:latin typeface="Klavika Regular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2200" b="0" i="0" kern="1200" spc="-10" baseline="0">
          <a:solidFill>
            <a:schemeClr val="bg2"/>
          </a:solidFill>
          <a:latin typeface="Klavika Regular" pitchFamily="34" charset="0"/>
          <a:ea typeface="+mn-ea"/>
          <a:cs typeface="Arial" panose="020B0604020202020204" pitchFamily="34" charset="0"/>
        </a:defRPr>
      </a:lvl1pPr>
      <a:lvl2pPr marL="511175" indent="-28257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b="0" i="0" kern="1200" spc="-1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3018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b="0" i="0" kern="1200" spc="-1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1875" indent="-29051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b="0" i="0" kern="1200" spc="-1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14450" indent="-28257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b="0" i="0" kern="1200" spc="-1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Superintendent’s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25812" y="5240059"/>
            <a:ext cx="5818187" cy="652463"/>
          </a:xfrm>
        </p:spPr>
        <p:txBody>
          <a:bodyPr/>
          <a:lstStyle/>
          <a:p>
            <a:r>
              <a:rPr lang="en-CA" dirty="0"/>
              <a:t>December 2,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812" y="5815219"/>
            <a:ext cx="401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>
                <a:solidFill>
                  <a:schemeClr val="accent4"/>
                </a:solidFill>
                <a:latin typeface="Corbel" pitchFamily="34" charset="0"/>
              </a:rPr>
              <a:t>Chris Kennedy, Superintendent of Schools</a:t>
            </a:r>
          </a:p>
        </p:txBody>
      </p:sp>
    </p:spTree>
    <p:extLst>
      <p:ext uri="{BB962C8B-B14F-4D97-AF65-F5344CB8AC3E}">
        <p14:creationId xmlns:p14="http://schemas.microsoft.com/office/powerpoint/2010/main" val="377977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>
                <a:latin typeface="+mn-lt"/>
              </a:rPr>
              <a:t>Enrolment 2020-21 and 2021-22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A look at this year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Early look at next year</a:t>
            </a:r>
          </a:p>
          <a:p>
            <a:pPr lvl="1" indent="0">
              <a:buNone/>
            </a:pPr>
            <a:endParaRPr lang="en-CA" sz="13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>
                <a:latin typeface="+mn-lt"/>
              </a:rPr>
              <a:t>Indigenous Program Update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More self-identified Indigenous students than ever before (119)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Enhancement Agreement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Upcoming Board Presentation</a:t>
            </a:r>
          </a:p>
          <a:p>
            <a:pPr lvl="1" indent="0">
              <a:buNone/>
            </a:pPr>
            <a:endParaRPr lang="en-CA" sz="13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>
                <a:latin typeface="+mn-lt"/>
              </a:rPr>
              <a:t>Various Qs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Hot lunch program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How is TTP funded?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Secondary and elementary sports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Band vs. choir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Filters, School Closures, Masks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sz="13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>
                <a:latin typeface="+mn-lt"/>
              </a:rPr>
              <a:t>Patience and Kindness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sz="1300" dirty="0">
              <a:latin typeface="+mn-lt"/>
            </a:endParaRPr>
          </a:p>
          <a:p>
            <a:pPr lvl="1" indent="0">
              <a:buNone/>
            </a:pPr>
            <a:endParaRPr lang="en-CA" sz="1300" dirty="0">
              <a:latin typeface="+mn-lt"/>
            </a:endParaRPr>
          </a:p>
          <a:p>
            <a:pPr lvl="1" indent="0">
              <a:buNone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lvl="1" indent="0">
              <a:buNone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83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80CF9A9-6D14-4B0E-9614-18AC8DA1E4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74157" y="48723"/>
            <a:ext cx="6447099" cy="6578674"/>
          </a:xfrm>
          <a:noFill/>
        </p:spPr>
      </p:pic>
    </p:spTree>
    <p:extLst>
      <p:ext uri="{BB962C8B-B14F-4D97-AF65-F5344CB8AC3E}">
        <p14:creationId xmlns:p14="http://schemas.microsoft.com/office/powerpoint/2010/main" val="346113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E7A22EF-5A98-4D90-8786-DDCBC1ADA6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-256099" y="289367"/>
            <a:ext cx="9400099" cy="5497976"/>
          </a:xfrm>
          <a:noFill/>
        </p:spPr>
      </p:pic>
    </p:spTree>
    <p:extLst>
      <p:ext uri="{BB962C8B-B14F-4D97-AF65-F5344CB8AC3E}">
        <p14:creationId xmlns:p14="http://schemas.microsoft.com/office/powerpoint/2010/main" val="8978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F8916BE-5187-4C8E-9341-293C9B38003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11706" y="-273110"/>
            <a:ext cx="5960962" cy="7165899"/>
          </a:xfrm>
          <a:noFill/>
        </p:spPr>
      </p:pic>
    </p:spTree>
    <p:extLst>
      <p:ext uri="{BB962C8B-B14F-4D97-AF65-F5344CB8AC3E}">
        <p14:creationId xmlns:p14="http://schemas.microsoft.com/office/powerpoint/2010/main" val="197155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D3998DD8-E08C-45DB-9A74-FBD5E2A439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16689" y="199031"/>
            <a:ext cx="8611564" cy="5268320"/>
          </a:xfrm>
          <a:noFill/>
        </p:spPr>
      </p:pic>
    </p:spTree>
    <p:extLst>
      <p:ext uri="{BB962C8B-B14F-4D97-AF65-F5344CB8AC3E}">
        <p14:creationId xmlns:p14="http://schemas.microsoft.com/office/powerpoint/2010/main" val="152310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E9FF-FA6C-45ED-A79D-FBC6B105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Current Applications 2020-21 vs. 2021-22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7181D9-9F7C-45A5-B57A-E6524EE7F9C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54619858"/>
              </p:ext>
            </p:extLst>
          </p:nvPr>
        </p:nvGraphicFramePr>
        <p:xfrm>
          <a:off x="1736204" y="1885631"/>
          <a:ext cx="5660020" cy="348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6966">
                  <a:extLst>
                    <a:ext uri="{9D8B030D-6E8A-4147-A177-3AD203B41FA5}">
                      <a16:colId xmlns:a16="http://schemas.microsoft.com/office/drawing/2014/main" val="466345787"/>
                    </a:ext>
                  </a:extLst>
                </a:gridCol>
                <a:gridCol w="1666527">
                  <a:extLst>
                    <a:ext uri="{9D8B030D-6E8A-4147-A177-3AD203B41FA5}">
                      <a16:colId xmlns:a16="http://schemas.microsoft.com/office/drawing/2014/main" val="2183041354"/>
                    </a:ext>
                  </a:extLst>
                </a:gridCol>
                <a:gridCol w="1666527">
                  <a:extLst>
                    <a:ext uri="{9D8B030D-6E8A-4147-A177-3AD203B41FA5}">
                      <a16:colId xmlns:a16="http://schemas.microsoft.com/office/drawing/2014/main" val="2350685641"/>
                    </a:ext>
                  </a:extLst>
                </a:gridCol>
              </a:tblGrid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2021-2022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2020-2021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2287168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371963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Caulfeild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032379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Cedardale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806710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Chartwell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1125972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Cypress Park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591370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Eagle Harbour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277766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Gleneagles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2664204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Hollyburn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204894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Irwin Park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605069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Lions Bay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2373054"/>
                  </a:ext>
                </a:extLst>
              </a:tr>
              <a:tr h="348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Pauline Johnson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468279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Ridgeview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147038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 Bay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117559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Westcot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969773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0851749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Rockridge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2789220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Sentinel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833085"/>
                  </a:ext>
                </a:extLst>
              </a:tr>
              <a:tr h="174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WVSS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2342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0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>
                <a:latin typeface="+mn-lt"/>
              </a:rPr>
              <a:t>Enrolment 2020-21 and 2021-22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A look at this year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Early look at next year</a:t>
            </a:r>
          </a:p>
          <a:p>
            <a:pPr lvl="1" indent="0">
              <a:buNone/>
            </a:pPr>
            <a:endParaRPr lang="en-CA" sz="13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>
                <a:latin typeface="+mn-lt"/>
              </a:rPr>
              <a:t>Indigenous Program Update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More self-identified Indigenous students than ever before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Enhancement Agreement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Upcoming Board Presentation</a:t>
            </a:r>
          </a:p>
          <a:p>
            <a:pPr lvl="1" indent="0">
              <a:buNone/>
            </a:pPr>
            <a:endParaRPr lang="en-CA" sz="13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700" dirty="0">
                <a:latin typeface="+mn-lt"/>
              </a:rPr>
              <a:t>Various Qs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Hot lunch program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How is TTP funded?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Secondary and elementary sports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Band vs. choir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r>
              <a:rPr lang="en-CA" sz="1300" dirty="0">
                <a:latin typeface="+mn-lt"/>
              </a:rPr>
              <a:t>Filters, School Closures, Masks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sz="13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>
                <a:latin typeface="+mn-lt"/>
              </a:rPr>
              <a:t>Patience and Kindness</a:t>
            </a: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sz="1300" dirty="0">
              <a:latin typeface="+mn-lt"/>
            </a:endParaRPr>
          </a:p>
          <a:p>
            <a:pPr lvl="1" indent="0">
              <a:buNone/>
            </a:pPr>
            <a:endParaRPr lang="en-CA" sz="1300" dirty="0">
              <a:latin typeface="+mn-lt"/>
            </a:endParaRPr>
          </a:p>
          <a:p>
            <a:pPr lvl="1" indent="0">
              <a:buNone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854075" lvl="1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  <a:p>
            <a:pPr lvl="1" indent="0">
              <a:buNone/>
            </a:pPr>
            <a:endParaRPr lang="en-CA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7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23E8CA-69DC-4C94-8CF3-85BB6E9786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41831" y="0"/>
            <a:ext cx="3821956" cy="6705186"/>
          </a:xfrm>
          <a:noFill/>
        </p:spPr>
      </p:pic>
    </p:spTree>
    <p:extLst>
      <p:ext uri="{BB962C8B-B14F-4D97-AF65-F5344CB8AC3E}">
        <p14:creationId xmlns:p14="http://schemas.microsoft.com/office/powerpoint/2010/main" val="257789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VS branding">
      <a:dk1>
        <a:srgbClr val="5E5E5E"/>
      </a:dk1>
      <a:lt1>
        <a:srgbClr val="FFFFFF"/>
      </a:lt1>
      <a:dk2>
        <a:srgbClr val="5E5E5E"/>
      </a:dk2>
      <a:lt2>
        <a:srgbClr val="5E5E5E"/>
      </a:lt2>
      <a:accent1>
        <a:srgbClr val="004165"/>
      </a:accent1>
      <a:accent2>
        <a:srgbClr val="8FDFE2"/>
      </a:accent2>
      <a:accent3>
        <a:srgbClr val="004165"/>
      </a:accent3>
      <a:accent4>
        <a:srgbClr val="8FDFE2"/>
      </a:accent4>
      <a:accent5>
        <a:srgbClr val="004165"/>
      </a:accent5>
      <a:accent6>
        <a:srgbClr val="8FDFE2"/>
      </a:accent6>
      <a:hlink>
        <a:srgbClr val="004165"/>
      </a:hlink>
      <a:folHlink>
        <a:srgbClr val="0041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600" dirty="0" smtClean="0">
            <a:solidFill>
              <a:schemeClr val="tx1">
                <a:lumMod val="75000"/>
                <a:lumOff val="25000"/>
              </a:schemeClr>
            </a:solidFill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FE37392B3854CB0E06C74A66CDBCC" ma:contentTypeVersion="1" ma:contentTypeDescription="Create a new document." ma:contentTypeScope="" ma:versionID="b3303604a53f76a92ffbc06aced9bd7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FEDD2E-F1E3-4531-88BC-3C5CD186D7EE}">
  <ds:schemaRefs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CD784F-5697-457F-BD25-82155BD728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664313-C3B2-494E-8AA5-7123FD25C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Macintosh PowerPoint</Application>
  <PresentationFormat>On-screen Show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Klavika Light</vt:lpstr>
      <vt:lpstr>Klavika Regular</vt:lpstr>
      <vt:lpstr>Office Theme</vt:lpstr>
      <vt:lpstr>PowerPoint Presentation</vt:lpstr>
      <vt:lpstr>Summary of Topics </vt:lpstr>
      <vt:lpstr>PowerPoint Presentation</vt:lpstr>
      <vt:lpstr>PowerPoint Presentation</vt:lpstr>
      <vt:lpstr>PowerPoint Presentation</vt:lpstr>
      <vt:lpstr>PowerPoint Presentation</vt:lpstr>
      <vt:lpstr>Current Applications 2020-21 vs. 2021-22</vt:lpstr>
      <vt:lpstr>Summary of Topics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2020-12-01T18:05:28Z</dcterms:created>
  <dcterms:modified xsi:type="dcterms:W3CDTF">2020-12-02T20:51:34Z</dcterms:modified>
</cp:coreProperties>
</file>